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8"/>
  </p:notesMasterIdLst>
  <p:sldIdLst>
    <p:sldId id="327" r:id="rId2"/>
    <p:sldId id="334" r:id="rId3"/>
    <p:sldId id="330" r:id="rId4"/>
    <p:sldId id="331" r:id="rId5"/>
    <p:sldId id="335" r:id="rId6"/>
    <p:sldId id="332" r:id="rId7"/>
    <p:sldId id="333" r:id="rId8"/>
    <p:sldId id="336" r:id="rId9"/>
    <p:sldId id="337" r:id="rId10"/>
    <p:sldId id="338" r:id="rId11"/>
    <p:sldId id="340" r:id="rId12"/>
    <p:sldId id="339" r:id="rId13"/>
    <p:sldId id="358" r:id="rId14"/>
    <p:sldId id="359" r:id="rId15"/>
    <p:sldId id="370" r:id="rId16"/>
    <p:sldId id="360" r:id="rId17"/>
    <p:sldId id="361" r:id="rId18"/>
    <p:sldId id="341" r:id="rId19"/>
    <p:sldId id="368" r:id="rId20"/>
    <p:sldId id="369" r:id="rId21"/>
    <p:sldId id="378" r:id="rId22"/>
    <p:sldId id="343" r:id="rId23"/>
    <p:sldId id="347" r:id="rId24"/>
    <p:sldId id="379" r:id="rId25"/>
    <p:sldId id="352" r:id="rId26"/>
    <p:sldId id="353" r:id="rId27"/>
    <p:sldId id="354" r:id="rId28"/>
    <p:sldId id="367" r:id="rId29"/>
    <p:sldId id="355" r:id="rId30"/>
    <p:sldId id="371" r:id="rId31"/>
    <p:sldId id="372" r:id="rId32"/>
    <p:sldId id="373" r:id="rId33"/>
    <p:sldId id="374" r:id="rId34"/>
    <p:sldId id="375" r:id="rId35"/>
    <p:sldId id="376" r:id="rId36"/>
    <p:sldId id="377" r:id="rId37"/>
  </p:sldIdLst>
  <p:sldSz cx="6858000" cy="8280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608" userDrawn="1">
          <p15:clr>
            <a:srgbClr val="A4A3A4"/>
          </p15:clr>
        </p15:guide>
        <p15:guide id="2" pos="216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997"/>
    <a:srgbClr val="DABECF"/>
    <a:srgbClr val="5C0000"/>
    <a:srgbClr val="7A0000"/>
    <a:srgbClr val="580000"/>
    <a:srgbClr val="FFFF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30" autoAdjust="0"/>
    <p:restoredTop sz="94660"/>
  </p:normalViewPr>
  <p:slideViewPr>
    <p:cSldViewPr snapToGrid="0">
      <p:cViewPr varScale="1">
        <p:scale>
          <a:sx n="88" d="100"/>
          <a:sy n="88" d="100"/>
        </p:scale>
        <p:origin x="-3210" y="-114"/>
      </p:cViewPr>
      <p:guideLst>
        <p:guide orient="horz" pos="2608"/>
        <p:guide pos="2160"/>
      </p:guideLst>
    </p:cSldViewPr>
  </p:slideViewPr>
  <p:notesTextViewPr>
    <p:cViewPr>
      <p:scale>
        <a:sx n="1" d="1"/>
        <a:sy n="1" d="1"/>
      </p:scale>
      <p:origin x="0" y="0"/>
    </p:cViewPr>
  </p:notesTextViewPr>
  <p:notesViewPr>
    <p:cSldViewPr snapToGrid="0">
      <p:cViewPr varScale="1">
        <p:scale>
          <a:sx n="87" d="100"/>
          <a:sy n="87"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91090636780046"/>
          <c:y val="8.5812305759753224E-2"/>
          <c:w val="0.32118931842548382"/>
          <c:h val="0.68020340031498971"/>
        </c:manualLayout>
      </c:layout>
      <c:pieChart>
        <c:varyColors val="1"/>
        <c:ser>
          <c:idx val="0"/>
          <c:order val="0"/>
          <c:dLbls>
            <c:dLbl>
              <c:idx val="11"/>
              <c:layout/>
              <c:tx>
                <c:rich>
                  <a:bodyPr/>
                  <a:lstStyle/>
                  <a:p>
                    <a:r>
                      <a:rPr lang="en-US"/>
                      <a:t>0</a:t>
                    </a:r>
                    <a:r>
                      <a:rPr lang="uk-UA"/>
                      <a:t>,1</a:t>
                    </a:r>
                    <a:r>
                      <a:rPr lang="en-US"/>
                      <a:t>%</a:t>
                    </a:r>
                  </a:p>
                </c:rich>
              </c:tx>
              <c:showLegendKey val="0"/>
              <c:showVal val="0"/>
              <c:showCatName val="0"/>
              <c:showSerName val="0"/>
              <c:showPercent val="1"/>
              <c:showBubbleSize val="0"/>
            </c:dLbl>
            <c:txPr>
              <a:bodyPr/>
              <a:lstStyle/>
              <a:p>
                <a:pPr>
                  <a:defRPr sz="1400" b="1"/>
                </a:pPr>
                <a:endParaRPr lang="ru-RU"/>
              </a:p>
            </c:txPr>
            <c:showLegendKey val="0"/>
            <c:showVal val="0"/>
            <c:showCatName val="0"/>
            <c:showSerName val="0"/>
            <c:showPercent val="1"/>
            <c:showBubbleSize val="0"/>
            <c:showLeaderLines val="1"/>
          </c:dLbls>
          <c:cat>
            <c:strRef>
              <c:f>'[реєстр населеня.xlsx]Лист1'!$A$23:$A$34</c:f>
              <c:strCache>
                <c:ptCount val="12"/>
                <c:pt idx="0">
                  <c:v>Гребінки</c:v>
                </c:pt>
                <c:pt idx="1">
                  <c:v>Саливонки</c:v>
                </c:pt>
                <c:pt idx="2">
                  <c:v>Дослідницьке</c:v>
                </c:pt>
                <c:pt idx="3">
                  <c:v>Ксаверівка</c:v>
                </c:pt>
                <c:pt idx="4">
                  <c:v>Лосятин</c:v>
                </c:pt>
                <c:pt idx="5">
                  <c:v>Соколівка</c:v>
                </c:pt>
                <c:pt idx="6">
                  <c:v>Пінчуки</c:v>
                </c:pt>
                <c:pt idx="7">
                  <c:v>Вільшанська Новоселиця</c:v>
                </c:pt>
                <c:pt idx="8">
                  <c:v>Ксаверівка Друга</c:v>
                </c:pt>
                <c:pt idx="9">
                  <c:v>Тростинська Новоселиця</c:v>
                </c:pt>
                <c:pt idx="10">
                  <c:v>Степанівка</c:v>
                </c:pt>
                <c:pt idx="11">
                  <c:v>Петрівка</c:v>
                </c:pt>
              </c:strCache>
            </c:strRef>
          </c:cat>
          <c:val>
            <c:numRef>
              <c:f>'[реєстр населеня.xlsx]Лист1'!$B$23:$B$34</c:f>
              <c:numCache>
                <c:formatCode>General</c:formatCode>
                <c:ptCount val="12"/>
                <c:pt idx="0">
                  <c:v>6399</c:v>
                </c:pt>
                <c:pt idx="1">
                  <c:v>2192</c:v>
                </c:pt>
                <c:pt idx="2">
                  <c:v>1819</c:v>
                </c:pt>
                <c:pt idx="3">
                  <c:v>1095</c:v>
                </c:pt>
                <c:pt idx="4">
                  <c:v>1018</c:v>
                </c:pt>
                <c:pt idx="5">
                  <c:v>374</c:v>
                </c:pt>
                <c:pt idx="6">
                  <c:v>314</c:v>
                </c:pt>
                <c:pt idx="7">
                  <c:v>233</c:v>
                </c:pt>
                <c:pt idx="8">
                  <c:v>190</c:v>
                </c:pt>
                <c:pt idx="9">
                  <c:v>140</c:v>
                </c:pt>
                <c:pt idx="10">
                  <c:v>72</c:v>
                </c:pt>
                <c:pt idx="11">
                  <c:v>9</c:v>
                </c:pt>
              </c:numCache>
            </c:numRef>
          </c:val>
        </c:ser>
        <c:dLbls>
          <c:showLegendKey val="0"/>
          <c:showVal val="0"/>
          <c:showCatName val="0"/>
          <c:showSerName val="0"/>
          <c:showPercent val="0"/>
          <c:showBubbleSize val="0"/>
          <c:showLeaderLines val="1"/>
        </c:dLbls>
        <c:firstSliceAng val="0"/>
      </c:pieChart>
    </c:plotArea>
    <c:legend>
      <c:legendPos val="b"/>
      <c:layout>
        <c:manualLayout>
          <c:xMode val="edge"/>
          <c:yMode val="edge"/>
          <c:x val="1.394760420428259E-2"/>
          <c:y val="0.75522439284449794"/>
          <c:w val="0.96044996232619795"/>
          <c:h val="0.21893343028106249"/>
        </c:manualLayout>
      </c:layout>
      <c:overlay val="0"/>
      <c:txPr>
        <a:bodyPr/>
        <a:lstStyle/>
        <a:p>
          <a:pPr>
            <a:defRPr sz="1200"/>
          </a:pPr>
          <a:endParaRPr lang="ru-RU"/>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689677397920198"/>
          <c:y val="7.8633955465542263E-2"/>
          <c:w val="0.74984015651379965"/>
          <c:h val="0.74585784563731172"/>
        </c:manualLayout>
      </c:layout>
      <c:pieChart>
        <c:varyColors val="1"/>
        <c:ser>
          <c:idx val="0"/>
          <c:order val="0"/>
          <c:explosion val="25"/>
          <c:dLbls>
            <c:dLbl>
              <c:idx val="0"/>
              <c:layout>
                <c:manualLayout>
                  <c:x val="-0.18892143102277689"/>
                  <c:y val="5.7771570207804601E-2"/>
                </c:manualLayout>
              </c:layout>
              <c:showLegendKey val="0"/>
              <c:showVal val="0"/>
              <c:showCatName val="1"/>
              <c:showSerName val="0"/>
              <c:showPercent val="1"/>
              <c:showBubbleSize val="0"/>
            </c:dLbl>
            <c:dLbl>
              <c:idx val="1"/>
              <c:layout>
                <c:manualLayout>
                  <c:x val="0.19197360634017338"/>
                  <c:y val="7.6981003706662679E-3"/>
                </c:manualLayout>
              </c:layout>
              <c:showLegendKey val="0"/>
              <c:showVal val="0"/>
              <c:showCatName val="1"/>
              <c:showSerName val="0"/>
              <c:showPercent val="1"/>
              <c:showBubbleSize val="0"/>
            </c:dLbl>
            <c:txPr>
              <a:bodyPr/>
              <a:lstStyle/>
              <a:p>
                <a:pPr>
                  <a:defRPr sz="1200" b="1"/>
                </a:pPr>
                <a:endParaRPr lang="ru-RU"/>
              </a:p>
            </c:txPr>
            <c:showLegendKey val="0"/>
            <c:showVal val="0"/>
            <c:showCatName val="1"/>
            <c:showSerName val="0"/>
            <c:showPercent val="1"/>
            <c:showBubbleSize val="0"/>
            <c:showLeaderLines val="1"/>
          </c:dLbls>
          <c:cat>
            <c:strRef>
              <c:f>'[реєстр населеня.xlsx]Лист1'!$A$38:$A$40</c:f>
              <c:strCache>
                <c:ptCount val="2"/>
                <c:pt idx="0">
                  <c:v>чоловіки</c:v>
                </c:pt>
                <c:pt idx="1">
                  <c:v>жінки</c:v>
                </c:pt>
              </c:strCache>
            </c:strRef>
          </c:cat>
          <c:val>
            <c:numRef>
              <c:f>'[реєстр населеня.xlsx]Лист1'!$B$38:$B$40</c:f>
              <c:numCache>
                <c:formatCode>General</c:formatCode>
                <c:ptCount val="3"/>
                <c:pt idx="0">
                  <c:v>5385</c:v>
                </c:pt>
                <c:pt idx="1">
                  <c:v>6576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59139363861264"/>
          <c:y val="0.20410671838192873"/>
          <c:w val="0.76923776371456642"/>
          <c:h val="0.72267669245400368"/>
        </c:manualLayout>
      </c:layout>
      <c:scatterChart>
        <c:scatterStyle val="smoothMarker"/>
        <c:varyColors val="0"/>
        <c:ser>
          <c:idx val="0"/>
          <c:order val="0"/>
          <c:tx>
            <c:strRef>
              <c:f>Лист1!$I$78</c:f>
              <c:strCache>
                <c:ptCount val="1"/>
                <c:pt idx="0">
                  <c:v>Гребінки</c:v>
                </c:pt>
              </c:strCache>
            </c:strRef>
          </c:tx>
          <c:dLbls>
            <c:dLbl>
              <c:idx val="0"/>
              <c:layout>
                <c:manualLayout>
                  <c:x val="-2.9080327765061177E-3"/>
                  <c:y val="-1.4162873039959535E-2"/>
                </c:manualLayout>
              </c:layout>
              <c:showLegendKey val="0"/>
              <c:showVal val="1"/>
              <c:showCatName val="0"/>
              <c:showSerName val="0"/>
              <c:showPercent val="0"/>
              <c:showBubbleSize val="0"/>
            </c:dLbl>
            <c:dLbl>
              <c:idx val="1"/>
              <c:layout>
                <c:manualLayout>
                  <c:x val="-5.8160655530122354E-3"/>
                  <c:y val="-1.8209408194233681E-2"/>
                </c:manualLayout>
              </c:layout>
              <c:showLegendKey val="0"/>
              <c:showVal val="1"/>
              <c:showCatName val="0"/>
              <c:showSerName val="0"/>
              <c:showPercent val="0"/>
              <c:showBubbleSize val="0"/>
            </c:dLbl>
            <c:dLbl>
              <c:idx val="2"/>
              <c:layout>
                <c:manualLayout>
                  <c:x val="-1.308614749427753E-2"/>
                  <c:y val="-1.6186140617096612E-2"/>
                </c:manualLayout>
              </c:layout>
              <c:showLegendKey val="0"/>
              <c:showVal val="1"/>
              <c:showCatName val="0"/>
              <c:showSerName val="0"/>
              <c:showPercent val="0"/>
              <c:showBubbleSize val="0"/>
            </c:dLbl>
            <c:dLbl>
              <c:idx val="3"/>
              <c:layout>
                <c:manualLayout>
                  <c:x val="-7.2700819412652943E-3"/>
                  <c:y val="-1.4162873039959535E-2"/>
                </c:manualLayout>
              </c:layout>
              <c:showLegendKey val="0"/>
              <c:showVal val="1"/>
              <c:showCatName val="0"/>
              <c:showSerName val="0"/>
              <c:showPercent val="0"/>
              <c:showBubbleSize val="0"/>
            </c:dLbl>
            <c:dLbl>
              <c:idx val="4"/>
              <c:layout>
                <c:manualLayout>
                  <c:x val="-4.3620491647591766E-3"/>
                  <c:y val="-1.8209408194233688E-2"/>
                </c:manualLayout>
              </c:layout>
              <c:showLegendKey val="0"/>
              <c:showVal val="1"/>
              <c:showCatName val="0"/>
              <c:showSerName val="0"/>
              <c:showPercent val="0"/>
              <c:showBubbleSize val="0"/>
            </c:dLbl>
            <c:dLbl>
              <c:idx val="5"/>
              <c:layout>
                <c:manualLayout>
                  <c:x val="-8.7240983295183532E-3"/>
                  <c:y val="-2.2255943348507848E-2"/>
                </c:manualLayout>
              </c:layout>
              <c:showLegendKey val="0"/>
              <c:showVal val="1"/>
              <c:showCatName val="0"/>
              <c:showSerName val="0"/>
              <c:showPercent val="0"/>
              <c:showBubbleSize val="0"/>
            </c:dLbl>
            <c:txPr>
              <a:bodyPr/>
              <a:lstStyle/>
              <a:p>
                <a:pPr>
                  <a:defRPr sz="1000" b="1"/>
                </a:pPr>
                <a:endParaRPr lang="ru-RU"/>
              </a:p>
            </c:txPr>
            <c:showLegendKey val="0"/>
            <c:showVal val="1"/>
            <c:showCatName val="0"/>
            <c:showSerName val="0"/>
            <c:showPercent val="0"/>
            <c:showBubbleSize val="0"/>
            <c:showLeaderLines val="0"/>
          </c:dLbls>
          <c:xVal>
            <c:numRef>
              <c:f>Лист1!$H$79:$H$84</c:f>
              <c:numCache>
                <c:formatCode>General</c:formatCode>
                <c:ptCount val="6"/>
                <c:pt idx="0">
                  <c:v>2018</c:v>
                </c:pt>
                <c:pt idx="1">
                  <c:v>2019</c:v>
                </c:pt>
                <c:pt idx="2">
                  <c:v>2020</c:v>
                </c:pt>
                <c:pt idx="3">
                  <c:v>2021</c:v>
                </c:pt>
                <c:pt idx="4">
                  <c:v>2022</c:v>
                </c:pt>
                <c:pt idx="5">
                  <c:v>2023</c:v>
                </c:pt>
              </c:numCache>
            </c:numRef>
          </c:xVal>
          <c:yVal>
            <c:numRef>
              <c:f>Лист1!$I$79:$I$84</c:f>
              <c:numCache>
                <c:formatCode>General</c:formatCode>
                <c:ptCount val="6"/>
                <c:pt idx="0">
                  <c:v>6630</c:v>
                </c:pt>
                <c:pt idx="1">
                  <c:v>6605</c:v>
                </c:pt>
                <c:pt idx="2">
                  <c:v>6518</c:v>
                </c:pt>
                <c:pt idx="3">
                  <c:v>6462</c:v>
                </c:pt>
                <c:pt idx="4">
                  <c:v>6420</c:v>
                </c:pt>
                <c:pt idx="5">
                  <c:v>6399</c:v>
                </c:pt>
              </c:numCache>
            </c:numRef>
          </c:yVal>
          <c:smooth val="1"/>
        </c:ser>
        <c:ser>
          <c:idx val="1"/>
          <c:order val="1"/>
          <c:tx>
            <c:strRef>
              <c:f>Лист1!$J$78</c:f>
              <c:strCache>
                <c:ptCount val="1"/>
                <c:pt idx="0">
                  <c:v>Саливонки</c:v>
                </c:pt>
              </c:strCache>
            </c:strRef>
          </c:tx>
          <c:dLbls>
            <c:dLbl>
              <c:idx val="0"/>
              <c:layout>
                <c:manualLayout>
                  <c:x val="-2.1810245823795881E-2"/>
                  <c:y val="-2.4279210925644917E-2"/>
                </c:manualLayout>
              </c:layout>
              <c:showLegendKey val="0"/>
              <c:showVal val="1"/>
              <c:showCatName val="0"/>
              <c:showSerName val="0"/>
              <c:showPercent val="0"/>
              <c:showBubbleSize val="0"/>
            </c:dLbl>
            <c:dLbl>
              <c:idx val="1"/>
              <c:layout>
                <c:manualLayout>
                  <c:x val="-1.9411174447597046E-2"/>
                  <c:y val="-2.4279224119628472E-2"/>
                </c:manualLayout>
              </c:layout>
              <c:showLegendKey val="0"/>
              <c:showVal val="1"/>
              <c:showCatName val="0"/>
              <c:showSerName val="0"/>
              <c:showPercent val="0"/>
              <c:showBubbleSize val="0"/>
            </c:dLbl>
            <c:dLbl>
              <c:idx val="2"/>
              <c:layout>
                <c:manualLayout>
                  <c:x val="-2.3264262212048942E-2"/>
                  <c:y val="-2.832574607991907E-2"/>
                </c:manualLayout>
              </c:layout>
              <c:showLegendKey val="0"/>
              <c:showVal val="1"/>
              <c:showCatName val="0"/>
              <c:showSerName val="0"/>
              <c:showPercent val="0"/>
              <c:showBubbleSize val="0"/>
            </c:dLbl>
            <c:dLbl>
              <c:idx val="3"/>
              <c:layout>
                <c:manualLayout>
                  <c:x val="-2.2115596525609012E-2"/>
                  <c:y val="-2.1358148825470519E-2"/>
                </c:manualLayout>
              </c:layout>
              <c:showLegendKey val="0"/>
              <c:showVal val="1"/>
              <c:showCatName val="0"/>
              <c:showSerName val="0"/>
              <c:showPercent val="0"/>
              <c:showBubbleSize val="0"/>
            </c:dLbl>
            <c:dLbl>
              <c:idx val="4"/>
              <c:layout>
                <c:manualLayout>
                  <c:x val="-1.8902213047289763E-2"/>
                  <c:y val="-2.2255943348507914E-2"/>
                </c:manualLayout>
              </c:layout>
              <c:showLegendKey val="0"/>
              <c:showVal val="1"/>
              <c:showCatName val="0"/>
              <c:showSerName val="0"/>
              <c:showPercent val="0"/>
              <c:showBubbleSize val="0"/>
            </c:dLbl>
            <c:txPr>
              <a:bodyPr/>
              <a:lstStyle/>
              <a:p>
                <a:pPr>
                  <a:defRPr sz="1000" b="1"/>
                </a:pPr>
                <a:endParaRPr lang="ru-RU"/>
              </a:p>
            </c:txPr>
            <c:showLegendKey val="0"/>
            <c:showVal val="1"/>
            <c:showCatName val="0"/>
            <c:showSerName val="0"/>
            <c:showPercent val="0"/>
            <c:showBubbleSize val="0"/>
            <c:showLeaderLines val="0"/>
          </c:dLbls>
          <c:xVal>
            <c:numRef>
              <c:f>Лист1!$H$79:$H$84</c:f>
              <c:numCache>
                <c:formatCode>General</c:formatCode>
                <c:ptCount val="6"/>
                <c:pt idx="0">
                  <c:v>2018</c:v>
                </c:pt>
                <c:pt idx="1">
                  <c:v>2019</c:v>
                </c:pt>
                <c:pt idx="2">
                  <c:v>2020</c:v>
                </c:pt>
                <c:pt idx="3">
                  <c:v>2021</c:v>
                </c:pt>
                <c:pt idx="4">
                  <c:v>2022</c:v>
                </c:pt>
                <c:pt idx="5">
                  <c:v>2023</c:v>
                </c:pt>
              </c:numCache>
            </c:numRef>
          </c:xVal>
          <c:yVal>
            <c:numRef>
              <c:f>Лист1!$J$79:$J$84</c:f>
              <c:numCache>
                <c:formatCode>General</c:formatCode>
                <c:ptCount val="6"/>
                <c:pt idx="0">
                  <c:v>2359</c:v>
                </c:pt>
                <c:pt idx="1">
                  <c:v>2350</c:v>
                </c:pt>
                <c:pt idx="2">
                  <c:v>2316</c:v>
                </c:pt>
                <c:pt idx="3">
                  <c:v>2486</c:v>
                </c:pt>
                <c:pt idx="4">
                  <c:v>2167</c:v>
                </c:pt>
                <c:pt idx="5">
                  <c:v>2192</c:v>
                </c:pt>
              </c:numCache>
            </c:numRef>
          </c:yVal>
          <c:smooth val="1"/>
        </c:ser>
        <c:ser>
          <c:idx val="2"/>
          <c:order val="2"/>
          <c:tx>
            <c:strRef>
              <c:f>Лист1!$K$78</c:f>
              <c:strCache>
                <c:ptCount val="1"/>
                <c:pt idx="0">
                  <c:v>Дослідницьке</c:v>
                </c:pt>
              </c:strCache>
            </c:strRef>
          </c:tx>
          <c:dLbls>
            <c:dLbl>
              <c:idx val="0"/>
              <c:layout>
                <c:manualLayout>
                  <c:x val="-2.1810245823795881E-2"/>
                  <c:y val="2.4279210925644917E-2"/>
                </c:manualLayout>
              </c:layout>
              <c:showLegendKey val="0"/>
              <c:showVal val="1"/>
              <c:showCatName val="0"/>
              <c:showSerName val="0"/>
              <c:showPercent val="0"/>
              <c:showBubbleSize val="0"/>
            </c:dLbl>
            <c:dLbl>
              <c:idx val="1"/>
              <c:layout>
                <c:manualLayout>
                  <c:x val="-1.8902213047289763E-2"/>
                  <c:y val="1.8209408194233761E-2"/>
                </c:manualLayout>
              </c:layout>
              <c:showLegendKey val="0"/>
              <c:showVal val="1"/>
              <c:showCatName val="0"/>
              <c:showSerName val="0"/>
              <c:showPercent val="0"/>
              <c:showBubbleSize val="0"/>
            </c:dLbl>
            <c:dLbl>
              <c:idx val="2"/>
              <c:layout>
                <c:manualLayout>
                  <c:x val="-1.8902213047289763E-2"/>
                  <c:y val="1.8209408194233688E-2"/>
                </c:manualLayout>
              </c:layout>
              <c:showLegendKey val="0"/>
              <c:showVal val="1"/>
              <c:showCatName val="0"/>
              <c:showSerName val="0"/>
              <c:showPercent val="0"/>
              <c:showBubbleSize val="0"/>
            </c:dLbl>
            <c:dLbl>
              <c:idx val="3"/>
              <c:layout>
                <c:manualLayout>
                  <c:x val="-8.7240983295183532E-3"/>
                  <c:y val="2.4279210925644917E-2"/>
                </c:manualLayout>
              </c:layout>
              <c:showLegendKey val="0"/>
              <c:showVal val="1"/>
              <c:showCatName val="0"/>
              <c:showSerName val="0"/>
              <c:showPercent val="0"/>
              <c:showBubbleSize val="0"/>
            </c:dLbl>
            <c:dLbl>
              <c:idx val="4"/>
              <c:layout>
                <c:manualLayout>
                  <c:x val="-2.9080327765061177E-2"/>
                  <c:y val="2.832574607991907E-2"/>
                </c:manualLayout>
              </c:layout>
              <c:showLegendKey val="0"/>
              <c:showVal val="1"/>
              <c:showCatName val="0"/>
              <c:showSerName val="0"/>
              <c:showPercent val="0"/>
              <c:showBubbleSize val="0"/>
            </c:dLbl>
            <c:txPr>
              <a:bodyPr/>
              <a:lstStyle/>
              <a:p>
                <a:pPr>
                  <a:defRPr sz="1000" b="1"/>
                </a:pPr>
                <a:endParaRPr lang="ru-RU"/>
              </a:p>
            </c:txPr>
            <c:showLegendKey val="0"/>
            <c:showVal val="1"/>
            <c:showCatName val="0"/>
            <c:showSerName val="0"/>
            <c:showPercent val="0"/>
            <c:showBubbleSize val="0"/>
            <c:showLeaderLines val="0"/>
          </c:dLbls>
          <c:xVal>
            <c:numRef>
              <c:f>Лист1!$H$79:$H$84</c:f>
              <c:numCache>
                <c:formatCode>General</c:formatCode>
                <c:ptCount val="6"/>
                <c:pt idx="0">
                  <c:v>2018</c:v>
                </c:pt>
                <c:pt idx="1">
                  <c:v>2019</c:v>
                </c:pt>
                <c:pt idx="2">
                  <c:v>2020</c:v>
                </c:pt>
                <c:pt idx="3">
                  <c:v>2021</c:v>
                </c:pt>
                <c:pt idx="4">
                  <c:v>2022</c:v>
                </c:pt>
                <c:pt idx="5">
                  <c:v>2023</c:v>
                </c:pt>
              </c:numCache>
            </c:numRef>
          </c:xVal>
          <c:yVal>
            <c:numRef>
              <c:f>Лист1!$K$79:$K$84</c:f>
              <c:numCache>
                <c:formatCode>General</c:formatCode>
                <c:ptCount val="6"/>
                <c:pt idx="0">
                  <c:v>2287</c:v>
                </c:pt>
                <c:pt idx="1">
                  <c:v>2263</c:v>
                </c:pt>
                <c:pt idx="2">
                  <c:v>2238</c:v>
                </c:pt>
                <c:pt idx="3">
                  <c:v>2107</c:v>
                </c:pt>
                <c:pt idx="4">
                  <c:v>2095</c:v>
                </c:pt>
                <c:pt idx="5">
                  <c:v>1819</c:v>
                </c:pt>
              </c:numCache>
            </c:numRef>
          </c:yVal>
          <c:smooth val="1"/>
        </c:ser>
        <c:ser>
          <c:idx val="3"/>
          <c:order val="3"/>
          <c:tx>
            <c:strRef>
              <c:f>Лист1!$L$78</c:f>
              <c:strCache>
                <c:ptCount val="1"/>
                <c:pt idx="0">
                  <c:v>Ксаверівка</c:v>
                </c:pt>
              </c:strCache>
            </c:strRef>
          </c:tx>
          <c:dLbls>
            <c:dLbl>
              <c:idx val="0"/>
              <c:layout>
                <c:manualLayout>
                  <c:x val="-8.7240983295183532E-3"/>
                  <c:y val="2.4279210925644917E-2"/>
                </c:manualLayout>
              </c:layout>
              <c:showLegendKey val="0"/>
              <c:showVal val="1"/>
              <c:showCatName val="0"/>
              <c:showSerName val="0"/>
              <c:showPercent val="0"/>
              <c:showBubbleSize val="0"/>
            </c:dLbl>
            <c:dLbl>
              <c:idx val="1"/>
              <c:layout>
                <c:manualLayout>
                  <c:x val="-3.2330265893602488E-2"/>
                  <c:y val="2.001613787169321E-2"/>
                </c:manualLayout>
              </c:layout>
              <c:showLegendKey val="0"/>
              <c:showVal val="1"/>
              <c:showCatName val="0"/>
              <c:showSerName val="0"/>
              <c:showPercent val="0"/>
              <c:showBubbleSize val="0"/>
            </c:dLbl>
            <c:dLbl>
              <c:idx val="2"/>
              <c:layout>
                <c:manualLayout>
                  <c:x val="-1.308614749427753E-2"/>
                  <c:y val="2.832574607991907E-2"/>
                </c:manualLayout>
              </c:layout>
              <c:showLegendKey val="0"/>
              <c:showVal val="1"/>
              <c:showCatName val="0"/>
              <c:showSerName val="0"/>
              <c:showPercent val="0"/>
              <c:showBubbleSize val="0"/>
            </c:dLbl>
            <c:dLbl>
              <c:idx val="3"/>
              <c:layout>
                <c:manualLayout>
                  <c:x val="-1.308614749427753E-2"/>
                  <c:y val="2.0232675771370764E-2"/>
                </c:manualLayout>
              </c:layout>
              <c:showLegendKey val="0"/>
              <c:showVal val="1"/>
              <c:showCatName val="0"/>
              <c:showSerName val="0"/>
              <c:showPercent val="0"/>
              <c:showBubbleSize val="0"/>
            </c:dLbl>
            <c:dLbl>
              <c:idx val="4"/>
              <c:layout>
                <c:manualLayout>
                  <c:x val="-1.7448196659036706E-2"/>
                  <c:y val="-1.8209408194233688E-2"/>
                </c:manualLayout>
              </c:layout>
              <c:showLegendKey val="0"/>
              <c:showVal val="1"/>
              <c:showCatName val="0"/>
              <c:showSerName val="0"/>
              <c:showPercent val="0"/>
              <c:showBubbleSize val="0"/>
            </c:dLbl>
            <c:dLbl>
              <c:idx val="5"/>
              <c:layout>
                <c:manualLayout>
                  <c:x val="-2.3264262212048942E-2"/>
                  <c:y val="-2.2255943348507841E-2"/>
                </c:manualLayout>
              </c:layout>
              <c:showLegendKey val="0"/>
              <c:showVal val="1"/>
              <c:showCatName val="0"/>
              <c:showSerName val="0"/>
              <c:showPercent val="0"/>
              <c:showBubbleSize val="0"/>
            </c:dLbl>
            <c:txPr>
              <a:bodyPr/>
              <a:lstStyle/>
              <a:p>
                <a:pPr>
                  <a:defRPr sz="1000" b="1"/>
                </a:pPr>
                <a:endParaRPr lang="ru-RU"/>
              </a:p>
            </c:txPr>
            <c:showLegendKey val="0"/>
            <c:showVal val="1"/>
            <c:showCatName val="0"/>
            <c:showSerName val="0"/>
            <c:showPercent val="0"/>
            <c:showBubbleSize val="0"/>
            <c:showLeaderLines val="0"/>
          </c:dLbls>
          <c:xVal>
            <c:numRef>
              <c:f>Лист1!$H$79:$H$84</c:f>
              <c:numCache>
                <c:formatCode>General</c:formatCode>
                <c:ptCount val="6"/>
                <c:pt idx="0">
                  <c:v>2018</c:v>
                </c:pt>
                <c:pt idx="1">
                  <c:v>2019</c:v>
                </c:pt>
                <c:pt idx="2">
                  <c:v>2020</c:v>
                </c:pt>
                <c:pt idx="3">
                  <c:v>2021</c:v>
                </c:pt>
                <c:pt idx="4">
                  <c:v>2022</c:v>
                </c:pt>
                <c:pt idx="5">
                  <c:v>2023</c:v>
                </c:pt>
              </c:numCache>
            </c:numRef>
          </c:xVal>
          <c:yVal>
            <c:numRef>
              <c:f>Лист1!$L$79:$L$84</c:f>
              <c:numCache>
                <c:formatCode>General</c:formatCode>
                <c:ptCount val="6"/>
                <c:pt idx="0">
                  <c:v>1268</c:v>
                </c:pt>
                <c:pt idx="1">
                  <c:v>1135</c:v>
                </c:pt>
                <c:pt idx="2">
                  <c:v>1145</c:v>
                </c:pt>
                <c:pt idx="3">
                  <c:v>981</c:v>
                </c:pt>
                <c:pt idx="4">
                  <c:v>1083</c:v>
                </c:pt>
                <c:pt idx="5">
                  <c:v>1095</c:v>
                </c:pt>
              </c:numCache>
            </c:numRef>
          </c:yVal>
          <c:smooth val="1"/>
        </c:ser>
        <c:ser>
          <c:idx val="4"/>
          <c:order val="4"/>
          <c:tx>
            <c:strRef>
              <c:f>Лист1!$M$78</c:f>
              <c:strCache>
                <c:ptCount val="1"/>
                <c:pt idx="0">
                  <c:v>Лосятин</c:v>
                </c:pt>
              </c:strCache>
            </c:strRef>
          </c:tx>
          <c:dLbls>
            <c:dLbl>
              <c:idx val="0"/>
              <c:layout>
                <c:manualLayout>
                  <c:x val="-5.8160655530122354E-3"/>
                  <c:y val="-2.4279210925644917E-2"/>
                </c:manualLayout>
              </c:layout>
              <c:showLegendKey val="0"/>
              <c:showVal val="1"/>
              <c:showCatName val="0"/>
              <c:showSerName val="0"/>
              <c:showPercent val="0"/>
              <c:showBubbleSize val="0"/>
            </c:dLbl>
            <c:dLbl>
              <c:idx val="1"/>
              <c:layout>
                <c:manualLayout>
                  <c:x val="-1.5138864826741595E-2"/>
                  <c:y val="-2.406274490202134E-2"/>
                </c:manualLayout>
              </c:layout>
              <c:showLegendKey val="0"/>
              <c:showVal val="1"/>
              <c:showCatName val="0"/>
              <c:showSerName val="0"/>
              <c:showPercent val="0"/>
              <c:showBubbleSize val="0"/>
            </c:dLbl>
            <c:dLbl>
              <c:idx val="2"/>
              <c:layout>
                <c:manualLayout>
                  <c:x val="-1.308614749427753E-2"/>
                  <c:y val="-2.6302478502781994E-2"/>
                </c:manualLayout>
              </c:layout>
              <c:showLegendKey val="0"/>
              <c:showVal val="1"/>
              <c:showCatName val="0"/>
              <c:showSerName val="0"/>
              <c:showPercent val="0"/>
              <c:showBubbleSize val="0"/>
            </c:dLbl>
            <c:dLbl>
              <c:idx val="3"/>
              <c:layout>
                <c:manualLayout>
                  <c:x val="-1.4540163882530589E-2"/>
                  <c:y val="-1.8209408194233688E-2"/>
                </c:manualLayout>
              </c:layout>
              <c:showLegendKey val="0"/>
              <c:showVal val="1"/>
              <c:showCatName val="0"/>
              <c:showSerName val="0"/>
              <c:showPercent val="0"/>
              <c:showBubbleSize val="0"/>
            </c:dLbl>
            <c:dLbl>
              <c:idx val="4"/>
              <c:layout>
                <c:manualLayout>
                  <c:x val="-2.1810245823795881E-2"/>
                  <c:y val="2.4279210925644917E-2"/>
                </c:manualLayout>
              </c:layout>
              <c:showLegendKey val="0"/>
              <c:showVal val="1"/>
              <c:showCatName val="0"/>
              <c:showSerName val="0"/>
              <c:showPercent val="0"/>
              <c:showBubbleSize val="0"/>
            </c:dLbl>
            <c:dLbl>
              <c:idx val="5"/>
              <c:layout>
                <c:manualLayout>
                  <c:x val="-3.0534344153314234E-2"/>
                  <c:y val="2.4279210925644917E-2"/>
                </c:manualLayout>
              </c:layout>
              <c:showLegendKey val="0"/>
              <c:showVal val="1"/>
              <c:showCatName val="0"/>
              <c:showSerName val="0"/>
              <c:showPercent val="0"/>
              <c:showBubbleSize val="0"/>
            </c:dLbl>
            <c:txPr>
              <a:bodyPr/>
              <a:lstStyle/>
              <a:p>
                <a:pPr>
                  <a:defRPr sz="1000" b="1"/>
                </a:pPr>
                <a:endParaRPr lang="ru-RU"/>
              </a:p>
            </c:txPr>
            <c:showLegendKey val="0"/>
            <c:showVal val="1"/>
            <c:showCatName val="0"/>
            <c:showSerName val="0"/>
            <c:showPercent val="0"/>
            <c:showBubbleSize val="0"/>
            <c:showLeaderLines val="0"/>
          </c:dLbls>
          <c:xVal>
            <c:numRef>
              <c:f>Лист1!$H$79:$H$84</c:f>
              <c:numCache>
                <c:formatCode>General</c:formatCode>
                <c:ptCount val="6"/>
                <c:pt idx="0">
                  <c:v>2018</c:v>
                </c:pt>
                <c:pt idx="1">
                  <c:v>2019</c:v>
                </c:pt>
                <c:pt idx="2">
                  <c:v>2020</c:v>
                </c:pt>
                <c:pt idx="3">
                  <c:v>2021</c:v>
                </c:pt>
                <c:pt idx="4">
                  <c:v>2022</c:v>
                </c:pt>
                <c:pt idx="5">
                  <c:v>2023</c:v>
                </c:pt>
              </c:numCache>
            </c:numRef>
          </c:xVal>
          <c:yVal>
            <c:numRef>
              <c:f>Лист1!$M$79:$M$84</c:f>
              <c:numCache>
                <c:formatCode>General</c:formatCode>
                <c:ptCount val="6"/>
                <c:pt idx="0">
                  <c:v>1200</c:v>
                </c:pt>
                <c:pt idx="1">
                  <c:v>1200</c:v>
                </c:pt>
                <c:pt idx="2">
                  <c:v>1198</c:v>
                </c:pt>
                <c:pt idx="3">
                  <c:v>1148</c:v>
                </c:pt>
                <c:pt idx="4">
                  <c:v>1014</c:v>
                </c:pt>
                <c:pt idx="5">
                  <c:v>1018</c:v>
                </c:pt>
              </c:numCache>
            </c:numRef>
          </c:yVal>
          <c:smooth val="1"/>
        </c:ser>
        <c:ser>
          <c:idx val="5"/>
          <c:order val="5"/>
          <c:tx>
            <c:strRef>
              <c:f>Лист1!$N$78</c:f>
              <c:strCache>
                <c:ptCount val="1"/>
                <c:pt idx="0">
                  <c:v>Соколівка</c:v>
                </c:pt>
              </c:strCache>
            </c:strRef>
          </c:tx>
          <c:dLbls>
            <c:dLbl>
              <c:idx val="0"/>
              <c:layout>
                <c:manualLayout>
                  <c:x val="-1.308614749427753E-2"/>
                  <c:y val="-1.8209408194233688E-2"/>
                </c:manualLayout>
              </c:layout>
              <c:showLegendKey val="0"/>
              <c:showVal val="1"/>
              <c:showCatName val="0"/>
              <c:showSerName val="0"/>
              <c:showPercent val="0"/>
              <c:showBubbleSize val="0"/>
            </c:dLbl>
            <c:dLbl>
              <c:idx val="1"/>
              <c:layout>
                <c:manualLayout>
                  <c:x val="-1.308614749427753E-2"/>
                  <c:y val="-1.8209408194233688E-2"/>
                </c:manualLayout>
              </c:layout>
              <c:showLegendKey val="0"/>
              <c:showVal val="1"/>
              <c:showCatName val="0"/>
              <c:showSerName val="0"/>
              <c:showPercent val="0"/>
              <c:showBubbleSize val="0"/>
            </c:dLbl>
            <c:dLbl>
              <c:idx val="2"/>
              <c:layout>
                <c:manualLayout>
                  <c:x val="-2.0356229435542824E-2"/>
                  <c:y val="-2.0232675771370764E-2"/>
                </c:manualLayout>
              </c:layout>
              <c:showLegendKey val="0"/>
              <c:showVal val="1"/>
              <c:showCatName val="0"/>
              <c:showSerName val="0"/>
              <c:showPercent val="0"/>
              <c:showBubbleSize val="0"/>
            </c:dLbl>
            <c:dLbl>
              <c:idx val="3"/>
              <c:layout>
                <c:manualLayout>
                  <c:x val="-1.7113959245256022E-2"/>
                  <c:y val="-1.8129380185430987E-2"/>
                </c:manualLayout>
              </c:layout>
              <c:showLegendKey val="0"/>
              <c:showVal val="1"/>
              <c:showCatName val="0"/>
              <c:showSerName val="0"/>
              <c:showPercent val="0"/>
              <c:showBubbleSize val="0"/>
            </c:dLbl>
            <c:dLbl>
              <c:idx val="4"/>
              <c:layout>
                <c:manualLayout>
                  <c:x val="-1.0890701337890196E-2"/>
                  <c:y val="-1.8129380185431108E-2"/>
                </c:manualLayout>
              </c:layout>
              <c:showLegendKey val="0"/>
              <c:showVal val="1"/>
              <c:showCatName val="0"/>
              <c:showSerName val="0"/>
              <c:showPercent val="0"/>
              <c:showBubbleSize val="0"/>
            </c:dLbl>
            <c:dLbl>
              <c:idx val="5"/>
              <c:layout>
                <c:manualLayout>
                  <c:x val="-2.3337217152621846E-2"/>
                  <c:y val="-1.9777505656833682E-2"/>
                </c:manualLayout>
              </c:layout>
              <c:showLegendKey val="0"/>
              <c:showVal val="1"/>
              <c:showCatName val="0"/>
              <c:showSerName val="0"/>
              <c:showPercent val="0"/>
              <c:showBubbleSize val="0"/>
            </c:dLbl>
            <c:txPr>
              <a:bodyPr/>
              <a:lstStyle/>
              <a:p>
                <a:pPr>
                  <a:defRPr sz="1000" b="1"/>
                </a:pPr>
                <a:endParaRPr lang="ru-RU"/>
              </a:p>
            </c:txPr>
            <c:showLegendKey val="0"/>
            <c:showVal val="1"/>
            <c:showCatName val="0"/>
            <c:showSerName val="0"/>
            <c:showPercent val="0"/>
            <c:showBubbleSize val="0"/>
            <c:showLeaderLines val="0"/>
          </c:dLbls>
          <c:xVal>
            <c:numRef>
              <c:f>Лист1!$H$79:$H$84</c:f>
              <c:numCache>
                <c:formatCode>General</c:formatCode>
                <c:ptCount val="6"/>
                <c:pt idx="0">
                  <c:v>2018</c:v>
                </c:pt>
                <c:pt idx="1">
                  <c:v>2019</c:v>
                </c:pt>
                <c:pt idx="2">
                  <c:v>2020</c:v>
                </c:pt>
                <c:pt idx="3">
                  <c:v>2021</c:v>
                </c:pt>
                <c:pt idx="4">
                  <c:v>2022</c:v>
                </c:pt>
                <c:pt idx="5">
                  <c:v>2023</c:v>
                </c:pt>
              </c:numCache>
            </c:numRef>
          </c:xVal>
          <c:yVal>
            <c:numRef>
              <c:f>Лист1!$N$79:$N$84</c:f>
              <c:numCache>
                <c:formatCode>General</c:formatCode>
                <c:ptCount val="6"/>
                <c:pt idx="0">
                  <c:v>470</c:v>
                </c:pt>
                <c:pt idx="1">
                  <c:v>455</c:v>
                </c:pt>
                <c:pt idx="2">
                  <c:v>430</c:v>
                </c:pt>
                <c:pt idx="3">
                  <c:v>405</c:v>
                </c:pt>
                <c:pt idx="4">
                  <c:v>370</c:v>
                </c:pt>
                <c:pt idx="5">
                  <c:v>374</c:v>
                </c:pt>
              </c:numCache>
            </c:numRef>
          </c:yVal>
          <c:smooth val="1"/>
        </c:ser>
        <c:ser>
          <c:idx val="6"/>
          <c:order val="6"/>
          <c:tx>
            <c:strRef>
              <c:f>Лист1!$O$78</c:f>
              <c:strCache>
                <c:ptCount val="1"/>
                <c:pt idx="0">
                  <c:v>Пінчуки</c:v>
                </c:pt>
              </c:strCache>
            </c:strRef>
          </c:tx>
          <c:dLbls>
            <c:dLbl>
              <c:idx val="0"/>
              <c:layout>
                <c:manualLayout>
                  <c:x val="3.111628953682913E-3"/>
                  <c:y val="-6.5925018856112681E-3"/>
                </c:manualLayout>
              </c:layout>
              <c:showLegendKey val="0"/>
              <c:showVal val="1"/>
              <c:showCatName val="0"/>
              <c:showSerName val="0"/>
              <c:showPercent val="0"/>
              <c:showBubbleSize val="0"/>
            </c:dLbl>
            <c:dLbl>
              <c:idx val="1"/>
              <c:layout>
                <c:manualLayout>
                  <c:x val="-3.111628953682913E-3"/>
                  <c:y val="-8.2406273570140853E-3"/>
                </c:manualLayout>
              </c:layout>
              <c:showLegendKey val="0"/>
              <c:showVal val="1"/>
              <c:showCatName val="0"/>
              <c:showSerName val="0"/>
              <c:showPercent val="0"/>
              <c:showBubbleSize val="0"/>
            </c:dLbl>
            <c:dLbl>
              <c:idx val="2"/>
              <c:layout>
                <c:manualLayout>
                  <c:x val="-1.5558144768414565E-3"/>
                  <c:y val="-6.5925018856112681E-3"/>
                </c:manualLayout>
              </c:layout>
              <c:showLegendKey val="0"/>
              <c:showVal val="1"/>
              <c:showCatName val="0"/>
              <c:showSerName val="0"/>
              <c:showPercent val="0"/>
              <c:showBubbleSize val="0"/>
            </c:dLbl>
            <c:dLbl>
              <c:idx val="3"/>
              <c:layout>
                <c:manualLayout>
                  <c:x val="9.3348868610487398E-3"/>
                  <c:y val="1.1536878299819718E-2"/>
                </c:manualLayout>
              </c:layout>
              <c:showLegendKey val="0"/>
              <c:showVal val="1"/>
              <c:showCatName val="0"/>
              <c:showSerName val="0"/>
              <c:showPercent val="0"/>
              <c:showBubbleSize val="0"/>
            </c:dLbl>
            <c:dLbl>
              <c:idx val="4"/>
              <c:layout>
                <c:manualLayout>
                  <c:x val="1.866977372209748E-2"/>
                  <c:y val="1.648125471402817E-3"/>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xVal>
            <c:numRef>
              <c:f>Лист1!$H$79:$H$84</c:f>
              <c:numCache>
                <c:formatCode>General</c:formatCode>
                <c:ptCount val="6"/>
                <c:pt idx="0">
                  <c:v>2018</c:v>
                </c:pt>
                <c:pt idx="1">
                  <c:v>2019</c:v>
                </c:pt>
                <c:pt idx="2">
                  <c:v>2020</c:v>
                </c:pt>
                <c:pt idx="3">
                  <c:v>2021</c:v>
                </c:pt>
                <c:pt idx="4">
                  <c:v>2022</c:v>
                </c:pt>
                <c:pt idx="5">
                  <c:v>2023</c:v>
                </c:pt>
              </c:numCache>
            </c:numRef>
          </c:xVal>
          <c:yVal>
            <c:numRef>
              <c:f>Лист1!$O$79:$O$84</c:f>
              <c:numCache>
                <c:formatCode>General</c:formatCode>
                <c:ptCount val="6"/>
                <c:pt idx="0">
                  <c:v>376</c:v>
                </c:pt>
                <c:pt idx="1">
                  <c:v>360</c:v>
                </c:pt>
                <c:pt idx="2">
                  <c:v>354</c:v>
                </c:pt>
                <c:pt idx="3">
                  <c:v>357</c:v>
                </c:pt>
                <c:pt idx="4">
                  <c:v>338</c:v>
                </c:pt>
                <c:pt idx="5">
                  <c:v>314</c:v>
                </c:pt>
              </c:numCache>
            </c:numRef>
          </c:yVal>
          <c:smooth val="1"/>
        </c:ser>
        <c:ser>
          <c:idx val="7"/>
          <c:order val="7"/>
          <c:tx>
            <c:strRef>
              <c:f>Лист1!$P$78</c:f>
              <c:strCache>
                <c:ptCount val="1"/>
                <c:pt idx="0">
                  <c:v>Вільшанська Новоселиця</c:v>
                </c:pt>
              </c:strCache>
            </c:strRef>
          </c:tx>
          <c:dLbls>
            <c:txPr>
              <a:bodyPr/>
              <a:lstStyle/>
              <a:p>
                <a:pPr>
                  <a:defRPr b="1"/>
                </a:pPr>
                <a:endParaRPr lang="ru-RU"/>
              </a:p>
            </c:txPr>
            <c:showLegendKey val="0"/>
            <c:showVal val="1"/>
            <c:showCatName val="0"/>
            <c:showSerName val="0"/>
            <c:showPercent val="0"/>
            <c:showBubbleSize val="0"/>
            <c:showLeaderLines val="0"/>
          </c:dLbls>
          <c:xVal>
            <c:numRef>
              <c:f>Лист1!$H$79:$H$84</c:f>
              <c:numCache>
                <c:formatCode>General</c:formatCode>
                <c:ptCount val="6"/>
                <c:pt idx="0">
                  <c:v>2018</c:v>
                </c:pt>
                <c:pt idx="1">
                  <c:v>2019</c:v>
                </c:pt>
                <c:pt idx="2">
                  <c:v>2020</c:v>
                </c:pt>
                <c:pt idx="3">
                  <c:v>2021</c:v>
                </c:pt>
                <c:pt idx="4">
                  <c:v>2022</c:v>
                </c:pt>
                <c:pt idx="5">
                  <c:v>2023</c:v>
                </c:pt>
              </c:numCache>
            </c:numRef>
          </c:xVal>
          <c:yVal>
            <c:numRef>
              <c:f>Лист1!$P$79:$P$84</c:f>
              <c:numCache>
                <c:formatCode>General</c:formatCode>
                <c:ptCount val="6"/>
                <c:pt idx="0">
                  <c:v>330</c:v>
                </c:pt>
                <c:pt idx="1">
                  <c:v>317</c:v>
                </c:pt>
                <c:pt idx="2">
                  <c:v>304</c:v>
                </c:pt>
                <c:pt idx="3">
                  <c:v>295</c:v>
                </c:pt>
                <c:pt idx="4">
                  <c:v>286</c:v>
                </c:pt>
                <c:pt idx="5">
                  <c:v>233</c:v>
                </c:pt>
              </c:numCache>
            </c:numRef>
          </c:yVal>
          <c:smooth val="1"/>
        </c:ser>
        <c:ser>
          <c:idx val="8"/>
          <c:order val="8"/>
          <c:tx>
            <c:strRef>
              <c:f>Лист1!$Q$78</c:f>
              <c:strCache>
                <c:ptCount val="1"/>
                <c:pt idx="0">
                  <c:v>Ксаверівка Друга</c:v>
                </c:pt>
              </c:strCache>
            </c:strRef>
          </c:tx>
          <c:xVal>
            <c:numRef>
              <c:f>Лист1!$H$79:$H$84</c:f>
              <c:numCache>
                <c:formatCode>General</c:formatCode>
                <c:ptCount val="6"/>
                <c:pt idx="0">
                  <c:v>2018</c:v>
                </c:pt>
                <c:pt idx="1">
                  <c:v>2019</c:v>
                </c:pt>
                <c:pt idx="2">
                  <c:v>2020</c:v>
                </c:pt>
                <c:pt idx="3">
                  <c:v>2021</c:v>
                </c:pt>
                <c:pt idx="4">
                  <c:v>2022</c:v>
                </c:pt>
                <c:pt idx="5">
                  <c:v>2023</c:v>
                </c:pt>
              </c:numCache>
            </c:numRef>
          </c:xVal>
          <c:yVal>
            <c:numRef>
              <c:f>Лист1!$Q$79:$Q$84</c:f>
              <c:numCache>
                <c:formatCode>General</c:formatCode>
                <c:ptCount val="6"/>
                <c:pt idx="0">
                  <c:v>160</c:v>
                </c:pt>
                <c:pt idx="1">
                  <c:v>165</c:v>
                </c:pt>
                <c:pt idx="2">
                  <c:v>172</c:v>
                </c:pt>
                <c:pt idx="3">
                  <c:v>174</c:v>
                </c:pt>
                <c:pt idx="4">
                  <c:v>187</c:v>
                </c:pt>
                <c:pt idx="5">
                  <c:v>190</c:v>
                </c:pt>
              </c:numCache>
            </c:numRef>
          </c:yVal>
          <c:smooth val="1"/>
        </c:ser>
        <c:ser>
          <c:idx val="9"/>
          <c:order val="9"/>
          <c:tx>
            <c:strRef>
              <c:f>Лист1!$R$78</c:f>
              <c:strCache>
                <c:ptCount val="1"/>
                <c:pt idx="0">
                  <c:v>Тростинська Новоселиця</c:v>
                </c:pt>
              </c:strCache>
            </c:strRef>
          </c:tx>
          <c:dLbls>
            <c:txPr>
              <a:bodyPr/>
              <a:lstStyle/>
              <a:p>
                <a:pPr>
                  <a:defRPr b="1"/>
                </a:pPr>
                <a:endParaRPr lang="ru-RU"/>
              </a:p>
            </c:txPr>
            <c:showLegendKey val="0"/>
            <c:showVal val="1"/>
            <c:showCatName val="0"/>
            <c:showSerName val="0"/>
            <c:showPercent val="0"/>
            <c:showBubbleSize val="0"/>
            <c:showLeaderLines val="0"/>
          </c:dLbls>
          <c:xVal>
            <c:numRef>
              <c:f>Лист1!$H$79:$H$84</c:f>
              <c:numCache>
                <c:formatCode>General</c:formatCode>
                <c:ptCount val="6"/>
                <c:pt idx="0">
                  <c:v>2018</c:v>
                </c:pt>
                <c:pt idx="1">
                  <c:v>2019</c:v>
                </c:pt>
                <c:pt idx="2">
                  <c:v>2020</c:v>
                </c:pt>
                <c:pt idx="3">
                  <c:v>2021</c:v>
                </c:pt>
                <c:pt idx="4">
                  <c:v>2022</c:v>
                </c:pt>
                <c:pt idx="5">
                  <c:v>2023</c:v>
                </c:pt>
              </c:numCache>
            </c:numRef>
          </c:xVal>
          <c:yVal>
            <c:numRef>
              <c:f>Лист1!$R$79:$R$84</c:f>
              <c:numCache>
                <c:formatCode>General</c:formatCode>
                <c:ptCount val="6"/>
                <c:pt idx="0">
                  <c:v>213</c:v>
                </c:pt>
                <c:pt idx="1">
                  <c:v>211</c:v>
                </c:pt>
                <c:pt idx="2">
                  <c:v>214</c:v>
                </c:pt>
                <c:pt idx="3">
                  <c:v>216</c:v>
                </c:pt>
                <c:pt idx="4">
                  <c:v>210</c:v>
                </c:pt>
                <c:pt idx="5">
                  <c:v>140</c:v>
                </c:pt>
              </c:numCache>
            </c:numRef>
          </c:yVal>
          <c:smooth val="1"/>
        </c:ser>
        <c:ser>
          <c:idx val="10"/>
          <c:order val="10"/>
          <c:tx>
            <c:strRef>
              <c:f>Лист1!$S$78</c:f>
              <c:strCache>
                <c:ptCount val="1"/>
                <c:pt idx="0">
                  <c:v>Степанівка</c:v>
                </c:pt>
              </c:strCache>
            </c:strRef>
          </c:tx>
          <c:dLbls>
            <c:showLegendKey val="0"/>
            <c:showVal val="1"/>
            <c:showCatName val="0"/>
            <c:showSerName val="0"/>
            <c:showPercent val="0"/>
            <c:showBubbleSize val="0"/>
            <c:showLeaderLines val="0"/>
          </c:dLbls>
          <c:xVal>
            <c:numRef>
              <c:f>Лист1!$H$79:$H$84</c:f>
              <c:numCache>
                <c:formatCode>General</c:formatCode>
                <c:ptCount val="6"/>
                <c:pt idx="0">
                  <c:v>2018</c:v>
                </c:pt>
                <c:pt idx="1">
                  <c:v>2019</c:v>
                </c:pt>
                <c:pt idx="2">
                  <c:v>2020</c:v>
                </c:pt>
                <c:pt idx="3">
                  <c:v>2021</c:v>
                </c:pt>
                <c:pt idx="4">
                  <c:v>2022</c:v>
                </c:pt>
                <c:pt idx="5">
                  <c:v>2023</c:v>
                </c:pt>
              </c:numCache>
            </c:numRef>
          </c:xVal>
          <c:yVal>
            <c:numRef>
              <c:f>Лист1!$S$79:$S$84</c:f>
              <c:numCache>
                <c:formatCode>General</c:formatCode>
                <c:ptCount val="6"/>
                <c:pt idx="0">
                  <c:v>92</c:v>
                </c:pt>
                <c:pt idx="1">
                  <c:v>90</c:v>
                </c:pt>
                <c:pt idx="2">
                  <c:v>85</c:v>
                </c:pt>
                <c:pt idx="3">
                  <c:v>79</c:v>
                </c:pt>
                <c:pt idx="4">
                  <c:v>76</c:v>
                </c:pt>
                <c:pt idx="5">
                  <c:v>72</c:v>
                </c:pt>
              </c:numCache>
            </c:numRef>
          </c:yVal>
          <c:smooth val="1"/>
        </c:ser>
        <c:ser>
          <c:idx val="11"/>
          <c:order val="11"/>
          <c:tx>
            <c:strRef>
              <c:f>Лист1!$T$78</c:f>
              <c:strCache>
                <c:ptCount val="1"/>
                <c:pt idx="0">
                  <c:v>Петрівка</c:v>
                </c:pt>
              </c:strCache>
            </c:strRef>
          </c:tx>
          <c:dLbls>
            <c:txPr>
              <a:bodyPr/>
              <a:lstStyle/>
              <a:p>
                <a:pPr>
                  <a:defRPr b="1"/>
                </a:pPr>
                <a:endParaRPr lang="ru-RU"/>
              </a:p>
            </c:txPr>
            <c:showLegendKey val="0"/>
            <c:showVal val="1"/>
            <c:showCatName val="0"/>
            <c:showSerName val="0"/>
            <c:showPercent val="0"/>
            <c:showBubbleSize val="0"/>
            <c:showLeaderLines val="0"/>
          </c:dLbls>
          <c:xVal>
            <c:numRef>
              <c:f>Лист1!$H$79:$H$84</c:f>
              <c:numCache>
                <c:formatCode>General</c:formatCode>
                <c:ptCount val="6"/>
                <c:pt idx="0">
                  <c:v>2018</c:v>
                </c:pt>
                <c:pt idx="1">
                  <c:v>2019</c:v>
                </c:pt>
                <c:pt idx="2">
                  <c:v>2020</c:v>
                </c:pt>
                <c:pt idx="3">
                  <c:v>2021</c:v>
                </c:pt>
                <c:pt idx="4">
                  <c:v>2022</c:v>
                </c:pt>
                <c:pt idx="5">
                  <c:v>2023</c:v>
                </c:pt>
              </c:numCache>
            </c:numRef>
          </c:xVal>
          <c:yVal>
            <c:numRef>
              <c:f>Лист1!$T$79:$T$84</c:f>
              <c:numCache>
                <c:formatCode>General</c:formatCode>
                <c:ptCount val="6"/>
                <c:pt idx="0">
                  <c:v>13</c:v>
                </c:pt>
                <c:pt idx="1">
                  <c:v>13</c:v>
                </c:pt>
                <c:pt idx="2">
                  <c:v>12</c:v>
                </c:pt>
                <c:pt idx="3">
                  <c:v>12</c:v>
                </c:pt>
                <c:pt idx="4">
                  <c:v>10</c:v>
                </c:pt>
                <c:pt idx="5">
                  <c:v>9</c:v>
                </c:pt>
              </c:numCache>
            </c:numRef>
          </c:yVal>
          <c:smooth val="1"/>
        </c:ser>
        <c:dLbls>
          <c:showLegendKey val="0"/>
          <c:showVal val="0"/>
          <c:showCatName val="0"/>
          <c:showSerName val="0"/>
          <c:showPercent val="0"/>
          <c:showBubbleSize val="0"/>
        </c:dLbls>
        <c:axId val="144330112"/>
        <c:axId val="144360576"/>
      </c:scatterChart>
      <c:valAx>
        <c:axId val="144330112"/>
        <c:scaling>
          <c:orientation val="minMax"/>
        </c:scaling>
        <c:delete val="0"/>
        <c:axPos val="b"/>
        <c:numFmt formatCode="General" sourceLinked="1"/>
        <c:majorTickMark val="out"/>
        <c:minorTickMark val="none"/>
        <c:tickLblPos val="nextTo"/>
        <c:txPr>
          <a:bodyPr/>
          <a:lstStyle/>
          <a:p>
            <a:pPr>
              <a:defRPr b="1"/>
            </a:pPr>
            <a:endParaRPr lang="ru-RU"/>
          </a:p>
        </c:txPr>
        <c:crossAx val="144360576"/>
        <c:crosses val="autoZero"/>
        <c:crossBetween val="midCat"/>
      </c:valAx>
      <c:valAx>
        <c:axId val="144360576"/>
        <c:scaling>
          <c:orientation val="minMax"/>
        </c:scaling>
        <c:delete val="0"/>
        <c:axPos val="l"/>
        <c:majorGridlines/>
        <c:numFmt formatCode="General" sourceLinked="1"/>
        <c:majorTickMark val="out"/>
        <c:minorTickMark val="none"/>
        <c:tickLblPos val="nextTo"/>
        <c:crossAx val="144330112"/>
        <c:crosses val="autoZero"/>
        <c:crossBetween val="midCat"/>
      </c:valAx>
    </c:plotArea>
    <c:legend>
      <c:legendPos val="t"/>
      <c:layout>
        <c:manualLayout>
          <c:xMode val="edge"/>
          <c:yMode val="edge"/>
          <c:x val="4.8404487040752731E-2"/>
          <c:y val="1.3592380560969319E-2"/>
          <c:w val="0.91151366766873465"/>
          <c:h val="0.15296244328927047"/>
        </c:manualLayout>
      </c:layout>
      <c:overlay val="0"/>
      <c:txPr>
        <a:bodyPr/>
        <a:lstStyle/>
        <a:p>
          <a:pPr>
            <a:defRPr sz="1200"/>
          </a:pPr>
          <a:endParaRPr lang="ru-RU"/>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348207579086734"/>
          <c:y val="1.23071928180357E-3"/>
          <c:w val="0.5476415048250205"/>
          <c:h val="0.67709663505869988"/>
        </c:manualLayout>
      </c:layout>
      <c:doughnutChart>
        <c:varyColors val="1"/>
        <c:ser>
          <c:idx val="0"/>
          <c:order val="0"/>
          <c:explosion val="25"/>
          <c:dLbls>
            <c:dLbl>
              <c:idx val="0"/>
              <c:layout/>
              <c:tx>
                <c:rich>
                  <a:bodyPr/>
                  <a:lstStyle/>
                  <a:p>
                    <a:r>
                      <a:rPr lang="en-US" sz="1600"/>
                      <a:t>71756837</a:t>
                    </a:r>
                    <a:r>
                      <a:rPr lang="uk-UA" sz="1600"/>
                      <a:t> грн</a:t>
                    </a:r>
                  </a:p>
                  <a:p>
                    <a:r>
                      <a:rPr lang="en-US" sz="1600"/>
                      <a:t> 58%</a:t>
                    </a:r>
                    <a:endParaRPr lang="en-US"/>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019F-4C83-9915-048BA3A18D82}"/>
                </c:ext>
              </c:extLst>
            </c:dLbl>
            <c:dLbl>
              <c:idx val="1"/>
              <c:layout>
                <c:manualLayout>
                  <c:x val="5.6344290992102093E-2"/>
                  <c:y val="0.11320501971990994"/>
                </c:manualLayout>
              </c:layout>
              <c:tx>
                <c:rich>
                  <a:bodyPr/>
                  <a:lstStyle/>
                  <a:p>
                    <a:r>
                      <a:rPr lang="en-US" sz="1600" dirty="0"/>
                      <a:t>4290366</a:t>
                    </a:r>
                    <a:r>
                      <a:rPr lang="uk-UA" sz="1600" dirty="0"/>
                      <a:t> </a:t>
                    </a:r>
                    <a:r>
                      <a:rPr lang="uk-UA" sz="1600" dirty="0" err="1"/>
                      <a:t>грн</a:t>
                    </a:r>
                    <a:endParaRPr lang="uk-UA" sz="1600" dirty="0"/>
                  </a:p>
                  <a:p>
                    <a:r>
                      <a:rPr lang="en-US" sz="1600" dirty="0"/>
                      <a:t> 3%</a:t>
                    </a:r>
                    <a:endParaRPr lang="en-US" dirty="0"/>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019F-4C83-9915-048BA3A18D82}"/>
                </c:ext>
              </c:extLst>
            </c:dLbl>
            <c:dLbl>
              <c:idx val="2"/>
              <c:layout>
                <c:manualLayout>
                  <c:x val="-9.1449315226353273E-2"/>
                  <c:y val="1.823030278186881E-2"/>
                </c:manualLayout>
              </c:layout>
              <c:tx>
                <c:rich>
                  <a:bodyPr/>
                  <a:lstStyle/>
                  <a:p>
                    <a:r>
                      <a:rPr lang="en-US" sz="1600" dirty="0"/>
                      <a:t>30000</a:t>
                    </a:r>
                    <a:r>
                      <a:rPr lang="uk-UA" sz="1600" dirty="0"/>
                      <a:t> </a:t>
                    </a:r>
                    <a:r>
                      <a:rPr lang="uk-UA" sz="1600" dirty="0" err="1"/>
                      <a:t>грн</a:t>
                    </a:r>
                    <a:endParaRPr lang="uk-UA" sz="1600" dirty="0"/>
                  </a:p>
                  <a:p>
                    <a:r>
                      <a:rPr lang="en-US" sz="1600" dirty="0"/>
                      <a:t>0</a:t>
                    </a:r>
                    <a:r>
                      <a:rPr lang="uk-UA" sz="1600" dirty="0"/>
                      <a:t>,02</a:t>
                    </a:r>
                    <a:r>
                      <a:rPr lang="en-US" sz="1600" dirty="0"/>
                      <a:t>%</a:t>
                    </a:r>
                    <a:endParaRPr lang="en-US" dirty="0"/>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019F-4C83-9915-048BA3A18D82}"/>
                </c:ext>
              </c:extLst>
            </c:dLbl>
            <c:dLbl>
              <c:idx val="3"/>
              <c:layout/>
              <c:tx>
                <c:rich>
                  <a:bodyPr/>
                  <a:lstStyle/>
                  <a:p>
                    <a:r>
                      <a:rPr lang="en-US" sz="1600"/>
                      <a:t>47724709</a:t>
                    </a:r>
                    <a:r>
                      <a:rPr lang="uk-UA" sz="1600" baseline="0"/>
                      <a:t> грн</a:t>
                    </a:r>
                    <a:r>
                      <a:rPr lang="en-US" sz="1600"/>
                      <a:t> </a:t>
                    </a:r>
                    <a:endParaRPr lang="uk-UA" sz="1600"/>
                  </a:p>
                  <a:p>
                    <a:r>
                      <a:rPr lang="en-US" sz="1600"/>
                      <a:t>39%</a:t>
                    </a:r>
                    <a:endParaRPr lang="en-US"/>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019F-4C83-9915-048BA3A18D82}"/>
                </c:ext>
              </c:extLst>
            </c:dLbl>
            <c:spPr>
              <a:noFill/>
              <a:ln>
                <a:noFill/>
              </a:ln>
              <a:effectLst/>
            </c:spPr>
            <c:txPr>
              <a:bodyPr/>
              <a:lstStyle/>
              <a:p>
                <a:pPr>
                  <a:defRPr sz="1600" b="1"/>
                </a:pPr>
                <a:endParaRPr lang="ru-RU"/>
              </a:p>
            </c:txPr>
            <c:showLegendKey val="0"/>
            <c:showVal val="1"/>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Лист1!$N$16:$N$19</c:f>
              <c:strCache>
                <c:ptCount val="4"/>
                <c:pt idx="0">
                  <c:v>податкові надходження</c:v>
                </c:pt>
                <c:pt idx="1">
                  <c:v>неподаткові надходження</c:v>
                </c:pt>
                <c:pt idx="2">
                  <c:v>доходи від операцій з капіталом</c:v>
                </c:pt>
                <c:pt idx="3">
                  <c:v>офіційні трансферти</c:v>
                </c:pt>
              </c:strCache>
            </c:strRef>
          </c:cat>
          <c:val>
            <c:numRef>
              <c:f>Лист1!$O$16:$O$19</c:f>
              <c:numCache>
                <c:formatCode>General</c:formatCode>
                <c:ptCount val="4"/>
                <c:pt idx="0">
                  <c:v>71756837</c:v>
                </c:pt>
                <c:pt idx="1">
                  <c:v>4290366</c:v>
                </c:pt>
                <c:pt idx="2">
                  <c:v>30000</c:v>
                </c:pt>
                <c:pt idx="3">
                  <c:v>47724709</c:v>
                </c:pt>
              </c:numCache>
            </c:numRef>
          </c:val>
          <c:extLst xmlns:c16r2="http://schemas.microsoft.com/office/drawing/2015/06/chart">
            <c:ext xmlns:c16="http://schemas.microsoft.com/office/drawing/2014/chart" uri="{C3380CC4-5D6E-409C-BE32-E72D297353CC}">
              <c16:uniqueId val="{00000004-019F-4C83-9915-048BA3A18D82}"/>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1.2231677520519887E-2"/>
          <c:y val="0.73508786335240761"/>
          <c:w val="0.96847523826117021"/>
          <c:h val="0.26139477114189796"/>
        </c:manualLayout>
      </c:layout>
      <c:overlay val="0"/>
      <c:txPr>
        <a:bodyPr/>
        <a:lstStyle/>
        <a:p>
          <a:pPr>
            <a:defRPr sz="1600" baseline="0"/>
          </a:pPr>
          <a:endParaRPr lang="ru-RU"/>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429817728618161E-2"/>
          <c:y val="0.11502983670710587"/>
          <c:w val="0.50659714267386347"/>
          <c:h val="0.80702027572494461"/>
        </c:manualLayout>
      </c:layout>
      <c:doughnutChart>
        <c:varyColors val="1"/>
        <c:ser>
          <c:idx val="0"/>
          <c:order val="0"/>
          <c:explosion val="25"/>
          <c:dLbls>
            <c:dLbl>
              <c:idx val="0"/>
              <c:layout>
                <c:manualLayout>
                  <c:x val="6.401033695921117E-2"/>
                  <c:y val="8.651988132469822E-2"/>
                </c:manualLayout>
              </c:layout>
              <c:tx>
                <c:rich>
                  <a:bodyPr/>
                  <a:lstStyle/>
                  <a:p>
                    <a:r>
                      <a:rPr lang="en-US" sz="1400"/>
                      <a:t>84088967</a:t>
                    </a:r>
                    <a:r>
                      <a:rPr lang="uk-UA" sz="1400" baseline="0"/>
                      <a:t> грн</a:t>
                    </a:r>
                  </a:p>
                  <a:p>
                    <a:r>
                      <a:rPr lang="en-US" sz="1400"/>
                      <a:t> 66%</a:t>
                    </a:r>
                    <a:endParaRPr lang="en-US"/>
                  </a:p>
                </c:rich>
              </c:tx>
              <c:showLegendKey val="0"/>
              <c:showVal val="1"/>
              <c:showCatName val="0"/>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3311-4091-B953-67BF9BF0B9AF}"/>
                </c:ext>
              </c:extLst>
            </c:dLbl>
            <c:dLbl>
              <c:idx val="1"/>
              <c:layout>
                <c:manualLayout>
                  <c:x val="-8.2096808188924425E-2"/>
                  <c:y val="0.22201668208420458"/>
                </c:manualLayout>
              </c:layout>
              <c:tx>
                <c:rich>
                  <a:bodyPr/>
                  <a:lstStyle/>
                  <a:p>
                    <a:r>
                      <a:rPr lang="en-US" sz="1400" dirty="0"/>
                      <a:t>23614261</a:t>
                    </a:r>
                    <a:r>
                      <a:rPr lang="uk-UA" sz="1400" dirty="0"/>
                      <a:t> </a:t>
                    </a:r>
                    <a:r>
                      <a:rPr lang="uk-UA" sz="1400" dirty="0" err="1"/>
                      <a:t>грн</a:t>
                    </a:r>
                    <a:endParaRPr lang="uk-UA" sz="1400" dirty="0"/>
                  </a:p>
                  <a:p>
                    <a:r>
                      <a:rPr lang="en-US" sz="1400" dirty="0"/>
                      <a:t> 19%</a:t>
                    </a:r>
                    <a:endParaRPr lang="en-US" dirty="0"/>
                  </a:p>
                </c:rich>
              </c:tx>
              <c:showLegendKey val="0"/>
              <c:showVal val="1"/>
              <c:showCatName val="0"/>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3311-4091-B953-67BF9BF0B9AF}"/>
                </c:ext>
              </c:extLst>
            </c:dLbl>
            <c:dLbl>
              <c:idx val="2"/>
              <c:layout>
                <c:manualLayout>
                  <c:x val="-0.12665554771526932"/>
                  <c:y val="3.1542774057076846E-2"/>
                </c:manualLayout>
              </c:layout>
              <c:tx>
                <c:rich>
                  <a:bodyPr/>
                  <a:lstStyle/>
                  <a:p>
                    <a:r>
                      <a:rPr lang="en-US" sz="1400" dirty="0"/>
                      <a:t>6999733</a:t>
                    </a:r>
                    <a:r>
                      <a:rPr lang="uk-UA" sz="1400" baseline="0" dirty="0"/>
                      <a:t> </a:t>
                    </a:r>
                    <a:r>
                      <a:rPr lang="uk-UA" sz="1400" baseline="0" dirty="0" err="1"/>
                      <a:t>грн</a:t>
                    </a:r>
                    <a:endParaRPr lang="uk-UA" sz="1400" baseline="0" dirty="0"/>
                  </a:p>
                  <a:p>
                    <a:r>
                      <a:rPr lang="en-US" sz="1400" dirty="0"/>
                      <a:t>5%</a:t>
                    </a:r>
                    <a:endParaRPr lang="en-US" dirty="0"/>
                  </a:p>
                </c:rich>
              </c:tx>
              <c:showLegendKey val="0"/>
              <c:showVal val="1"/>
              <c:showCatName val="0"/>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3311-4091-B953-67BF9BF0B9AF}"/>
                </c:ext>
              </c:extLst>
            </c:dLbl>
            <c:dLbl>
              <c:idx val="3"/>
              <c:layout>
                <c:manualLayout>
                  <c:x val="-0.16684032391582587"/>
                  <c:y val="-3.7491624165032052E-2"/>
                </c:manualLayout>
              </c:layout>
              <c:tx>
                <c:rich>
                  <a:bodyPr/>
                  <a:lstStyle/>
                  <a:p>
                    <a:r>
                      <a:rPr lang="en-US" sz="1400" dirty="0"/>
                      <a:t>3406751</a:t>
                    </a:r>
                    <a:r>
                      <a:rPr lang="uk-UA" sz="1400" baseline="0" dirty="0"/>
                      <a:t> </a:t>
                    </a:r>
                    <a:r>
                      <a:rPr lang="uk-UA" sz="1400" baseline="0" dirty="0" err="1"/>
                      <a:t>грн</a:t>
                    </a:r>
                    <a:endParaRPr lang="uk-UA" sz="1400" baseline="0" dirty="0"/>
                  </a:p>
                  <a:p>
                    <a:r>
                      <a:rPr lang="en-US" sz="1400" dirty="0"/>
                      <a:t> 3%</a:t>
                    </a:r>
                    <a:endParaRPr lang="en-US" dirty="0"/>
                  </a:p>
                </c:rich>
              </c:tx>
              <c:showLegendKey val="0"/>
              <c:showVal val="1"/>
              <c:showCatName val="0"/>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3311-4091-B953-67BF9BF0B9AF}"/>
                </c:ext>
              </c:extLst>
            </c:dLbl>
            <c:dLbl>
              <c:idx val="4"/>
              <c:layout>
                <c:manualLayout>
                  <c:x val="-0.17398715211275351"/>
                  <c:y val="-0.13529972228967227"/>
                </c:manualLayout>
              </c:layout>
              <c:tx>
                <c:rich>
                  <a:bodyPr/>
                  <a:lstStyle/>
                  <a:p>
                    <a:r>
                      <a:rPr lang="en-US" sz="1400" dirty="0"/>
                      <a:t>3323678</a:t>
                    </a:r>
                    <a:r>
                      <a:rPr lang="uk-UA" sz="1400" baseline="0" dirty="0"/>
                      <a:t> </a:t>
                    </a:r>
                    <a:r>
                      <a:rPr lang="uk-UA" sz="1400" baseline="0" dirty="0" err="1"/>
                      <a:t>грн</a:t>
                    </a:r>
                    <a:endParaRPr lang="uk-UA" sz="1400" baseline="0" dirty="0"/>
                  </a:p>
                  <a:p>
                    <a:r>
                      <a:rPr lang="en-US" sz="1400" dirty="0"/>
                      <a:t> 3%</a:t>
                    </a:r>
                    <a:endParaRPr lang="en-US" dirty="0"/>
                  </a:p>
                </c:rich>
              </c:tx>
              <c:showLegendKey val="0"/>
              <c:showVal val="1"/>
              <c:showCatName val="0"/>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3311-4091-B953-67BF9BF0B9AF}"/>
                </c:ext>
              </c:extLst>
            </c:dLbl>
            <c:dLbl>
              <c:idx val="5"/>
              <c:layout>
                <c:manualLayout>
                  <c:x val="-5.8441086358207404E-2"/>
                  <c:y val="-0.13648657263022873"/>
                </c:manualLayout>
              </c:layout>
              <c:tx>
                <c:rich>
                  <a:bodyPr/>
                  <a:lstStyle/>
                  <a:p>
                    <a:r>
                      <a:rPr lang="en-US" sz="1400" dirty="0"/>
                      <a:t>2268897</a:t>
                    </a:r>
                    <a:r>
                      <a:rPr lang="uk-UA" sz="1400" baseline="0" dirty="0"/>
                      <a:t> </a:t>
                    </a:r>
                    <a:r>
                      <a:rPr lang="uk-UA" sz="1400" baseline="0" dirty="0" err="1"/>
                      <a:t>грн</a:t>
                    </a:r>
                    <a:endParaRPr lang="uk-UA" sz="1400" baseline="0" dirty="0"/>
                  </a:p>
                  <a:p>
                    <a:r>
                      <a:rPr lang="en-US" sz="1400" dirty="0"/>
                      <a:t> 2%</a:t>
                    </a:r>
                    <a:endParaRPr lang="en-US" dirty="0"/>
                  </a:p>
                </c:rich>
              </c:tx>
              <c:showLegendKey val="0"/>
              <c:showVal val="1"/>
              <c:showCatName val="0"/>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3311-4091-B953-67BF9BF0B9AF}"/>
                </c:ext>
              </c:extLst>
            </c:dLbl>
            <c:dLbl>
              <c:idx val="6"/>
              <c:layout>
                <c:manualLayout>
                  <c:x val="6.693257455654017E-2"/>
                  <c:y val="-0.13508536904038357"/>
                </c:manualLayout>
              </c:layout>
              <c:tx>
                <c:rich>
                  <a:bodyPr/>
                  <a:lstStyle/>
                  <a:p>
                    <a:r>
                      <a:rPr lang="en-US" sz="1400" dirty="0"/>
                      <a:t>1816197</a:t>
                    </a:r>
                    <a:r>
                      <a:rPr lang="uk-UA" sz="1400" baseline="0" dirty="0"/>
                      <a:t> </a:t>
                    </a:r>
                    <a:r>
                      <a:rPr lang="uk-UA" sz="1400" baseline="0" dirty="0" err="1"/>
                      <a:t>грн</a:t>
                    </a:r>
                    <a:endParaRPr lang="uk-UA" sz="1400" baseline="0" dirty="0"/>
                  </a:p>
                  <a:p>
                    <a:r>
                      <a:rPr lang="en-US" sz="1400" dirty="0"/>
                      <a:t> 1%</a:t>
                    </a:r>
                    <a:endParaRPr lang="en-US" dirty="0"/>
                  </a:p>
                </c:rich>
              </c:tx>
              <c:showLegendKey val="0"/>
              <c:showVal val="1"/>
              <c:showCatName val="0"/>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6-3311-4091-B953-67BF9BF0B9AF}"/>
                </c:ext>
              </c:extLst>
            </c:dLbl>
            <c:dLbl>
              <c:idx val="7"/>
              <c:layout>
                <c:manualLayout>
                  <c:x val="7.214824861242207E-2"/>
                  <c:y val="-2.7059847135233298E-2"/>
                </c:manualLayout>
              </c:layout>
              <c:tx>
                <c:rich>
                  <a:bodyPr/>
                  <a:lstStyle/>
                  <a:p>
                    <a:r>
                      <a:rPr lang="en-US" sz="1400" dirty="0"/>
                      <a:t>971667</a:t>
                    </a:r>
                    <a:r>
                      <a:rPr lang="uk-UA" sz="1400" baseline="0" dirty="0"/>
                      <a:t> </a:t>
                    </a:r>
                    <a:r>
                      <a:rPr lang="uk-UA" sz="1400" baseline="0" dirty="0" err="1"/>
                      <a:t>грн</a:t>
                    </a:r>
                    <a:endParaRPr lang="uk-UA" sz="1400" baseline="0" dirty="0"/>
                  </a:p>
                  <a:p>
                    <a:r>
                      <a:rPr lang="en-US" sz="1400" dirty="0"/>
                      <a:t> 1%</a:t>
                    </a:r>
                    <a:endParaRPr lang="en-US" dirty="0"/>
                  </a:p>
                </c:rich>
              </c:tx>
              <c:showLegendKey val="0"/>
              <c:showVal val="1"/>
              <c:showCatName val="0"/>
              <c:showSerName val="0"/>
              <c:showPercent val="1"/>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7-3311-4091-B953-67BF9BF0B9AF}"/>
                </c:ext>
              </c:extLst>
            </c:dLbl>
            <c:spPr>
              <a:noFill/>
              <a:ln>
                <a:noFill/>
              </a:ln>
              <a:effectLst/>
            </c:spPr>
            <c:txPr>
              <a:bodyPr/>
              <a:lstStyle/>
              <a:p>
                <a:pPr>
                  <a:defRPr sz="1400" b="1"/>
                </a:pPr>
                <a:endParaRPr lang="ru-RU"/>
              </a:p>
            </c:txPr>
            <c:showLegendKey val="0"/>
            <c:showVal val="1"/>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Лист1!$N$37:$N$44</c:f>
              <c:strCache>
                <c:ptCount val="8"/>
                <c:pt idx="0">
                  <c:v>освіта </c:v>
                </c:pt>
                <c:pt idx="1">
                  <c:v>загальнодержавні функції</c:v>
                </c:pt>
                <c:pt idx="2">
                  <c:v>житлово-комунальне господарство</c:v>
                </c:pt>
                <c:pt idx="3">
                  <c:v>духовний та фізичний розвиток</c:v>
                </c:pt>
                <c:pt idx="4">
                  <c:v>соціальний захист та соціальне забезпечення</c:v>
                </c:pt>
                <c:pt idx="5">
                  <c:v>економічна діяльність</c:v>
                </c:pt>
                <c:pt idx="6">
                  <c:v>охорона здоров'я</c:v>
                </c:pt>
                <c:pt idx="7">
                  <c:v>громадський порядок, безпека</c:v>
                </c:pt>
              </c:strCache>
            </c:strRef>
          </c:cat>
          <c:val>
            <c:numRef>
              <c:f>Лист1!$O$37:$O$44</c:f>
              <c:numCache>
                <c:formatCode>General</c:formatCode>
                <c:ptCount val="8"/>
                <c:pt idx="0">
                  <c:v>84088967</c:v>
                </c:pt>
                <c:pt idx="1">
                  <c:v>23614261</c:v>
                </c:pt>
                <c:pt idx="2">
                  <c:v>6999733</c:v>
                </c:pt>
                <c:pt idx="3">
                  <c:v>3406751</c:v>
                </c:pt>
                <c:pt idx="4">
                  <c:v>3323678</c:v>
                </c:pt>
                <c:pt idx="5">
                  <c:v>2268897</c:v>
                </c:pt>
                <c:pt idx="6">
                  <c:v>1816197</c:v>
                </c:pt>
                <c:pt idx="7">
                  <c:v>971667</c:v>
                </c:pt>
              </c:numCache>
            </c:numRef>
          </c:val>
          <c:extLst xmlns:c16r2="http://schemas.microsoft.com/office/drawing/2015/06/chart">
            <c:ext xmlns:c16="http://schemas.microsoft.com/office/drawing/2014/chart" uri="{C3380CC4-5D6E-409C-BE32-E72D297353CC}">
              <c16:uniqueId val="{00000008-3311-4091-B953-67BF9BF0B9AF}"/>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6144655968636834"/>
          <c:y val="2.5187793605467849E-2"/>
          <c:w val="0.32408689420151593"/>
          <c:h val="0.93849784974058459"/>
        </c:manualLayout>
      </c:layout>
      <c:overlay val="0"/>
      <c:txPr>
        <a:bodyPr/>
        <a:lstStyle/>
        <a:p>
          <a:pPr>
            <a:defRPr sz="1200"/>
          </a:pPr>
          <a:endParaRPr lang="ru-RU"/>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CE4F5-DE31-42A7-BA06-CB0F7C134B15}" type="datetimeFigureOut">
              <a:rPr lang="ru-RU" smtClean="0"/>
              <a:t>08.12.2023</a:t>
            </a:fld>
            <a:endParaRPr lang="ru-RU"/>
          </a:p>
        </p:txBody>
      </p:sp>
      <p:sp>
        <p:nvSpPr>
          <p:cNvPr id="4" name="Образ слайда 3"/>
          <p:cNvSpPr>
            <a:spLocks noGrp="1" noRot="1" noChangeAspect="1"/>
          </p:cNvSpPr>
          <p:nvPr>
            <p:ph type="sldImg" idx="2"/>
          </p:nvPr>
        </p:nvSpPr>
        <p:spPr>
          <a:xfrm>
            <a:off x="2151063" y="1143000"/>
            <a:ext cx="2555875"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19A86-B276-412F-B78B-5AAC0FE81417}" type="slidenum">
              <a:rPr lang="ru-RU" smtClean="0"/>
              <a:t>‹№›</a:t>
            </a:fld>
            <a:endParaRPr lang="ru-RU"/>
          </a:p>
        </p:txBody>
      </p:sp>
    </p:spTree>
    <p:extLst>
      <p:ext uri="{BB962C8B-B14F-4D97-AF65-F5344CB8AC3E}">
        <p14:creationId xmlns:p14="http://schemas.microsoft.com/office/powerpoint/2010/main" val="142703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1</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10</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11</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12</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13</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14</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15</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16</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17</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18</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19</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2</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20</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21</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22</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23</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24</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25</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26</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27</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28</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29</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3</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30</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31</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32</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33</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34</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35</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36</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4</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5</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6</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7</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8</a:t>
            </a:fld>
            <a:endParaRPr lang="ru-RU"/>
          </a:p>
        </p:txBody>
      </p:sp>
    </p:spTree>
    <p:extLst>
      <p:ext uri="{BB962C8B-B14F-4D97-AF65-F5344CB8AC3E}">
        <p14:creationId xmlns:p14="http://schemas.microsoft.com/office/powerpoint/2010/main" val="414524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51063" y="1143000"/>
            <a:ext cx="255587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F519A86-B276-412F-B78B-5AAC0FE81417}" type="slidenum">
              <a:rPr lang="ru-RU" smtClean="0"/>
              <a:t>9</a:t>
            </a:fld>
            <a:endParaRPr lang="ru-RU"/>
          </a:p>
        </p:txBody>
      </p:sp>
    </p:spTree>
    <p:extLst>
      <p:ext uri="{BB962C8B-B14F-4D97-AF65-F5344CB8AC3E}">
        <p14:creationId xmlns:p14="http://schemas.microsoft.com/office/powerpoint/2010/main" val="414524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572292"/>
            <a:ext cx="5829300" cy="1774919"/>
          </a:xfrm>
        </p:spPr>
        <p:txBody>
          <a:bodyPr/>
          <a:lstStyle/>
          <a:p>
            <a:r>
              <a:rPr lang="uk-UA" smtClean="0"/>
              <a:t>Зразок заголовка</a:t>
            </a:r>
            <a:endParaRPr lang="ru-RU"/>
          </a:p>
        </p:txBody>
      </p:sp>
      <p:sp>
        <p:nvSpPr>
          <p:cNvPr id="3" name="Підзаголовок 2"/>
          <p:cNvSpPr>
            <a:spLocks noGrp="1"/>
          </p:cNvSpPr>
          <p:nvPr>
            <p:ph type="subTitle" idx="1"/>
          </p:nvPr>
        </p:nvSpPr>
        <p:spPr>
          <a:xfrm>
            <a:off x="1028700" y="4692227"/>
            <a:ext cx="4800600" cy="211610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ru-RU"/>
          </a:p>
        </p:txBody>
      </p:sp>
      <p:sp>
        <p:nvSpPr>
          <p:cNvPr id="4" name="Місце для дати 3"/>
          <p:cNvSpPr>
            <a:spLocks noGrp="1"/>
          </p:cNvSpPr>
          <p:nvPr>
            <p:ph type="dt" sz="half" idx="10"/>
          </p:nvPr>
        </p:nvSpPr>
        <p:spPr/>
        <p:txBody>
          <a:bodyPr/>
          <a:lstStyle/>
          <a:p>
            <a:fld id="{ABD78F18-89A2-4174-9852-98B95C49F459}" type="datetimeFigureOut">
              <a:rPr lang="ru-RU" smtClean="0"/>
              <a:t>08.12.2023</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EB8FA2F7-291F-4C9D-BDF9-F8C07FE45DBE}" type="slidenum">
              <a:rPr lang="ru-RU" smtClean="0"/>
              <a:t>‹№›</a:t>
            </a:fld>
            <a:endParaRPr lang="ru-RU"/>
          </a:p>
        </p:txBody>
      </p:sp>
    </p:spTree>
    <p:extLst>
      <p:ext uri="{BB962C8B-B14F-4D97-AF65-F5344CB8AC3E}">
        <p14:creationId xmlns:p14="http://schemas.microsoft.com/office/powerpoint/2010/main" val="453468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дати 3"/>
          <p:cNvSpPr>
            <a:spLocks noGrp="1"/>
          </p:cNvSpPr>
          <p:nvPr>
            <p:ph type="dt" sz="half" idx="10"/>
          </p:nvPr>
        </p:nvSpPr>
        <p:spPr/>
        <p:txBody>
          <a:bodyPr/>
          <a:lstStyle/>
          <a:p>
            <a:fld id="{ABD78F18-89A2-4174-9852-98B95C49F459}" type="datetimeFigureOut">
              <a:rPr lang="ru-RU" smtClean="0"/>
              <a:t>08.12.2023</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EB8FA2F7-291F-4C9D-BDF9-F8C07FE45DBE}" type="slidenum">
              <a:rPr lang="ru-RU" smtClean="0"/>
              <a:t>‹№›</a:t>
            </a:fld>
            <a:endParaRPr lang="ru-RU"/>
          </a:p>
        </p:txBody>
      </p:sp>
    </p:spTree>
    <p:extLst>
      <p:ext uri="{BB962C8B-B14F-4D97-AF65-F5344CB8AC3E}">
        <p14:creationId xmlns:p14="http://schemas.microsoft.com/office/powerpoint/2010/main" val="988741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4972050" y="331600"/>
            <a:ext cx="1543050" cy="7065175"/>
          </a:xfrm>
        </p:spPr>
        <p:txBody>
          <a:bodyPr vert="eaVert"/>
          <a:lstStyle/>
          <a:p>
            <a:r>
              <a:rPr lang="uk-UA" smtClean="0"/>
              <a:t>Зразок заголовка</a:t>
            </a:r>
            <a:endParaRPr lang="ru-RU"/>
          </a:p>
        </p:txBody>
      </p:sp>
      <p:sp>
        <p:nvSpPr>
          <p:cNvPr id="3" name="Місце для вертикального тексту 2"/>
          <p:cNvSpPr>
            <a:spLocks noGrp="1"/>
          </p:cNvSpPr>
          <p:nvPr>
            <p:ph type="body" orient="vert" idx="1"/>
          </p:nvPr>
        </p:nvSpPr>
        <p:spPr>
          <a:xfrm>
            <a:off x="342900" y="331600"/>
            <a:ext cx="4514850" cy="706517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дати 3"/>
          <p:cNvSpPr>
            <a:spLocks noGrp="1"/>
          </p:cNvSpPr>
          <p:nvPr>
            <p:ph type="dt" sz="half" idx="10"/>
          </p:nvPr>
        </p:nvSpPr>
        <p:spPr/>
        <p:txBody>
          <a:bodyPr/>
          <a:lstStyle/>
          <a:p>
            <a:fld id="{ABD78F18-89A2-4174-9852-98B95C49F459}" type="datetimeFigureOut">
              <a:rPr lang="ru-RU" smtClean="0"/>
              <a:t>08.12.2023</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EB8FA2F7-291F-4C9D-BDF9-F8C07FE45DBE}" type="slidenum">
              <a:rPr lang="ru-RU" smtClean="0"/>
              <a:t>‹№›</a:t>
            </a:fld>
            <a:endParaRPr lang="ru-RU"/>
          </a:p>
        </p:txBody>
      </p:sp>
    </p:spTree>
    <p:extLst>
      <p:ext uri="{BB962C8B-B14F-4D97-AF65-F5344CB8AC3E}">
        <p14:creationId xmlns:p14="http://schemas.microsoft.com/office/powerpoint/2010/main" val="404867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дати 3"/>
          <p:cNvSpPr>
            <a:spLocks noGrp="1"/>
          </p:cNvSpPr>
          <p:nvPr>
            <p:ph type="dt" sz="half" idx="10"/>
          </p:nvPr>
        </p:nvSpPr>
        <p:spPr/>
        <p:txBody>
          <a:bodyPr/>
          <a:lstStyle/>
          <a:p>
            <a:fld id="{ABD78F18-89A2-4174-9852-98B95C49F459}" type="datetimeFigureOut">
              <a:rPr lang="ru-RU" smtClean="0"/>
              <a:t>08.12.2023</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EB8FA2F7-291F-4C9D-BDF9-F8C07FE45DBE}" type="slidenum">
              <a:rPr lang="ru-RU" smtClean="0"/>
              <a:t>‹№›</a:t>
            </a:fld>
            <a:endParaRPr lang="ru-RU"/>
          </a:p>
        </p:txBody>
      </p:sp>
    </p:spTree>
    <p:extLst>
      <p:ext uri="{BB962C8B-B14F-4D97-AF65-F5344CB8AC3E}">
        <p14:creationId xmlns:p14="http://schemas.microsoft.com/office/powerpoint/2010/main" val="129255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320925"/>
            <a:ext cx="5829300" cy="1644579"/>
          </a:xfrm>
        </p:spPr>
        <p:txBody>
          <a:bodyPr anchor="t"/>
          <a:lstStyle>
            <a:lvl1pPr algn="l">
              <a:defRPr sz="4000" b="1" cap="all"/>
            </a:lvl1pPr>
          </a:lstStyle>
          <a:p>
            <a:r>
              <a:rPr lang="uk-UA" smtClean="0"/>
              <a:t>Зразок заголовка</a:t>
            </a:r>
            <a:endParaRPr lang="ru-RU"/>
          </a:p>
        </p:txBody>
      </p:sp>
      <p:sp>
        <p:nvSpPr>
          <p:cNvPr id="3" name="Місце для тексту 2"/>
          <p:cNvSpPr>
            <a:spLocks noGrp="1"/>
          </p:cNvSpPr>
          <p:nvPr>
            <p:ph type="body" idx="1"/>
          </p:nvPr>
        </p:nvSpPr>
        <p:spPr>
          <a:xfrm>
            <a:off x="541735" y="3509587"/>
            <a:ext cx="5829300" cy="18113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ABD78F18-89A2-4174-9852-98B95C49F459}" type="datetimeFigureOut">
              <a:rPr lang="ru-RU" smtClean="0"/>
              <a:t>08.12.2023</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EB8FA2F7-291F-4C9D-BDF9-F8C07FE45DBE}" type="slidenum">
              <a:rPr lang="ru-RU" smtClean="0"/>
              <a:t>‹№›</a:t>
            </a:fld>
            <a:endParaRPr lang="ru-RU"/>
          </a:p>
        </p:txBody>
      </p:sp>
    </p:spTree>
    <p:extLst>
      <p:ext uri="{BB962C8B-B14F-4D97-AF65-F5344CB8AC3E}">
        <p14:creationId xmlns:p14="http://schemas.microsoft.com/office/powerpoint/2010/main" val="39907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Місце для вмісту 2"/>
          <p:cNvSpPr>
            <a:spLocks noGrp="1"/>
          </p:cNvSpPr>
          <p:nvPr>
            <p:ph sz="half" idx="1"/>
          </p:nvPr>
        </p:nvSpPr>
        <p:spPr>
          <a:xfrm>
            <a:off x="342900" y="1932094"/>
            <a:ext cx="3028950" cy="5464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вмісту 3"/>
          <p:cNvSpPr>
            <a:spLocks noGrp="1"/>
          </p:cNvSpPr>
          <p:nvPr>
            <p:ph sz="half" idx="2"/>
          </p:nvPr>
        </p:nvSpPr>
        <p:spPr>
          <a:xfrm>
            <a:off x="3486150" y="1932094"/>
            <a:ext cx="3028950" cy="5464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Місце для дати 4"/>
          <p:cNvSpPr>
            <a:spLocks noGrp="1"/>
          </p:cNvSpPr>
          <p:nvPr>
            <p:ph type="dt" sz="half" idx="10"/>
          </p:nvPr>
        </p:nvSpPr>
        <p:spPr/>
        <p:txBody>
          <a:bodyPr/>
          <a:lstStyle/>
          <a:p>
            <a:fld id="{ABD78F18-89A2-4174-9852-98B95C49F459}" type="datetimeFigureOut">
              <a:rPr lang="ru-RU" smtClean="0"/>
              <a:t>08.12.2023</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EB8FA2F7-291F-4C9D-BDF9-F8C07FE45DBE}" type="slidenum">
              <a:rPr lang="ru-RU" smtClean="0"/>
              <a:t>‹№›</a:t>
            </a:fld>
            <a:endParaRPr lang="ru-RU"/>
          </a:p>
        </p:txBody>
      </p:sp>
    </p:spTree>
    <p:extLst>
      <p:ext uri="{BB962C8B-B14F-4D97-AF65-F5344CB8AC3E}">
        <p14:creationId xmlns:p14="http://schemas.microsoft.com/office/powerpoint/2010/main" val="124012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ru-RU"/>
          </a:p>
        </p:txBody>
      </p:sp>
      <p:sp>
        <p:nvSpPr>
          <p:cNvPr id="3" name="Місце для тексту 2"/>
          <p:cNvSpPr>
            <a:spLocks noGrp="1"/>
          </p:cNvSpPr>
          <p:nvPr>
            <p:ph type="body" idx="1"/>
          </p:nvPr>
        </p:nvSpPr>
        <p:spPr>
          <a:xfrm>
            <a:off x="342900" y="1853507"/>
            <a:ext cx="3030141" cy="77245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342900" y="2625960"/>
            <a:ext cx="3030141" cy="47708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Місце для тексту 4"/>
          <p:cNvSpPr>
            <a:spLocks noGrp="1"/>
          </p:cNvSpPr>
          <p:nvPr>
            <p:ph type="body" sz="quarter" idx="3"/>
          </p:nvPr>
        </p:nvSpPr>
        <p:spPr>
          <a:xfrm>
            <a:off x="3483769" y="1853507"/>
            <a:ext cx="3031331" cy="77245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3483769" y="2625960"/>
            <a:ext cx="3031331" cy="47708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Місце для дати 6"/>
          <p:cNvSpPr>
            <a:spLocks noGrp="1"/>
          </p:cNvSpPr>
          <p:nvPr>
            <p:ph type="dt" sz="half" idx="10"/>
          </p:nvPr>
        </p:nvSpPr>
        <p:spPr/>
        <p:txBody>
          <a:bodyPr/>
          <a:lstStyle/>
          <a:p>
            <a:fld id="{ABD78F18-89A2-4174-9852-98B95C49F459}" type="datetimeFigureOut">
              <a:rPr lang="ru-RU" smtClean="0"/>
              <a:t>08.12.2023</a:t>
            </a:fld>
            <a:endParaRPr lang="ru-RU"/>
          </a:p>
        </p:txBody>
      </p:sp>
      <p:sp>
        <p:nvSpPr>
          <p:cNvPr id="8" name="Місце для нижнього колонтитула 7"/>
          <p:cNvSpPr>
            <a:spLocks noGrp="1"/>
          </p:cNvSpPr>
          <p:nvPr>
            <p:ph type="ftr" sz="quarter" idx="11"/>
          </p:nvPr>
        </p:nvSpPr>
        <p:spPr/>
        <p:txBody>
          <a:bodyPr/>
          <a:lstStyle/>
          <a:p>
            <a:endParaRPr lang="ru-RU"/>
          </a:p>
        </p:txBody>
      </p:sp>
      <p:sp>
        <p:nvSpPr>
          <p:cNvPr id="9" name="Місце для номера слайда 8"/>
          <p:cNvSpPr>
            <a:spLocks noGrp="1"/>
          </p:cNvSpPr>
          <p:nvPr>
            <p:ph type="sldNum" sz="quarter" idx="12"/>
          </p:nvPr>
        </p:nvSpPr>
        <p:spPr/>
        <p:txBody>
          <a:bodyPr/>
          <a:lstStyle/>
          <a:p>
            <a:fld id="{EB8FA2F7-291F-4C9D-BDF9-F8C07FE45DBE}" type="slidenum">
              <a:rPr lang="ru-RU" smtClean="0"/>
              <a:t>‹№›</a:t>
            </a:fld>
            <a:endParaRPr lang="ru-RU"/>
          </a:p>
        </p:txBody>
      </p:sp>
    </p:spTree>
    <p:extLst>
      <p:ext uri="{BB962C8B-B14F-4D97-AF65-F5344CB8AC3E}">
        <p14:creationId xmlns:p14="http://schemas.microsoft.com/office/powerpoint/2010/main" val="4096695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Місце для дати 2"/>
          <p:cNvSpPr>
            <a:spLocks noGrp="1"/>
          </p:cNvSpPr>
          <p:nvPr>
            <p:ph type="dt" sz="half" idx="10"/>
          </p:nvPr>
        </p:nvSpPr>
        <p:spPr/>
        <p:txBody>
          <a:bodyPr/>
          <a:lstStyle/>
          <a:p>
            <a:fld id="{ABD78F18-89A2-4174-9852-98B95C49F459}" type="datetimeFigureOut">
              <a:rPr lang="ru-RU" smtClean="0"/>
              <a:t>08.12.2023</a:t>
            </a:fld>
            <a:endParaRPr lang="ru-RU"/>
          </a:p>
        </p:txBody>
      </p:sp>
      <p:sp>
        <p:nvSpPr>
          <p:cNvPr id="4" name="Місце для нижнього колонтитула 3"/>
          <p:cNvSpPr>
            <a:spLocks noGrp="1"/>
          </p:cNvSpPr>
          <p:nvPr>
            <p:ph type="ftr" sz="quarter" idx="11"/>
          </p:nvPr>
        </p:nvSpPr>
        <p:spPr/>
        <p:txBody>
          <a:bodyPr/>
          <a:lstStyle/>
          <a:p>
            <a:endParaRPr lang="ru-RU"/>
          </a:p>
        </p:txBody>
      </p:sp>
      <p:sp>
        <p:nvSpPr>
          <p:cNvPr id="5" name="Місце для номера слайда 4"/>
          <p:cNvSpPr>
            <a:spLocks noGrp="1"/>
          </p:cNvSpPr>
          <p:nvPr>
            <p:ph type="sldNum" sz="quarter" idx="12"/>
          </p:nvPr>
        </p:nvSpPr>
        <p:spPr/>
        <p:txBody>
          <a:bodyPr/>
          <a:lstStyle/>
          <a:p>
            <a:fld id="{EB8FA2F7-291F-4C9D-BDF9-F8C07FE45DBE}" type="slidenum">
              <a:rPr lang="ru-RU" smtClean="0"/>
              <a:t>‹№›</a:t>
            </a:fld>
            <a:endParaRPr lang="ru-RU"/>
          </a:p>
        </p:txBody>
      </p:sp>
    </p:spTree>
    <p:extLst>
      <p:ext uri="{BB962C8B-B14F-4D97-AF65-F5344CB8AC3E}">
        <p14:creationId xmlns:p14="http://schemas.microsoft.com/office/powerpoint/2010/main" val="337658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ABD78F18-89A2-4174-9852-98B95C49F459}" type="datetimeFigureOut">
              <a:rPr lang="ru-RU" smtClean="0"/>
              <a:t>08.12.2023</a:t>
            </a:fld>
            <a:endParaRPr lang="ru-RU"/>
          </a:p>
        </p:txBody>
      </p:sp>
      <p:sp>
        <p:nvSpPr>
          <p:cNvPr id="3" name="Місце для нижнього колонтитула 2"/>
          <p:cNvSpPr>
            <a:spLocks noGrp="1"/>
          </p:cNvSpPr>
          <p:nvPr>
            <p:ph type="ftr" sz="quarter" idx="11"/>
          </p:nvPr>
        </p:nvSpPr>
        <p:spPr/>
        <p:txBody>
          <a:bodyPr/>
          <a:lstStyle/>
          <a:p>
            <a:endParaRPr lang="ru-RU"/>
          </a:p>
        </p:txBody>
      </p:sp>
      <p:sp>
        <p:nvSpPr>
          <p:cNvPr id="4" name="Місце для номера слайда 3"/>
          <p:cNvSpPr>
            <a:spLocks noGrp="1"/>
          </p:cNvSpPr>
          <p:nvPr>
            <p:ph type="sldNum" sz="quarter" idx="12"/>
          </p:nvPr>
        </p:nvSpPr>
        <p:spPr/>
        <p:txBody>
          <a:bodyPr/>
          <a:lstStyle/>
          <a:p>
            <a:fld id="{EB8FA2F7-291F-4C9D-BDF9-F8C07FE45DBE}" type="slidenum">
              <a:rPr lang="ru-RU" smtClean="0"/>
              <a:t>‹№›</a:t>
            </a:fld>
            <a:endParaRPr lang="ru-RU"/>
          </a:p>
        </p:txBody>
      </p:sp>
    </p:spTree>
    <p:extLst>
      <p:ext uri="{BB962C8B-B14F-4D97-AF65-F5344CB8AC3E}">
        <p14:creationId xmlns:p14="http://schemas.microsoft.com/office/powerpoint/2010/main" val="191438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29682"/>
            <a:ext cx="2256235" cy="1403068"/>
          </a:xfrm>
        </p:spPr>
        <p:txBody>
          <a:bodyPr anchor="b"/>
          <a:lstStyle>
            <a:lvl1pPr algn="l">
              <a:defRPr sz="2000" b="1"/>
            </a:lvl1pPr>
          </a:lstStyle>
          <a:p>
            <a:r>
              <a:rPr lang="uk-UA" smtClean="0"/>
              <a:t>Зразок заголовка</a:t>
            </a:r>
            <a:endParaRPr lang="ru-RU"/>
          </a:p>
        </p:txBody>
      </p:sp>
      <p:sp>
        <p:nvSpPr>
          <p:cNvPr id="3" name="Місце для вмісту 2"/>
          <p:cNvSpPr>
            <a:spLocks noGrp="1"/>
          </p:cNvSpPr>
          <p:nvPr>
            <p:ph idx="1"/>
          </p:nvPr>
        </p:nvSpPr>
        <p:spPr>
          <a:xfrm>
            <a:off x="2681287" y="329683"/>
            <a:ext cx="3833813" cy="70670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тексту 3"/>
          <p:cNvSpPr>
            <a:spLocks noGrp="1"/>
          </p:cNvSpPr>
          <p:nvPr>
            <p:ph type="body" sz="half" idx="2"/>
          </p:nvPr>
        </p:nvSpPr>
        <p:spPr>
          <a:xfrm>
            <a:off x="342900" y="1732751"/>
            <a:ext cx="2256235" cy="5664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ABD78F18-89A2-4174-9852-98B95C49F459}" type="datetimeFigureOut">
              <a:rPr lang="ru-RU" smtClean="0"/>
              <a:t>08.12.2023</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EB8FA2F7-291F-4C9D-BDF9-F8C07FE45DBE}" type="slidenum">
              <a:rPr lang="ru-RU" smtClean="0"/>
              <a:t>‹№›</a:t>
            </a:fld>
            <a:endParaRPr lang="ru-RU"/>
          </a:p>
        </p:txBody>
      </p:sp>
    </p:spTree>
    <p:extLst>
      <p:ext uri="{BB962C8B-B14F-4D97-AF65-F5344CB8AC3E}">
        <p14:creationId xmlns:p14="http://schemas.microsoft.com/office/powerpoint/2010/main" val="2846284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5796280"/>
            <a:ext cx="4114800" cy="684284"/>
          </a:xfrm>
        </p:spPr>
        <p:txBody>
          <a:bodyPr anchor="b"/>
          <a:lstStyle>
            <a:lvl1pPr algn="l">
              <a:defRPr sz="2000" b="1"/>
            </a:lvl1pPr>
          </a:lstStyle>
          <a:p>
            <a:r>
              <a:rPr lang="uk-UA" smtClean="0"/>
              <a:t>Зразок заголовка</a:t>
            </a:r>
            <a:endParaRPr lang="ru-RU"/>
          </a:p>
        </p:txBody>
      </p:sp>
      <p:sp>
        <p:nvSpPr>
          <p:cNvPr id="3" name="Місце для зображення 2"/>
          <p:cNvSpPr>
            <a:spLocks noGrp="1"/>
          </p:cNvSpPr>
          <p:nvPr>
            <p:ph type="pic" idx="1"/>
          </p:nvPr>
        </p:nvSpPr>
        <p:spPr>
          <a:xfrm>
            <a:off x="1344216" y="739869"/>
            <a:ext cx="4114800" cy="49682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Місце для тексту 3"/>
          <p:cNvSpPr>
            <a:spLocks noGrp="1"/>
          </p:cNvSpPr>
          <p:nvPr>
            <p:ph type="body" sz="half" idx="2"/>
          </p:nvPr>
        </p:nvSpPr>
        <p:spPr>
          <a:xfrm>
            <a:off x="1344216" y="6480564"/>
            <a:ext cx="4114800" cy="9717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ABD78F18-89A2-4174-9852-98B95C49F459}" type="datetimeFigureOut">
              <a:rPr lang="ru-RU" smtClean="0"/>
              <a:t>08.12.2023</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EB8FA2F7-291F-4C9D-BDF9-F8C07FE45DBE}" type="slidenum">
              <a:rPr lang="ru-RU" smtClean="0"/>
              <a:t>‹№›</a:t>
            </a:fld>
            <a:endParaRPr lang="ru-RU"/>
          </a:p>
        </p:txBody>
      </p:sp>
    </p:spTree>
    <p:extLst>
      <p:ext uri="{BB962C8B-B14F-4D97-AF65-F5344CB8AC3E}">
        <p14:creationId xmlns:p14="http://schemas.microsoft.com/office/powerpoint/2010/main" val="2354526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342900" y="331600"/>
            <a:ext cx="6172200" cy="1380067"/>
          </a:xfrm>
          <a:prstGeom prst="rect">
            <a:avLst/>
          </a:prstGeom>
        </p:spPr>
        <p:txBody>
          <a:bodyPr vert="horz" lIns="91440" tIns="45720" rIns="91440" bIns="45720" rtlCol="0" anchor="ctr">
            <a:normAutofit/>
          </a:bodyPr>
          <a:lstStyle/>
          <a:p>
            <a:r>
              <a:rPr lang="uk-UA" smtClean="0"/>
              <a:t>Зразок заголовка</a:t>
            </a:r>
            <a:endParaRPr lang="ru-RU"/>
          </a:p>
        </p:txBody>
      </p:sp>
      <p:sp>
        <p:nvSpPr>
          <p:cNvPr id="3" name="Місце для тексту 2"/>
          <p:cNvSpPr>
            <a:spLocks noGrp="1"/>
          </p:cNvSpPr>
          <p:nvPr>
            <p:ph type="body" idx="1"/>
          </p:nvPr>
        </p:nvSpPr>
        <p:spPr>
          <a:xfrm>
            <a:off x="342900" y="1932094"/>
            <a:ext cx="6172200" cy="5464681"/>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дати 3"/>
          <p:cNvSpPr>
            <a:spLocks noGrp="1"/>
          </p:cNvSpPr>
          <p:nvPr>
            <p:ph type="dt" sz="half" idx="2"/>
          </p:nvPr>
        </p:nvSpPr>
        <p:spPr>
          <a:xfrm>
            <a:off x="342900" y="7674704"/>
            <a:ext cx="1600200" cy="440855"/>
          </a:xfrm>
          <a:prstGeom prst="rect">
            <a:avLst/>
          </a:prstGeom>
        </p:spPr>
        <p:txBody>
          <a:bodyPr vert="horz" lIns="91440" tIns="45720" rIns="91440" bIns="45720" rtlCol="0" anchor="ctr"/>
          <a:lstStyle>
            <a:lvl1pPr algn="l">
              <a:defRPr sz="1200">
                <a:solidFill>
                  <a:schemeClr val="tx1">
                    <a:tint val="75000"/>
                  </a:schemeClr>
                </a:solidFill>
              </a:defRPr>
            </a:lvl1pPr>
          </a:lstStyle>
          <a:p>
            <a:fld id="{ABD78F18-89A2-4174-9852-98B95C49F459}" type="datetimeFigureOut">
              <a:rPr lang="ru-RU" smtClean="0"/>
              <a:t>08.12.2023</a:t>
            </a:fld>
            <a:endParaRPr lang="ru-RU"/>
          </a:p>
        </p:txBody>
      </p:sp>
      <p:sp>
        <p:nvSpPr>
          <p:cNvPr id="5" name="Місце для нижнього колонтитула 4"/>
          <p:cNvSpPr>
            <a:spLocks noGrp="1"/>
          </p:cNvSpPr>
          <p:nvPr>
            <p:ph type="ftr" sz="quarter" idx="3"/>
          </p:nvPr>
        </p:nvSpPr>
        <p:spPr>
          <a:xfrm>
            <a:off x="2343150" y="7674704"/>
            <a:ext cx="2171700" cy="4408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Місце для номера слайда 5"/>
          <p:cNvSpPr>
            <a:spLocks noGrp="1"/>
          </p:cNvSpPr>
          <p:nvPr>
            <p:ph type="sldNum" sz="quarter" idx="4"/>
          </p:nvPr>
        </p:nvSpPr>
        <p:spPr>
          <a:xfrm>
            <a:off x="4914900" y="7674704"/>
            <a:ext cx="1600200" cy="440855"/>
          </a:xfrm>
          <a:prstGeom prst="rect">
            <a:avLst/>
          </a:prstGeom>
        </p:spPr>
        <p:txBody>
          <a:bodyPr vert="horz" lIns="91440" tIns="45720" rIns="91440" bIns="45720" rtlCol="0" anchor="ctr"/>
          <a:lstStyle>
            <a:lvl1pPr algn="r">
              <a:defRPr sz="1200">
                <a:solidFill>
                  <a:schemeClr val="tx1">
                    <a:tint val="75000"/>
                  </a:schemeClr>
                </a:solidFill>
              </a:defRPr>
            </a:lvl1pPr>
          </a:lstStyle>
          <a:p>
            <a:fld id="{EB8FA2F7-291F-4C9D-BDF9-F8C07FE45DBE}" type="slidenum">
              <a:rPr lang="ru-RU" smtClean="0"/>
              <a:t>‹№›</a:t>
            </a:fld>
            <a:endParaRPr lang="ru-RU"/>
          </a:p>
        </p:txBody>
      </p:sp>
    </p:spTree>
    <p:extLst>
      <p:ext uri="{BB962C8B-B14F-4D97-AF65-F5344CB8AC3E}">
        <p14:creationId xmlns:p14="http://schemas.microsoft.com/office/powerpoint/2010/main" val="21474567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A80FBD02-205A-4127-9BD4-09A125ADD446}"/>
              </a:ext>
            </a:extLst>
          </p:cNvPr>
          <p:cNvSpPr txBox="1"/>
          <p:nvPr/>
        </p:nvSpPr>
        <p:spPr>
          <a:xfrm>
            <a:off x="2836738" y="3411837"/>
            <a:ext cx="2254517" cy="339195"/>
          </a:xfrm>
          <a:prstGeom prst="rect">
            <a:avLst/>
          </a:prstGeom>
          <a:noFill/>
        </p:spPr>
        <p:txBody>
          <a:bodyPr wrap="square" rtlCol="0">
            <a:spAutoFit/>
          </a:bodyPr>
          <a:lstStyle/>
          <a:p>
            <a:r>
              <a:rPr lang="uk-UA" sz="760" dirty="0">
                <a:solidFill>
                  <a:srgbClr val="C00000"/>
                </a:solidFill>
                <a:latin typeface="Times New Roman" panose="02020603050405020304" pitchFamily="18" charset="0"/>
                <a:cs typeface="Times New Roman" panose="02020603050405020304" pitchFamily="18" charset="0"/>
              </a:rPr>
              <a:t>        </a:t>
            </a:r>
            <a:endParaRPr lang="uk-UA" sz="760" dirty="0">
              <a:latin typeface="Times New Roman" panose="02020603050405020304" pitchFamily="18" charset="0"/>
              <a:cs typeface="Times New Roman" panose="02020603050405020304" pitchFamily="18" charset="0"/>
            </a:endParaRPr>
          </a:p>
          <a:p>
            <a:endParaRPr lang="uk-UA" sz="844" dirty="0">
              <a:solidFill>
                <a:srgbClr val="C00000"/>
              </a:solidFill>
            </a:endParaRPr>
          </a:p>
        </p:txBody>
      </p:sp>
      <p:pic>
        <p:nvPicPr>
          <p:cNvPr id="1026" name="Picture 2" descr="Схвалено Стратегію розвитку сфери інноваційної діяльності на період до 2030  року » Профспілка працівників освіти і науки України">
            <a:extLst>
              <a:ext uri="{FF2B5EF4-FFF2-40B4-BE49-F238E27FC236}">
                <a16:creationId xmlns:a16="http://schemas.microsoft.com/office/drawing/2014/main" xmlns="" id="{11D887BD-B229-4B27-B697-7F057837E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04" y="2574161"/>
            <a:ext cx="6345994" cy="355375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xmlns="" id="{F29DE292-26DE-46B9-B5CE-A34814ADAB8C}"/>
              </a:ext>
            </a:extLst>
          </p:cNvPr>
          <p:cNvSpPr/>
          <p:nvPr/>
        </p:nvSpPr>
        <p:spPr>
          <a:xfrm>
            <a:off x="704193" y="51674"/>
            <a:ext cx="5728138" cy="2254946"/>
          </a:xfrm>
          <a:prstGeom prst="rect">
            <a:avLst/>
          </a:prstGeom>
          <a:noFill/>
        </p:spPr>
        <p:txBody>
          <a:bodyPr wrap="square" lIns="38576" tIns="19289" rIns="38576" bIns="19289">
            <a:spAutoFit/>
          </a:bodyPr>
          <a:lstStyle/>
          <a:p>
            <a:pPr algn="ctr"/>
            <a:r>
              <a:rPr lang="uk-UA" sz="3600" b="1" dirty="0">
                <a:ln w="13462">
                  <a:solidFill>
                    <a:schemeClr val="bg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Стратегія розвитку </a:t>
            </a:r>
          </a:p>
          <a:p>
            <a:pPr algn="ctr"/>
            <a:r>
              <a:rPr lang="uk-UA" sz="3600" b="1" dirty="0">
                <a:ln w="13462">
                  <a:solidFill>
                    <a:schemeClr val="bg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Гребінківської селищної територіальної громади </a:t>
            </a:r>
          </a:p>
          <a:p>
            <a:pPr algn="ctr"/>
            <a:r>
              <a:rPr lang="uk-UA" sz="3600" b="1" dirty="0">
                <a:ln w="13462">
                  <a:solidFill>
                    <a:schemeClr val="bg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на 2024-2030 роки</a:t>
            </a:r>
            <a:endParaRPr lang="ru-RU" sz="3600" b="1" dirty="0">
              <a:ln w="13462">
                <a:solidFill>
                  <a:schemeClr val="bg1"/>
                </a:solidFill>
                <a:prstDash val="solid"/>
              </a:ln>
              <a:solidFill>
                <a:schemeClr val="tx1">
                  <a:lumMod val="95000"/>
                  <a:lumOff val="5000"/>
                </a:schemeClr>
              </a:solidFill>
              <a:effectLst>
                <a:outerShdw dist="38100" dir="2700000" algn="bl" rotWithShape="0">
                  <a:schemeClr val="accent5"/>
                </a:outerShdw>
              </a:effectLst>
            </a:endParaRPr>
          </a:p>
        </p:txBody>
      </p:sp>
      <p:sp>
        <p:nvSpPr>
          <p:cNvPr id="9" name="Прямоугольник 8">
            <a:extLst>
              <a:ext uri="{FF2B5EF4-FFF2-40B4-BE49-F238E27FC236}">
                <a16:creationId xmlns:a16="http://schemas.microsoft.com/office/drawing/2014/main" xmlns="" id="{0098F79D-CA56-4B6F-8EBF-2CD00E289113}"/>
              </a:ext>
            </a:extLst>
          </p:cNvPr>
          <p:cNvSpPr/>
          <p:nvPr/>
        </p:nvSpPr>
        <p:spPr>
          <a:xfrm>
            <a:off x="256004" y="6408446"/>
            <a:ext cx="6345994" cy="1423949"/>
          </a:xfrm>
          <a:prstGeom prst="rect">
            <a:avLst/>
          </a:prstGeom>
          <a:noFill/>
        </p:spPr>
        <p:txBody>
          <a:bodyPr wrap="square" lIns="38576" tIns="19289" rIns="38576" bIns="19289">
            <a:spAutoFit/>
          </a:bodyPr>
          <a:lstStyle/>
          <a:p>
            <a:pPr algn="ctr"/>
            <a:r>
              <a:rPr lang="uk-UA" sz="45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ПЛАНУЙМО СВОЄ МАЙБУТНЄ РАЗОМ!</a:t>
            </a:r>
            <a:endParaRPr lang="ru-RU" sz="45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737248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A80FBD02-205A-4127-9BD4-09A125ADD446}"/>
              </a:ext>
            </a:extLst>
          </p:cNvPr>
          <p:cNvSpPr txBox="1"/>
          <p:nvPr/>
        </p:nvSpPr>
        <p:spPr>
          <a:xfrm>
            <a:off x="2836738" y="3411837"/>
            <a:ext cx="2254517" cy="339195"/>
          </a:xfrm>
          <a:prstGeom prst="rect">
            <a:avLst/>
          </a:prstGeom>
          <a:noFill/>
        </p:spPr>
        <p:txBody>
          <a:bodyPr wrap="square" rtlCol="0">
            <a:spAutoFit/>
          </a:bodyPr>
          <a:lstStyle/>
          <a:p>
            <a:r>
              <a:rPr lang="uk-UA" sz="760" dirty="0">
                <a:solidFill>
                  <a:srgbClr val="C00000"/>
                </a:solidFill>
                <a:latin typeface="Times New Roman" panose="02020603050405020304" pitchFamily="18" charset="0"/>
                <a:cs typeface="Times New Roman" panose="02020603050405020304" pitchFamily="18" charset="0"/>
              </a:rPr>
              <a:t>        </a:t>
            </a:r>
            <a:endParaRPr lang="uk-UA" sz="760" dirty="0">
              <a:latin typeface="Times New Roman" panose="02020603050405020304" pitchFamily="18" charset="0"/>
              <a:cs typeface="Times New Roman" panose="02020603050405020304" pitchFamily="18" charset="0"/>
            </a:endParaRPr>
          </a:p>
          <a:p>
            <a:endParaRPr lang="uk-UA" sz="844" dirty="0">
              <a:solidFill>
                <a:srgbClr val="C00000"/>
              </a:solidFill>
            </a:endParaRPr>
          </a:p>
        </p:txBody>
      </p:sp>
      <p:sp>
        <p:nvSpPr>
          <p:cNvPr id="3" name="Прямоугольник 2">
            <a:extLst>
              <a:ext uri="{FF2B5EF4-FFF2-40B4-BE49-F238E27FC236}">
                <a16:creationId xmlns:a16="http://schemas.microsoft.com/office/drawing/2014/main" xmlns="" id="{F29DE292-26DE-46B9-B5CE-A34814ADAB8C}"/>
              </a:ext>
            </a:extLst>
          </p:cNvPr>
          <p:cNvSpPr/>
          <p:nvPr/>
        </p:nvSpPr>
        <p:spPr>
          <a:xfrm>
            <a:off x="297143" y="304120"/>
            <a:ext cx="3821685" cy="654508"/>
          </a:xfrm>
          <a:prstGeom prst="rect">
            <a:avLst/>
          </a:prstGeom>
          <a:noFill/>
        </p:spPr>
        <p:txBody>
          <a:bodyPr wrap="square" lIns="38576" tIns="19289" rIns="38576" bIns="19289">
            <a:spAutoFit/>
          </a:bodyPr>
          <a:lstStyle/>
          <a:p>
            <a:pPr algn="ctr"/>
            <a:r>
              <a:rPr lang="uk-UA" sz="36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uk-UA" sz="40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Д</a:t>
            </a:r>
            <a:r>
              <a:rPr lang="uk-UA" sz="40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емографія</a:t>
            </a:r>
            <a:endParaRPr lang="ru-RU" sz="40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7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8827" y="48079"/>
            <a:ext cx="2619429" cy="147592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Діаграма 8"/>
          <p:cNvGraphicFramePr/>
          <p:nvPr>
            <p:extLst>
              <p:ext uri="{D42A27DB-BD31-4B8C-83A1-F6EECF244321}">
                <p14:modId xmlns:p14="http://schemas.microsoft.com/office/powerpoint/2010/main" val="1242449718"/>
              </p:ext>
            </p:extLst>
          </p:nvPr>
        </p:nvGraphicFramePr>
        <p:xfrm>
          <a:off x="155576" y="1524001"/>
          <a:ext cx="6639275" cy="5312168"/>
        </p:xfrm>
        <a:graphic>
          <a:graphicData uri="http://schemas.openxmlformats.org/drawingml/2006/chart">
            <c:chart xmlns:c="http://schemas.openxmlformats.org/drawingml/2006/chart" xmlns:r="http://schemas.openxmlformats.org/officeDocument/2006/relationships" r:id="rId4"/>
          </a:graphicData>
        </a:graphic>
      </p:graphicFrame>
      <p:sp>
        <p:nvSpPr>
          <p:cNvPr id="4" name="Прямокутник 3"/>
          <p:cNvSpPr/>
          <p:nvPr/>
        </p:nvSpPr>
        <p:spPr>
          <a:xfrm>
            <a:off x="155577" y="7108574"/>
            <a:ext cx="2391682" cy="707886"/>
          </a:xfrm>
          <a:prstGeom prst="rect">
            <a:avLst/>
          </a:prstGeom>
        </p:spPr>
        <p:txBody>
          <a:bodyPr wrap="square">
            <a:spAutoFit/>
          </a:bodyPr>
          <a:lstStyle/>
          <a:p>
            <a:r>
              <a:rPr lang="ru-RU" sz="2000" b="1" dirty="0" smtClean="0">
                <a:latin typeface="Times New Roman" pitchFamily="18" charset="0"/>
                <a:cs typeface="Times New Roman" pitchFamily="18" charset="0"/>
              </a:rPr>
              <a:t>2018 р. – 15398</a:t>
            </a:r>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осіб</a:t>
            </a:r>
          </a:p>
          <a:p>
            <a:r>
              <a:rPr lang="ru-RU" sz="2000" b="1" dirty="0" smtClean="0">
                <a:latin typeface="Times New Roman" pitchFamily="18" charset="0"/>
                <a:cs typeface="Times New Roman" pitchFamily="18" charset="0"/>
              </a:rPr>
              <a:t>2023 р. - 13855</a:t>
            </a:r>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осіб</a:t>
            </a:r>
            <a:endParaRPr lang="ru-RU" sz="2000" b="1" dirty="0">
              <a:latin typeface="Times New Roman" pitchFamily="18" charset="0"/>
              <a:cs typeface="Times New Roman" pitchFamily="18" charset="0"/>
            </a:endParaRPr>
          </a:p>
        </p:txBody>
      </p:sp>
      <p:sp>
        <p:nvSpPr>
          <p:cNvPr id="7" name="Стрілка вниз 6"/>
          <p:cNvSpPr/>
          <p:nvPr/>
        </p:nvSpPr>
        <p:spPr>
          <a:xfrm>
            <a:off x="2394857" y="7224484"/>
            <a:ext cx="239486" cy="59197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кутник 11"/>
          <p:cNvSpPr/>
          <p:nvPr/>
        </p:nvSpPr>
        <p:spPr>
          <a:xfrm>
            <a:off x="2547258" y="7224483"/>
            <a:ext cx="827314" cy="477054"/>
          </a:xfrm>
          <a:prstGeom prst="rect">
            <a:avLst/>
          </a:prstGeom>
        </p:spPr>
        <p:txBody>
          <a:bodyPr wrap="square">
            <a:spAutoFit/>
          </a:bodyPr>
          <a:lstStyle/>
          <a:p>
            <a:r>
              <a:rPr lang="uk-UA" sz="2500" b="1" dirty="0" smtClean="0">
                <a:solidFill>
                  <a:srgbClr val="C00000"/>
                </a:solidFill>
                <a:latin typeface="Times New Roman" pitchFamily="18" charset="0"/>
                <a:cs typeface="Times New Roman" pitchFamily="18" charset="0"/>
              </a:rPr>
              <a:t>10%</a:t>
            </a:r>
            <a:endParaRPr lang="ru-RU" sz="2500" b="1" dirty="0" smtClean="0">
              <a:solidFill>
                <a:srgbClr val="C00000"/>
              </a:solidFill>
              <a:latin typeface="Times New Roman" pitchFamily="18" charset="0"/>
              <a:cs typeface="Times New Roman" pitchFamily="18" charset="0"/>
            </a:endParaRPr>
          </a:p>
        </p:txBody>
      </p:sp>
      <p:sp>
        <p:nvSpPr>
          <p:cNvPr id="13" name="Прямокутник 12"/>
          <p:cNvSpPr/>
          <p:nvPr/>
        </p:nvSpPr>
        <p:spPr>
          <a:xfrm>
            <a:off x="3374572" y="6915993"/>
            <a:ext cx="3383274" cy="1015663"/>
          </a:xfrm>
          <a:prstGeom prst="rect">
            <a:avLst/>
          </a:prstGeom>
        </p:spPr>
        <p:txBody>
          <a:bodyPr wrap="square">
            <a:spAutoFit/>
          </a:bodyPr>
          <a:lstStyle/>
          <a:p>
            <a:r>
              <a:rPr lang="ru-RU" sz="2000" b="1" dirty="0" smtClean="0">
                <a:latin typeface="Times New Roman" pitchFamily="18" charset="0"/>
                <a:cs typeface="Times New Roman" pitchFamily="18" charset="0"/>
              </a:rPr>
              <a:t>Середня тривалість життя:</a:t>
            </a:r>
          </a:p>
          <a:p>
            <a:r>
              <a:rPr lang="ru-RU" sz="2000" b="1" i="1" dirty="0" smtClean="0">
                <a:latin typeface="Times New Roman" pitchFamily="18" charset="0"/>
                <a:cs typeface="Times New Roman" pitchFamily="18" charset="0"/>
              </a:rPr>
              <a:t>     чоловіки – 68 років</a:t>
            </a:r>
          </a:p>
          <a:p>
            <a:r>
              <a:rPr lang="uk-UA" sz="2000" b="1" i="1" dirty="0" smtClean="0">
                <a:latin typeface="Times New Roman" pitchFamily="18" charset="0"/>
                <a:cs typeface="Times New Roman" pitchFamily="18" charset="0"/>
              </a:rPr>
              <a:t>     жінки – 77 років</a:t>
            </a:r>
            <a:endParaRPr lang="ru-RU"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2449297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55575" y="102982"/>
            <a:ext cx="4113640" cy="1500893"/>
          </a:xfrm>
          <a:prstGeom prst="rect">
            <a:avLst/>
          </a:prstGeom>
          <a:noFill/>
        </p:spPr>
        <p:txBody>
          <a:bodyPr wrap="square" lIns="38576" tIns="19289" rIns="38576" bIns="19289">
            <a:spAutoFit/>
          </a:bodyPr>
          <a:lstStyle/>
          <a:p>
            <a:pPr algn="ctr"/>
            <a:r>
              <a:rPr lang="uk-UA" sz="3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Найбільші </a:t>
            </a:r>
          </a:p>
          <a:p>
            <a:pPr algn="ctr"/>
            <a:r>
              <a:rPr lang="uk-UA" sz="3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платники податків </a:t>
            </a:r>
          </a:p>
          <a:p>
            <a:pPr algn="ctr"/>
            <a:r>
              <a:rPr lang="uk-UA" sz="2500" b="1" i="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(за 1 півріччя 2023 року)</a:t>
            </a:r>
            <a:endParaRPr lang="ru-RU" sz="2500" b="1" i="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8" name="Таблиця 7"/>
          <p:cNvGraphicFramePr>
            <a:graphicFrameLocks noGrp="1"/>
          </p:cNvGraphicFramePr>
          <p:nvPr>
            <p:extLst>
              <p:ext uri="{D42A27DB-BD31-4B8C-83A1-F6EECF244321}">
                <p14:modId xmlns:p14="http://schemas.microsoft.com/office/powerpoint/2010/main" val="1018323349"/>
              </p:ext>
            </p:extLst>
          </p:nvPr>
        </p:nvGraphicFramePr>
        <p:xfrm>
          <a:off x="307975" y="1706190"/>
          <a:ext cx="6375854" cy="6142410"/>
        </p:xfrm>
        <a:graphic>
          <a:graphicData uri="http://schemas.openxmlformats.org/drawingml/2006/table">
            <a:tbl>
              <a:tblPr firstRow="1" firstCol="1" bandRow="1">
                <a:tableStyleId>{5C22544A-7EE6-4342-B048-85BDC9FD1C3A}</a:tableStyleId>
              </a:tblPr>
              <a:tblGrid>
                <a:gridCol w="4717766"/>
                <a:gridCol w="1658088"/>
              </a:tblGrid>
              <a:tr h="445511">
                <a:tc>
                  <a:txBody>
                    <a:bodyPr/>
                    <a:lstStyle/>
                    <a:p>
                      <a:pPr>
                        <a:lnSpc>
                          <a:spcPct val="100000"/>
                        </a:lnSpc>
                        <a:spcAft>
                          <a:spcPts val="0"/>
                        </a:spcAft>
                      </a:pPr>
                      <a:r>
                        <a:rPr lang="ru-RU" sz="1600" dirty="0">
                          <a:effectLst/>
                          <a:latin typeface="Times New Roman" pitchFamily="18" charset="0"/>
                          <a:cs typeface="Times New Roman" pitchFamily="18" charset="0"/>
                        </a:rPr>
                        <a:t>ПРАТ </a:t>
                      </a:r>
                      <a:r>
                        <a:rPr lang="ru-RU" sz="1600" dirty="0" smtClean="0">
                          <a:effectLst/>
                          <a:latin typeface="Times New Roman" pitchFamily="18" charset="0"/>
                          <a:cs typeface="Times New Roman" pitchFamily="18" charset="0"/>
                        </a:rPr>
                        <a:t>"</a:t>
                      </a:r>
                      <a:r>
                        <a:rPr lang="ru-RU" sz="1600" dirty="0">
                          <a:effectLst/>
                          <a:latin typeface="Times New Roman" pitchFamily="18" charset="0"/>
                          <a:cs typeface="Times New Roman" pitchFamily="18" charset="0"/>
                        </a:rPr>
                        <a:t>Саливонківський цукровий завод"</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b="0" dirty="0">
                          <a:solidFill>
                            <a:schemeClr val="tx1"/>
                          </a:solidFill>
                          <a:effectLst/>
                          <a:latin typeface="Times New Roman" pitchFamily="18" charset="0"/>
                          <a:cs typeface="Times New Roman" pitchFamily="18" charset="0"/>
                        </a:rPr>
                        <a:t>смт Гребінки</a:t>
                      </a:r>
                      <a:endParaRPr lang="ru-RU" sz="1600" b="0" dirty="0">
                        <a:solidFill>
                          <a:schemeClr val="tx1"/>
                        </a:solidFill>
                        <a:effectLst/>
                        <a:latin typeface="Times New Roman" pitchFamily="18" charset="0"/>
                        <a:ea typeface="Calibri"/>
                        <a:cs typeface="Times New Roman" pitchFamily="18" charset="0"/>
                      </a:endParaRPr>
                    </a:p>
                  </a:txBody>
                  <a:tcPr marL="62346" marR="62346" marT="0" marB="0" anchor="b">
                    <a:solidFill>
                      <a:schemeClr val="accent3">
                        <a:lumMod val="40000"/>
                        <a:lumOff val="60000"/>
                      </a:schemeClr>
                    </a:solidFill>
                  </a:tcPr>
                </a:tc>
              </a:tr>
              <a:tr h="292118">
                <a:tc>
                  <a:txBody>
                    <a:bodyPr/>
                    <a:lstStyle/>
                    <a:p>
                      <a:pPr>
                        <a:lnSpc>
                          <a:spcPct val="100000"/>
                        </a:lnSpc>
                        <a:spcAft>
                          <a:spcPts val="0"/>
                        </a:spcAft>
                      </a:pPr>
                      <a:r>
                        <a:rPr lang="ru-RU" sz="1600" dirty="0">
                          <a:effectLst/>
                          <a:latin typeface="Times New Roman" pitchFamily="18" charset="0"/>
                          <a:cs typeface="Times New Roman" pitchFamily="18" charset="0"/>
                        </a:rPr>
                        <a:t>ПСП "Агрофірма Світанок"</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a:effectLst/>
                          <a:latin typeface="Times New Roman" pitchFamily="18" charset="0"/>
                          <a:cs typeface="Times New Roman" pitchFamily="18" charset="0"/>
                        </a:rPr>
                        <a:t>смт Гребінки</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uk-UA" sz="1600" dirty="0">
                          <a:effectLst/>
                          <a:latin typeface="Times New Roman" pitchFamily="18" charset="0"/>
                          <a:cs typeface="Times New Roman" pitchFamily="18" charset="0"/>
                        </a:rPr>
                        <a:t>Відділ освіти </a:t>
                      </a:r>
                      <a:r>
                        <a:rPr lang="uk-UA" sz="1600" dirty="0" smtClean="0">
                          <a:effectLst/>
                          <a:latin typeface="Times New Roman" pitchFamily="18" charset="0"/>
                          <a:cs typeface="Times New Roman" pitchFamily="18" charset="0"/>
                        </a:rPr>
                        <a:t>ГСР</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a:effectLst/>
                          <a:latin typeface="Times New Roman" pitchFamily="18" charset="0"/>
                          <a:cs typeface="Times New Roman" pitchFamily="18" charset="0"/>
                        </a:rPr>
                        <a:t>смт Гребінки</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ПНД КК </a:t>
                      </a:r>
                      <a:r>
                        <a:rPr lang="ru-RU" sz="1600" dirty="0" err="1">
                          <a:effectLst/>
                          <a:latin typeface="Times New Roman" pitchFamily="18" charset="0"/>
                          <a:cs typeface="Times New Roman" pitchFamily="18" charset="0"/>
                        </a:rPr>
                        <a:t>фірма</a:t>
                      </a:r>
                      <a:r>
                        <a:rPr lang="ru-RU" sz="1600" dirty="0">
                          <a:effectLst/>
                          <a:latin typeface="Times New Roman" pitchFamily="18" charset="0"/>
                          <a:cs typeface="Times New Roman" pitchFamily="18" charset="0"/>
                        </a:rPr>
                        <a:t> "Конкорд-ГЕЙ"</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a:effectLst/>
                          <a:latin typeface="Times New Roman" pitchFamily="18" charset="0"/>
                          <a:cs typeface="Times New Roman" pitchFamily="18" charset="0"/>
                        </a:rPr>
                        <a:t>смт Гребінки</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СТОВ "</a:t>
                      </a:r>
                      <a:r>
                        <a:rPr lang="ru-RU" sz="1600" dirty="0" err="1">
                          <a:effectLst/>
                          <a:latin typeface="Times New Roman" pitchFamily="18" charset="0"/>
                          <a:cs typeface="Times New Roman" pitchFamily="18" charset="0"/>
                        </a:rPr>
                        <a:t>Гребінківське</a:t>
                      </a:r>
                      <a:r>
                        <a:rPr lang="ru-RU" sz="1600" dirty="0">
                          <a:effectLst/>
                          <a:latin typeface="Times New Roman" pitchFamily="18" charset="0"/>
                          <a:cs typeface="Times New Roman" pitchFamily="18" charset="0"/>
                        </a:rPr>
                        <a:t>"</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a:effectLst/>
                          <a:latin typeface="Times New Roman" pitchFamily="18" charset="0"/>
                          <a:cs typeface="Times New Roman" pitchFamily="18" charset="0"/>
                        </a:rPr>
                        <a:t>смт Гребінки</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ТОВ "</a:t>
                      </a:r>
                      <a:r>
                        <a:rPr lang="ru-RU" sz="1600" dirty="0" err="1">
                          <a:effectLst/>
                          <a:latin typeface="Times New Roman" pitchFamily="18" charset="0"/>
                          <a:cs typeface="Times New Roman" pitchFamily="18" charset="0"/>
                        </a:rPr>
                        <a:t>Рибкопродукт</a:t>
                      </a:r>
                      <a:r>
                        <a:rPr lang="ru-RU" sz="1600" dirty="0">
                          <a:effectLst/>
                          <a:latin typeface="Times New Roman" pitchFamily="18" charset="0"/>
                          <a:cs typeface="Times New Roman" pitchFamily="18" charset="0"/>
                        </a:rPr>
                        <a:t>"</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smtClean="0">
                          <a:effectLst/>
                          <a:latin typeface="Times New Roman" pitchFamily="18" charset="0"/>
                          <a:cs typeface="Times New Roman" pitchFamily="18" charset="0"/>
                        </a:rPr>
                        <a:t>с. </a:t>
                      </a:r>
                      <a:r>
                        <a:rPr lang="ru-RU" sz="1600" dirty="0">
                          <a:effectLst/>
                          <a:latin typeface="Times New Roman" pitchFamily="18" charset="0"/>
                          <a:cs typeface="Times New Roman" pitchFamily="18" charset="0"/>
                        </a:rPr>
                        <a:t>Пінчуки</a:t>
                      </a:r>
                      <a:endParaRPr lang="ru-RU" sz="1600" dirty="0">
                        <a:effectLst/>
                        <a:latin typeface="Times New Roman" pitchFamily="18" charset="0"/>
                        <a:ea typeface="Calibri"/>
                        <a:cs typeface="Times New Roman" pitchFamily="18" charset="0"/>
                      </a:endParaRPr>
                    </a:p>
                  </a:txBody>
                  <a:tcPr marL="62346" marR="62346" marT="0" marB="0" anchor="b"/>
                </a:tc>
              </a:tr>
              <a:tr h="289203">
                <a:tc>
                  <a:txBody>
                    <a:bodyPr/>
                    <a:lstStyle/>
                    <a:p>
                      <a:pPr>
                        <a:lnSpc>
                          <a:spcPct val="100000"/>
                        </a:lnSpc>
                        <a:spcAft>
                          <a:spcPts val="0"/>
                        </a:spcAft>
                      </a:pPr>
                      <a:r>
                        <a:rPr lang="ru-RU" sz="1600" dirty="0">
                          <a:effectLst/>
                          <a:latin typeface="Times New Roman" pitchFamily="18" charset="0"/>
                          <a:cs typeface="Times New Roman" pitchFamily="18" charset="0"/>
                        </a:rPr>
                        <a:t>ПРАТ "</a:t>
                      </a:r>
                      <a:r>
                        <a:rPr lang="ru-RU" sz="1600" dirty="0" err="1">
                          <a:effectLst/>
                          <a:latin typeface="Times New Roman" pitchFamily="18" charset="0"/>
                          <a:cs typeface="Times New Roman" pitchFamily="18" charset="0"/>
                        </a:rPr>
                        <a:t>Гребінківський</a:t>
                      </a:r>
                      <a:r>
                        <a:rPr lang="ru-RU" sz="1600" dirty="0">
                          <a:effectLst/>
                          <a:latin typeface="Times New Roman" pitchFamily="18" charset="0"/>
                          <a:cs typeface="Times New Roman" pitchFamily="18" charset="0"/>
                        </a:rPr>
                        <a:t> </a:t>
                      </a:r>
                      <a:r>
                        <a:rPr lang="ru-RU" sz="1600" dirty="0" err="1">
                          <a:effectLst/>
                          <a:latin typeface="Times New Roman" pitchFamily="18" charset="0"/>
                          <a:cs typeface="Times New Roman" pitchFamily="18" charset="0"/>
                        </a:rPr>
                        <a:t>машинобудівний</a:t>
                      </a:r>
                      <a:r>
                        <a:rPr lang="ru-RU" sz="1600" dirty="0">
                          <a:effectLst/>
                          <a:latin typeface="Times New Roman" pitchFamily="18" charset="0"/>
                          <a:cs typeface="Times New Roman" pitchFamily="18" charset="0"/>
                        </a:rPr>
                        <a:t> завод"</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a:effectLst/>
                          <a:latin typeface="Times New Roman" pitchFamily="18" charset="0"/>
                          <a:cs typeface="Times New Roman" pitchFamily="18" charset="0"/>
                        </a:rPr>
                        <a:t>смт Гребінки</a:t>
                      </a:r>
                      <a:endParaRPr lang="ru-RU" sz="1600" dirty="0">
                        <a:effectLst/>
                        <a:latin typeface="Times New Roman" pitchFamily="18" charset="0"/>
                        <a:ea typeface="Calibri"/>
                        <a:cs typeface="Times New Roman" pitchFamily="18" charset="0"/>
                      </a:endParaRPr>
                    </a:p>
                  </a:txBody>
                  <a:tcPr marL="62346" marR="62346" marT="0" marB="0" anchor="b"/>
                </a:tc>
              </a:tr>
              <a:tr h="310849">
                <a:tc>
                  <a:txBody>
                    <a:bodyPr/>
                    <a:lstStyle/>
                    <a:p>
                      <a:pPr>
                        <a:lnSpc>
                          <a:spcPct val="100000"/>
                        </a:lnSpc>
                        <a:spcAft>
                          <a:spcPts val="0"/>
                        </a:spcAft>
                      </a:pPr>
                      <a:r>
                        <a:rPr lang="uk-UA" sz="1600" dirty="0">
                          <a:effectLst/>
                          <a:latin typeface="Times New Roman" pitchFamily="18" charset="0"/>
                          <a:cs typeface="Times New Roman" pitchFamily="18" charset="0"/>
                        </a:rPr>
                        <a:t>ДП ДГ "Саливонківське" ІБКІЦБ НААН</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a:effectLst/>
                          <a:latin typeface="Times New Roman" pitchFamily="18" charset="0"/>
                          <a:cs typeface="Times New Roman" pitchFamily="18" charset="0"/>
                        </a:rPr>
                        <a:t>смт Гребінки</a:t>
                      </a:r>
                      <a:endParaRPr lang="ru-RU" sz="1600" dirty="0">
                        <a:effectLst/>
                        <a:latin typeface="Times New Roman" pitchFamily="18" charset="0"/>
                        <a:ea typeface="Calibri"/>
                        <a:cs typeface="Times New Roman" pitchFamily="18" charset="0"/>
                      </a:endParaRPr>
                    </a:p>
                  </a:txBody>
                  <a:tcPr marL="62346" marR="62346" marT="0" marB="0" anchor="b"/>
                </a:tc>
              </a:tr>
              <a:tr h="334759">
                <a:tc>
                  <a:txBody>
                    <a:bodyPr/>
                    <a:lstStyle/>
                    <a:p>
                      <a:pPr>
                        <a:lnSpc>
                          <a:spcPct val="100000"/>
                        </a:lnSpc>
                        <a:spcAft>
                          <a:spcPts val="0"/>
                        </a:spcAft>
                      </a:pPr>
                      <a:r>
                        <a:rPr lang="ru-RU" sz="1600" dirty="0" err="1">
                          <a:effectLst/>
                          <a:latin typeface="Times New Roman" pitchFamily="18" charset="0"/>
                          <a:cs typeface="Times New Roman" pitchFamily="18" charset="0"/>
                        </a:rPr>
                        <a:t>УкрНДІПВТ</a:t>
                      </a:r>
                      <a:r>
                        <a:rPr lang="ru-RU" sz="1600" dirty="0">
                          <a:effectLst/>
                          <a:latin typeface="Times New Roman" pitchFamily="18" charset="0"/>
                          <a:cs typeface="Times New Roman" pitchFamily="18" charset="0"/>
                        </a:rPr>
                        <a:t> </a:t>
                      </a:r>
                      <a:r>
                        <a:rPr lang="ru-RU" sz="1600" dirty="0" err="1">
                          <a:effectLst/>
                          <a:latin typeface="Times New Roman" pitchFamily="18" charset="0"/>
                          <a:cs typeface="Times New Roman" pitchFamily="18" charset="0"/>
                        </a:rPr>
                        <a:t>ім</a:t>
                      </a:r>
                      <a:r>
                        <a:rPr lang="ru-RU" sz="1600" dirty="0">
                          <a:effectLst/>
                          <a:latin typeface="Times New Roman" pitchFamily="18" charset="0"/>
                          <a:cs typeface="Times New Roman" pitchFamily="18" charset="0"/>
                        </a:rPr>
                        <a:t>. </a:t>
                      </a:r>
                      <a:r>
                        <a:rPr lang="ru-RU" sz="1600" dirty="0" err="1">
                          <a:effectLst/>
                          <a:latin typeface="Times New Roman" pitchFamily="18" charset="0"/>
                          <a:cs typeface="Times New Roman" pitchFamily="18" charset="0"/>
                        </a:rPr>
                        <a:t>Погорілого</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500" dirty="0">
                          <a:effectLst/>
                          <a:latin typeface="Times New Roman" pitchFamily="18" charset="0"/>
                          <a:cs typeface="Times New Roman" pitchFamily="18" charset="0"/>
                        </a:rPr>
                        <a:t>смт Дослідницьке</a:t>
                      </a:r>
                      <a:endParaRPr lang="ru-RU" sz="15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Новоселицький СВК</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smtClean="0">
                          <a:effectLst/>
                          <a:latin typeface="Times New Roman" pitchFamily="18" charset="0"/>
                          <a:cs typeface="Times New Roman" pitchFamily="18" charset="0"/>
                        </a:rPr>
                        <a:t>с. </a:t>
                      </a:r>
                      <a:r>
                        <a:rPr lang="ru-RU" sz="1600" dirty="0">
                          <a:effectLst/>
                          <a:latin typeface="Times New Roman" pitchFamily="18" charset="0"/>
                          <a:cs typeface="Times New Roman" pitchFamily="18" charset="0"/>
                        </a:rPr>
                        <a:t>В.Новоселиця</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ТОВ "ФОРА"</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a:effectLst/>
                          <a:latin typeface="Times New Roman" pitchFamily="18" charset="0"/>
                          <a:cs typeface="Times New Roman" pitchFamily="18" charset="0"/>
                        </a:rPr>
                        <a:t>смт Гребінки</a:t>
                      </a:r>
                      <a:endParaRPr lang="ru-RU" sz="1600" dirty="0">
                        <a:effectLst/>
                        <a:latin typeface="Times New Roman" pitchFamily="18" charset="0"/>
                        <a:ea typeface="Calibri"/>
                        <a:cs typeface="Times New Roman" pitchFamily="18" charset="0"/>
                      </a:endParaRPr>
                    </a:p>
                  </a:txBody>
                  <a:tcPr marL="62346" marR="62346" marT="0" marB="0" anchor="b"/>
                </a:tc>
              </a:tr>
              <a:tr h="380318">
                <a:tc>
                  <a:txBody>
                    <a:bodyPr/>
                    <a:lstStyle/>
                    <a:p>
                      <a:pPr>
                        <a:lnSpc>
                          <a:spcPct val="100000"/>
                        </a:lnSpc>
                        <a:spcAft>
                          <a:spcPts val="0"/>
                        </a:spcAft>
                      </a:pPr>
                      <a:r>
                        <a:rPr lang="ru-RU" sz="1600" dirty="0">
                          <a:effectLst/>
                          <a:latin typeface="Times New Roman" pitchFamily="18" charset="0"/>
                          <a:cs typeface="Times New Roman" pitchFamily="18" charset="0"/>
                        </a:rPr>
                        <a:t>ТОВ "ГРАНТЕХІНЖИНІРИНГ"</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500" dirty="0" err="1">
                          <a:effectLst/>
                          <a:latin typeface="Times New Roman" pitchFamily="18" charset="0"/>
                          <a:cs typeface="Times New Roman" pitchFamily="18" charset="0"/>
                        </a:rPr>
                        <a:t>смт</a:t>
                      </a:r>
                      <a:r>
                        <a:rPr lang="ru-RU" sz="1500" dirty="0">
                          <a:effectLst/>
                          <a:latin typeface="Times New Roman" pitchFamily="18" charset="0"/>
                          <a:cs typeface="Times New Roman" pitchFamily="18" charset="0"/>
                        </a:rPr>
                        <a:t> Дослідницьке</a:t>
                      </a:r>
                      <a:endParaRPr lang="ru-RU" sz="15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КНП </a:t>
                      </a:r>
                      <a:r>
                        <a:rPr lang="ru-RU" sz="1600" dirty="0" err="1">
                          <a:effectLst/>
                          <a:latin typeface="Times New Roman" pitchFamily="18" charset="0"/>
                          <a:cs typeface="Times New Roman" pitchFamily="18" charset="0"/>
                        </a:rPr>
                        <a:t>Гребінківська</a:t>
                      </a:r>
                      <a:r>
                        <a:rPr lang="ru-RU" sz="1600" dirty="0">
                          <a:effectLst/>
                          <a:latin typeface="Times New Roman" pitchFamily="18" charset="0"/>
                          <a:cs typeface="Times New Roman" pitchFamily="18" charset="0"/>
                        </a:rPr>
                        <a:t> </a:t>
                      </a:r>
                      <a:r>
                        <a:rPr lang="ru-RU" sz="1600" dirty="0" err="1">
                          <a:effectLst/>
                          <a:latin typeface="Times New Roman" pitchFamily="18" charset="0"/>
                          <a:cs typeface="Times New Roman" pitchFamily="18" charset="0"/>
                        </a:rPr>
                        <a:t>лікарня</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err="1">
                          <a:effectLst/>
                          <a:latin typeface="Times New Roman" pitchFamily="18" charset="0"/>
                          <a:cs typeface="Times New Roman" pitchFamily="18" charset="0"/>
                        </a:rPr>
                        <a:t>смт</a:t>
                      </a:r>
                      <a:r>
                        <a:rPr lang="ru-RU" sz="1600" dirty="0">
                          <a:effectLst/>
                          <a:latin typeface="Times New Roman" pitchFamily="18" charset="0"/>
                          <a:cs typeface="Times New Roman" pitchFamily="18" charset="0"/>
                        </a:rPr>
                        <a:t> </a:t>
                      </a:r>
                      <a:r>
                        <a:rPr lang="ru-RU" sz="1600" dirty="0" err="1">
                          <a:effectLst/>
                          <a:latin typeface="Times New Roman" pitchFamily="18" charset="0"/>
                          <a:cs typeface="Times New Roman" pitchFamily="18" charset="0"/>
                        </a:rPr>
                        <a:t>Гребінки</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ТОВ "РВ-КАПИТАЛ"</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err="1">
                          <a:effectLst/>
                          <a:latin typeface="Times New Roman" pitchFamily="18" charset="0"/>
                          <a:cs typeface="Times New Roman" pitchFamily="18" charset="0"/>
                        </a:rPr>
                        <a:t>смт</a:t>
                      </a:r>
                      <a:r>
                        <a:rPr lang="ru-RU" sz="1600" dirty="0">
                          <a:effectLst/>
                          <a:latin typeface="Times New Roman" pitchFamily="18" charset="0"/>
                          <a:cs typeface="Times New Roman" pitchFamily="18" charset="0"/>
                        </a:rPr>
                        <a:t> </a:t>
                      </a:r>
                      <a:r>
                        <a:rPr lang="ru-RU" sz="1600" dirty="0" err="1">
                          <a:effectLst/>
                          <a:latin typeface="Times New Roman" pitchFamily="18" charset="0"/>
                          <a:cs typeface="Times New Roman" pitchFamily="18" charset="0"/>
                        </a:rPr>
                        <a:t>Гребінки</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ПСП АФ "Конкорд"</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err="1">
                          <a:effectLst/>
                          <a:latin typeface="Times New Roman" pitchFamily="18" charset="0"/>
                          <a:cs typeface="Times New Roman" pitchFamily="18" charset="0"/>
                        </a:rPr>
                        <a:t>смт</a:t>
                      </a:r>
                      <a:r>
                        <a:rPr lang="ru-RU" sz="1600" dirty="0">
                          <a:effectLst/>
                          <a:latin typeface="Times New Roman" pitchFamily="18" charset="0"/>
                          <a:cs typeface="Times New Roman" pitchFamily="18" charset="0"/>
                        </a:rPr>
                        <a:t> </a:t>
                      </a:r>
                      <a:r>
                        <a:rPr lang="ru-RU" sz="1600" dirty="0" err="1">
                          <a:effectLst/>
                          <a:latin typeface="Times New Roman" pitchFamily="18" charset="0"/>
                          <a:cs typeface="Times New Roman" pitchFamily="18" charset="0"/>
                        </a:rPr>
                        <a:t>Гребінки</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a:effectLst/>
                          <a:latin typeface="Times New Roman" pitchFamily="18" charset="0"/>
                          <a:cs typeface="Times New Roman" pitchFamily="18" charset="0"/>
                        </a:rPr>
                        <a:t>ТОВ "Ресурс-ойл-А"</a:t>
                      </a:r>
                      <a:endParaRPr lang="ru-RU" sz="160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err="1">
                          <a:effectLst/>
                          <a:latin typeface="Times New Roman" pitchFamily="18" charset="0"/>
                          <a:cs typeface="Times New Roman" pitchFamily="18" charset="0"/>
                        </a:rPr>
                        <a:t>смт</a:t>
                      </a:r>
                      <a:r>
                        <a:rPr lang="ru-RU" sz="1600" dirty="0">
                          <a:effectLst/>
                          <a:latin typeface="Times New Roman" pitchFamily="18" charset="0"/>
                          <a:cs typeface="Times New Roman" pitchFamily="18" charset="0"/>
                        </a:rPr>
                        <a:t> </a:t>
                      </a:r>
                      <a:r>
                        <a:rPr lang="ru-RU" sz="1600" dirty="0" err="1">
                          <a:effectLst/>
                          <a:latin typeface="Times New Roman" pitchFamily="18" charset="0"/>
                          <a:cs typeface="Times New Roman" pitchFamily="18" charset="0"/>
                        </a:rPr>
                        <a:t>Гребінки</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ТОВ "АСТРА-АГРО"</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smtClean="0">
                          <a:effectLst/>
                          <a:latin typeface="Times New Roman" pitchFamily="18" charset="0"/>
                          <a:cs typeface="Times New Roman" pitchFamily="18" charset="0"/>
                        </a:rPr>
                        <a:t>с. </a:t>
                      </a:r>
                      <a:r>
                        <a:rPr lang="ru-RU" sz="1600" dirty="0">
                          <a:effectLst/>
                          <a:latin typeface="Times New Roman" pitchFamily="18" charset="0"/>
                          <a:cs typeface="Times New Roman" pitchFamily="18" charset="0"/>
                        </a:rPr>
                        <a:t>Саливонки</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ТОВ "Вікторія-ДАЗЗ"</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err="1">
                          <a:effectLst/>
                          <a:latin typeface="Times New Roman" pitchFamily="18" charset="0"/>
                          <a:cs typeface="Times New Roman" pitchFamily="18" charset="0"/>
                        </a:rPr>
                        <a:t>смт</a:t>
                      </a:r>
                      <a:r>
                        <a:rPr lang="ru-RU" sz="1600" dirty="0">
                          <a:effectLst/>
                          <a:latin typeface="Times New Roman" pitchFamily="18" charset="0"/>
                          <a:cs typeface="Times New Roman" pitchFamily="18" charset="0"/>
                        </a:rPr>
                        <a:t> </a:t>
                      </a:r>
                      <a:r>
                        <a:rPr lang="ru-RU" sz="1600" dirty="0" err="1">
                          <a:effectLst/>
                          <a:latin typeface="Times New Roman" pitchFamily="18" charset="0"/>
                          <a:cs typeface="Times New Roman" pitchFamily="18" charset="0"/>
                        </a:rPr>
                        <a:t>Гребінки</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ТОВ "Профіт"</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err="1">
                          <a:effectLst/>
                          <a:latin typeface="Times New Roman" pitchFamily="18" charset="0"/>
                          <a:cs typeface="Times New Roman" pitchFamily="18" charset="0"/>
                        </a:rPr>
                        <a:t>смт</a:t>
                      </a:r>
                      <a:r>
                        <a:rPr lang="ru-RU" sz="1600" dirty="0">
                          <a:effectLst/>
                          <a:latin typeface="Times New Roman" pitchFamily="18" charset="0"/>
                          <a:cs typeface="Times New Roman" pitchFamily="18" charset="0"/>
                        </a:rPr>
                        <a:t> </a:t>
                      </a:r>
                      <a:r>
                        <a:rPr lang="ru-RU" sz="1600" dirty="0" err="1">
                          <a:effectLst/>
                          <a:latin typeface="Times New Roman" pitchFamily="18" charset="0"/>
                          <a:cs typeface="Times New Roman" pitchFamily="18" charset="0"/>
                        </a:rPr>
                        <a:t>Гребінки</a:t>
                      </a:r>
                      <a:endParaRPr lang="ru-RU" sz="1600" dirty="0">
                        <a:effectLst/>
                        <a:latin typeface="Times New Roman" pitchFamily="18" charset="0"/>
                        <a:ea typeface="Calibri"/>
                        <a:cs typeface="Times New Roman" pitchFamily="18" charset="0"/>
                      </a:endParaRPr>
                    </a:p>
                  </a:txBody>
                  <a:tcPr marL="62346" marR="62346" marT="0" marB="0" anchor="b"/>
                </a:tc>
              </a:tr>
              <a:tr h="292118">
                <a:tc>
                  <a:txBody>
                    <a:bodyPr/>
                    <a:lstStyle/>
                    <a:p>
                      <a:pPr>
                        <a:lnSpc>
                          <a:spcPct val="100000"/>
                        </a:lnSpc>
                        <a:spcAft>
                          <a:spcPts val="0"/>
                        </a:spcAft>
                      </a:pPr>
                      <a:r>
                        <a:rPr lang="ru-RU" sz="1600" dirty="0">
                          <a:effectLst/>
                          <a:latin typeface="Times New Roman" pitchFamily="18" charset="0"/>
                          <a:cs typeface="Times New Roman" pitchFamily="18" charset="0"/>
                        </a:rPr>
                        <a:t>ТОВ "А.С.Т."</a:t>
                      </a:r>
                      <a:endParaRPr lang="ru-RU" sz="1600" dirty="0">
                        <a:effectLst/>
                        <a:latin typeface="Times New Roman" pitchFamily="18" charset="0"/>
                        <a:ea typeface="Calibri"/>
                        <a:cs typeface="Times New Roman" pitchFamily="18" charset="0"/>
                      </a:endParaRPr>
                    </a:p>
                  </a:txBody>
                  <a:tcPr marL="62346" marR="62346" marT="0" marB="0" anchor="b"/>
                </a:tc>
                <a:tc>
                  <a:txBody>
                    <a:bodyPr/>
                    <a:lstStyle/>
                    <a:p>
                      <a:pPr algn="ctr">
                        <a:lnSpc>
                          <a:spcPct val="100000"/>
                        </a:lnSpc>
                        <a:spcAft>
                          <a:spcPts val="0"/>
                        </a:spcAft>
                      </a:pPr>
                      <a:r>
                        <a:rPr lang="ru-RU" sz="1600" dirty="0" smtClean="0">
                          <a:effectLst/>
                          <a:latin typeface="Times New Roman" pitchFamily="18" charset="0"/>
                          <a:cs typeface="Times New Roman" pitchFamily="18" charset="0"/>
                        </a:rPr>
                        <a:t>с. </a:t>
                      </a:r>
                      <a:r>
                        <a:rPr lang="ru-RU" sz="1600" dirty="0">
                          <a:effectLst/>
                          <a:latin typeface="Times New Roman" pitchFamily="18" charset="0"/>
                          <a:cs typeface="Times New Roman" pitchFamily="18" charset="0"/>
                        </a:rPr>
                        <a:t>Соколівка</a:t>
                      </a:r>
                      <a:endParaRPr lang="ru-RU" sz="1600" dirty="0">
                        <a:effectLst/>
                        <a:latin typeface="Times New Roman" pitchFamily="18" charset="0"/>
                        <a:ea typeface="Calibri"/>
                        <a:cs typeface="Times New Roman" pitchFamily="18" charset="0"/>
                      </a:endParaRPr>
                    </a:p>
                  </a:txBody>
                  <a:tcPr marL="62346" marR="62346" marT="0" marB="0" anchor="b"/>
                </a:tc>
              </a:tr>
            </a:tbl>
          </a:graphicData>
        </a:graphic>
      </p:graphicFrame>
      <p:pic>
        <p:nvPicPr>
          <p:cNvPr id="10243" name="Picture 3" descr="ТОП-10 платників податків на Буковині: хто найбільше грошей сплатив цього  року » Новини Чернівці: Інформаційний портал «Молодий буковинец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9216" y="102980"/>
            <a:ext cx="2501698" cy="14072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95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41514" y="183823"/>
            <a:ext cx="3821685" cy="731452"/>
          </a:xfrm>
          <a:prstGeom prst="rect">
            <a:avLst/>
          </a:prstGeom>
          <a:noFill/>
        </p:spPr>
        <p:txBody>
          <a:bodyPr wrap="square" lIns="38576" tIns="19289" rIns="38576" bIns="19289">
            <a:spAutoFit/>
          </a:bodyPr>
          <a:lstStyle/>
          <a:p>
            <a:pPr algn="ctr"/>
            <a:r>
              <a:rPr lang="uk-UA" sz="4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Економіка</a:t>
            </a:r>
            <a:endParaRPr lang="ru-RU" sz="4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218" name="Picture 2" descr="Українська економіка цього року скоротилася на третину » Слово і Діло"/>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6466" y="160337"/>
            <a:ext cx="3441382" cy="221274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Прямоугольник 2">
            <a:extLst>
              <a:ext uri="{FF2B5EF4-FFF2-40B4-BE49-F238E27FC236}">
                <a16:creationId xmlns:a16="http://schemas.microsoft.com/office/drawing/2014/main" xmlns="" id="{F29DE292-26DE-46B9-B5CE-A34814ADAB8C}"/>
              </a:ext>
            </a:extLst>
          </p:cNvPr>
          <p:cNvSpPr/>
          <p:nvPr/>
        </p:nvSpPr>
        <p:spPr>
          <a:xfrm>
            <a:off x="-141514" y="857532"/>
            <a:ext cx="3821685" cy="1423949"/>
          </a:xfrm>
          <a:prstGeom prst="rect">
            <a:avLst/>
          </a:prstGeom>
          <a:noFill/>
        </p:spPr>
        <p:txBody>
          <a:bodyPr wrap="square" lIns="38576" tIns="19289" rIns="38576" bIns="19289">
            <a:spAutoFit/>
          </a:bodyPr>
          <a:lstStyle/>
          <a:p>
            <a:pPr algn="ctr"/>
            <a:r>
              <a:rPr lang="uk-UA" sz="3000" b="1" i="1" dirty="0" smtClean="0">
                <a:ln w="13462">
                  <a:solidFill>
                    <a:schemeClr val="bg2">
                      <a:lumMod val="50000"/>
                    </a:schemeClr>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Суб'єкти господарської діяльності </a:t>
            </a:r>
            <a:endParaRPr lang="ru-RU" sz="3000" b="1" i="1" dirty="0">
              <a:ln w="13462">
                <a:solidFill>
                  <a:schemeClr val="bg2">
                    <a:lumMod val="50000"/>
                  </a:schemeClr>
                </a:solidFill>
                <a:prstDash val="solid"/>
              </a:ln>
              <a:solidFill>
                <a:srgbClr val="FF0000"/>
              </a:solidFill>
              <a:effectLst>
                <a:outerShdw dist="38100" dir="2700000" algn="bl" rotWithShape="0">
                  <a:schemeClr val="accent5"/>
                </a:outerShdw>
              </a:effectLst>
            </a:endParaRPr>
          </a:p>
        </p:txBody>
      </p:sp>
      <p:sp>
        <p:nvSpPr>
          <p:cNvPr id="8" name="Прямоугольник 2">
            <a:extLst>
              <a:ext uri="{FF2B5EF4-FFF2-40B4-BE49-F238E27FC236}">
                <a16:creationId xmlns:a16="http://schemas.microsoft.com/office/drawing/2014/main" xmlns="" id="{F29DE292-26DE-46B9-B5CE-A34814ADAB8C}"/>
              </a:ext>
            </a:extLst>
          </p:cNvPr>
          <p:cNvSpPr/>
          <p:nvPr/>
        </p:nvSpPr>
        <p:spPr>
          <a:xfrm>
            <a:off x="55423" y="3121762"/>
            <a:ext cx="6702425" cy="1423949"/>
          </a:xfrm>
          <a:prstGeom prst="rect">
            <a:avLst/>
          </a:prstGeom>
          <a:noFill/>
        </p:spPr>
        <p:txBody>
          <a:bodyPr wrap="square" lIns="38576" tIns="19289" rIns="38576" bIns="19289">
            <a:spAutoFit/>
          </a:bodyPr>
          <a:lstStyle/>
          <a:p>
            <a:pPr algn="ctr"/>
            <a:r>
              <a:rPr lang="uk-UA" sz="30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Всього суб'єктів господарської діяльності в громаді – 994</a:t>
            </a:r>
          </a:p>
          <a:p>
            <a:pPr algn="ctr"/>
            <a:r>
              <a:rPr lang="uk-UA" sz="30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в</a:t>
            </a:r>
            <a:r>
              <a:rPr lang="uk-UA" sz="30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т.ч.: </a:t>
            </a:r>
            <a:endParaRPr lang="ru-RU" sz="30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9" name="Прямоугольник 2">
            <a:extLst>
              <a:ext uri="{FF2B5EF4-FFF2-40B4-BE49-F238E27FC236}">
                <a16:creationId xmlns:a16="http://schemas.microsoft.com/office/drawing/2014/main" xmlns="" id="{F29DE292-26DE-46B9-B5CE-A34814ADAB8C}"/>
              </a:ext>
            </a:extLst>
          </p:cNvPr>
          <p:cNvSpPr/>
          <p:nvPr/>
        </p:nvSpPr>
        <p:spPr>
          <a:xfrm>
            <a:off x="55423" y="4819932"/>
            <a:ext cx="6702425" cy="1962558"/>
          </a:xfrm>
          <a:prstGeom prst="rect">
            <a:avLst/>
          </a:prstGeom>
          <a:noFill/>
        </p:spPr>
        <p:txBody>
          <a:bodyPr wrap="square" lIns="38576" tIns="19289" rIns="38576" bIns="19289">
            <a:spAutoFit/>
          </a:bodyPr>
          <a:lstStyle/>
          <a:p>
            <a:pPr algn="ctr"/>
            <a:r>
              <a:rPr lang="uk-UA" sz="3500" i="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Юридичні особи – 310</a:t>
            </a:r>
          </a:p>
          <a:p>
            <a:pPr algn="ctr"/>
            <a:r>
              <a:rPr lang="uk-UA" sz="3500" i="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(середні і малі підприємства)</a:t>
            </a:r>
          </a:p>
          <a:p>
            <a:pPr algn="ctr"/>
            <a:endParaRPr lang="uk-UA" sz="2000" i="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r>
              <a:rPr lang="uk-UA" sz="3500" i="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ФОПи - 684</a:t>
            </a:r>
            <a:endParaRPr lang="ru-RU" sz="3500" i="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104357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460375" y="7936"/>
            <a:ext cx="3821685" cy="731452"/>
          </a:xfrm>
          <a:prstGeom prst="rect">
            <a:avLst/>
          </a:prstGeom>
          <a:noFill/>
        </p:spPr>
        <p:txBody>
          <a:bodyPr wrap="square" lIns="38576" tIns="19289" rIns="38576" bIns="19289">
            <a:spAutoFit/>
          </a:bodyPr>
          <a:lstStyle/>
          <a:p>
            <a:pPr algn="ctr"/>
            <a:r>
              <a:rPr lang="uk-UA" sz="4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Економіка</a:t>
            </a:r>
            <a:endParaRPr lang="ru-RU" sz="4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Прямоугольник 2">
            <a:extLst>
              <a:ext uri="{FF2B5EF4-FFF2-40B4-BE49-F238E27FC236}">
                <a16:creationId xmlns:a16="http://schemas.microsoft.com/office/drawing/2014/main" xmlns="" id="{F29DE292-26DE-46B9-B5CE-A34814ADAB8C}"/>
              </a:ext>
            </a:extLst>
          </p:cNvPr>
          <p:cNvSpPr/>
          <p:nvPr/>
        </p:nvSpPr>
        <p:spPr>
          <a:xfrm>
            <a:off x="114004" y="634188"/>
            <a:ext cx="4773653" cy="962284"/>
          </a:xfrm>
          <a:prstGeom prst="rect">
            <a:avLst/>
          </a:prstGeom>
          <a:noFill/>
        </p:spPr>
        <p:txBody>
          <a:bodyPr wrap="square" lIns="38576" tIns="19289" rIns="38576" bIns="19289">
            <a:spAutoFit/>
          </a:bodyPr>
          <a:lstStyle/>
          <a:p>
            <a:pPr algn="ctr"/>
            <a:r>
              <a:rPr lang="uk-UA" sz="3000" b="1" i="1" dirty="0" smtClean="0">
                <a:ln w="13462">
                  <a:solidFill>
                    <a:schemeClr val="bg2">
                      <a:lumMod val="50000"/>
                    </a:schemeClr>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СГД за видами </a:t>
            </a:r>
          </a:p>
          <a:p>
            <a:pPr algn="ctr"/>
            <a:r>
              <a:rPr lang="uk-UA" sz="3000" b="1" i="1" dirty="0" smtClean="0">
                <a:ln w="13462">
                  <a:solidFill>
                    <a:schemeClr val="bg2">
                      <a:lumMod val="50000"/>
                    </a:schemeClr>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діяльності </a:t>
            </a:r>
            <a:endParaRPr lang="ru-RU" sz="3000" b="1" i="1" dirty="0">
              <a:ln w="13462">
                <a:solidFill>
                  <a:schemeClr val="bg2">
                    <a:lumMod val="50000"/>
                  </a:schemeClr>
                </a:solidFill>
                <a:prstDash val="solid"/>
              </a:ln>
              <a:solidFill>
                <a:srgbClr val="FF0000"/>
              </a:solidFill>
              <a:effectLst>
                <a:outerShdw dist="38100" dir="2700000" algn="bl" rotWithShape="0">
                  <a:schemeClr val="accent5"/>
                </a:outerShdw>
              </a:effectLst>
            </a:endParaRPr>
          </a:p>
        </p:txBody>
      </p:sp>
      <p:pic>
        <p:nvPicPr>
          <p:cNvPr id="1026" name="Picture 2" descr="Сільське господарство-Україна та Іспанія домовилися про співпрацю — УНІА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8676" y="83282"/>
            <a:ext cx="2227784" cy="148426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6" y="1596473"/>
            <a:ext cx="6466114" cy="653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9537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460375" y="7936"/>
            <a:ext cx="3821685" cy="731452"/>
          </a:xfrm>
          <a:prstGeom prst="rect">
            <a:avLst/>
          </a:prstGeom>
          <a:noFill/>
        </p:spPr>
        <p:txBody>
          <a:bodyPr wrap="square" lIns="38576" tIns="19289" rIns="38576" bIns="19289">
            <a:spAutoFit/>
          </a:bodyPr>
          <a:lstStyle/>
          <a:p>
            <a:pPr algn="ctr"/>
            <a:r>
              <a:rPr lang="uk-UA" sz="4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Економіка</a:t>
            </a:r>
            <a:endParaRPr lang="ru-RU" sz="4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Прямоугольник 2">
            <a:extLst>
              <a:ext uri="{FF2B5EF4-FFF2-40B4-BE49-F238E27FC236}">
                <a16:creationId xmlns:a16="http://schemas.microsoft.com/office/drawing/2014/main" xmlns="" id="{F29DE292-26DE-46B9-B5CE-A34814ADAB8C}"/>
              </a:ext>
            </a:extLst>
          </p:cNvPr>
          <p:cNvSpPr/>
          <p:nvPr/>
        </p:nvSpPr>
        <p:spPr>
          <a:xfrm>
            <a:off x="114004" y="634188"/>
            <a:ext cx="4773653" cy="962284"/>
          </a:xfrm>
          <a:prstGeom prst="rect">
            <a:avLst/>
          </a:prstGeom>
          <a:noFill/>
        </p:spPr>
        <p:txBody>
          <a:bodyPr wrap="square" lIns="38576" tIns="19289" rIns="38576" bIns="19289">
            <a:spAutoFit/>
          </a:bodyPr>
          <a:lstStyle/>
          <a:p>
            <a:pPr algn="ctr"/>
            <a:r>
              <a:rPr lang="uk-UA" sz="3000" b="1" i="1" dirty="0" smtClean="0">
                <a:ln w="13462">
                  <a:solidFill>
                    <a:schemeClr val="bg2">
                      <a:lumMod val="50000"/>
                    </a:schemeClr>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СГД за видами </a:t>
            </a:r>
          </a:p>
          <a:p>
            <a:pPr algn="ctr"/>
            <a:r>
              <a:rPr lang="uk-UA" sz="3000" b="1" i="1" dirty="0" smtClean="0">
                <a:ln w="13462">
                  <a:solidFill>
                    <a:schemeClr val="bg2">
                      <a:lumMod val="50000"/>
                    </a:schemeClr>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діяльності </a:t>
            </a:r>
            <a:endParaRPr lang="ru-RU" sz="3000" b="1" i="1" dirty="0">
              <a:ln w="13462">
                <a:solidFill>
                  <a:schemeClr val="bg2">
                    <a:lumMod val="50000"/>
                  </a:schemeClr>
                </a:solidFill>
                <a:prstDash val="solid"/>
              </a:ln>
              <a:solidFill>
                <a:srgbClr val="FF0000"/>
              </a:solidFill>
              <a:effectLst>
                <a:outerShdw dist="38100" dir="2700000" algn="bl" rotWithShape="0">
                  <a:schemeClr val="accent5"/>
                </a:outerShdw>
              </a:effectLst>
            </a:endParaRPr>
          </a:p>
        </p:txBody>
      </p:sp>
      <p:pic>
        <p:nvPicPr>
          <p:cNvPr id="1028" name="Picture 4" descr="Роздрібна торгівля в Україні зростає » Слово і Діло"/>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57"/>
          <a:stretch/>
        </p:blipFill>
        <p:spPr bwMode="auto">
          <a:xfrm>
            <a:off x="4274300" y="43276"/>
            <a:ext cx="2532161" cy="155319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6" y="1667599"/>
            <a:ext cx="6408511" cy="647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086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530629" y="17983"/>
            <a:ext cx="3821685" cy="731452"/>
          </a:xfrm>
          <a:prstGeom prst="rect">
            <a:avLst/>
          </a:prstGeom>
          <a:noFill/>
        </p:spPr>
        <p:txBody>
          <a:bodyPr wrap="square" lIns="38576" tIns="19289" rIns="38576" bIns="19289">
            <a:spAutoFit/>
          </a:bodyPr>
          <a:lstStyle/>
          <a:p>
            <a:pPr algn="ctr"/>
            <a:r>
              <a:rPr lang="uk-UA" sz="4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Економіка</a:t>
            </a:r>
            <a:endParaRPr lang="ru-RU" sz="4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Прямоугольник 2">
            <a:extLst>
              <a:ext uri="{FF2B5EF4-FFF2-40B4-BE49-F238E27FC236}">
                <a16:creationId xmlns:a16="http://schemas.microsoft.com/office/drawing/2014/main" xmlns="" id="{F29DE292-26DE-46B9-B5CE-A34814ADAB8C}"/>
              </a:ext>
            </a:extLst>
          </p:cNvPr>
          <p:cNvSpPr/>
          <p:nvPr/>
        </p:nvSpPr>
        <p:spPr>
          <a:xfrm>
            <a:off x="114003" y="634188"/>
            <a:ext cx="6493626" cy="500620"/>
          </a:xfrm>
          <a:prstGeom prst="rect">
            <a:avLst/>
          </a:prstGeom>
          <a:noFill/>
        </p:spPr>
        <p:txBody>
          <a:bodyPr wrap="square" lIns="38576" tIns="19289" rIns="38576" bIns="19289">
            <a:spAutoFit/>
          </a:bodyPr>
          <a:lstStyle/>
          <a:p>
            <a:pPr algn="ctr"/>
            <a:r>
              <a:rPr lang="uk-UA" sz="3000" b="1" i="1" dirty="0" smtClean="0">
                <a:ln w="13462">
                  <a:solidFill>
                    <a:schemeClr val="bg2">
                      <a:lumMod val="50000"/>
                    </a:schemeClr>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СГД за видами діяльності </a:t>
            </a:r>
            <a:endParaRPr lang="ru-RU" sz="3000" b="1" i="1" dirty="0">
              <a:ln w="13462">
                <a:solidFill>
                  <a:schemeClr val="bg2">
                    <a:lumMod val="50000"/>
                  </a:schemeClr>
                </a:solidFill>
                <a:prstDash val="solid"/>
              </a:ln>
              <a:solidFill>
                <a:srgbClr val="FF0000"/>
              </a:solidFill>
              <a:effectLst>
                <a:outerShdw dist="38100" dir="2700000" algn="bl" rotWithShape="0">
                  <a:schemeClr val="accent5"/>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284514"/>
            <a:ext cx="6571797" cy="6803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8780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466171" y="160337"/>
            <a:ext cx="3821685" cy="731452"/>
          </a:xfrm>
          <a:prstGeom prst="rect">
            <a:avLst/>
          </a:prstGeom>
          <a:noFill/>
        </p:spPr>
        <p:txBody>
          <a:bodyPr wrap="square" lIns="38576" tIns="19289" rIns="38576" bIns="19289">
            <a:spAutoFit/>
          </a:bodyPr>
          <a:lstStyle/>
          <a:p>
            <a:pPr algn="ctr"/>
            <a:r>
              <a:rPr lang="uk-UA" sz="4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Економіка</a:t>
            </a:r>
            <a:endParaRPr lang="ru-RU" sz="4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7" name="Picture 2" descr="В Україні 30 заводів приступили до виробництва цукру — КУРКУЛЬ"/>
          <p:cNvPicPr>
            <a:picLocks noChangeAspect="1" noChangeArrowheads="1"/>
          </p:cNvPicPr>
          <p:nvPr/>
        </p:nvPicPr>
        <p:blipFill rotWithShape="1">
          <a:blip r:embed="rId3">
            <a:extLst>
              <a:ext uri="{28A0092B-C50C-407E-A947-70E740481C1C}">
                <a14:useLocalDpi xmlns:a14="http://schemas.microsoft.com/office/drawing/2010/main" val="0"/>
              </a:ext>
            </a:extLst>
          </a:blip>
          <a:srcRect l="19657"/>
          <a:stretch/>
        </p:blipFill>
        <p:spPr bwMode="auto">
          <a:xfrm>
            <a:off x="105327" y="2852058"/>
            <a:ext cx="3347032" cy="214448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s://www.ndipvt.com.ua/uploads/posts/2023-07/1688628341_izobrazhenie_viber_2023-07-06_09-11-54-9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722"/>
          <a:stretch/>
        </p:blipFill>
        <p:spPr bwMode="auto">
          <a:xfrm>
            <a:off x="3516685" y="2615339"/>
            <a:ext cx="3221438" cy="213216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9" name="Прямокутник 18"/>
          <p:cNvSpPr/>
          <p:nvPr/>
        </p:nvSpPr>
        <p:spPr>
          <a:xfrm>
            <a:off x="242661" y="891790"/>
            <a:ext cx="6419396" cy="1723549"/>
          </a:xfrm>
          <a:prstGeom prst="rect">
            <a:avLst/>
          </a:prstGeom>
        </p:spPr>
        <p:txBody>
          <a:bodyPr wrap="square">
            <a:spAutoFit/>
          </a:bodyPr>
          <a:lstStyle/>
          <a:p>
            <a:pPr algn="just"/>
            <a:r>
              <a:rPr lang="uk-UA" sz="2400" dirty="0" smtClean="0">
                <a:latin typeface="Times New Roman" pitchFamily="18" charset="0"/>
                <a:cs typeface="Times New Roman" pitchFamily="18" charset="0"/>
              </a:rPr>
              <a:t>Одне </a:t>
            </a:r>
            <a:r>
              <a:rPr lang="uk-UA" sz="2400" dirty="0">
                <a:latin typeface="Times New Roman" pitchFamily="18" charset="0"/>
                <a:cs typeface="Times New Roman" pitchFamily="18" charset="0"/>
              </a:rPr>
              <a:t>з найбільших підприємств – </a:t>
            </a:r>
            <a:r>
              <a:rPr lang="uk-UA" sz="2400" dirty="0" smtClean="0">
                <a:latin typeface="Times New Roman" pitchFamily="18" charset="0"/>
                <a:cs typeface="Times New Roman" pitchFamily="18" charset="0"/>
              </a:rPr>
              <a:t>ПРАТ </a:t>
            </a:r>
            <a:r>
              <a:rPr lang="uk-UA" sz="2400" dirty="0">
                <a:latin typeface="Times New Roman" pitchFamily="18" charset="0"/>
                <a:cs typeface="Times New Roman" pitchFamily="18" charset="0"/>
              </a:rPr>
              <a:t>«Саливонківський цукровий завод» — сучасне підприємство, яке входить до числа провідних виробників цукру України</a:t>
            </a:r>
            <a:r>
              <a:rPr lang="uk-UA" sz="2400" dirty="0" smtClean="0">
                <a:latin typeface="Times New Roman" pitchFamily="18" charset="0"/>
                <a:cs typeface="Times New Roman" pitchFamily="18" charset="0"/>
              </a:rPr>
              <a:t>.</a:t>
            </a:r>
          </a:p>
          <a:p>
            <a:pPr algn="just"/>
            <a:endParaRPr lang="ru-RU" sz="1000" dirty="0">
              <a:latin typeface="Times New Roman" pitchFamily="18" charset="0"/>
              <a:cs typeface="Times New Roman" pitchFamily="18" charset="0"/>
            </a:endParaRPr>
          </a:p>
        </p:txBody>
      </p:sp>
      <p:sp>
        <p:nvSpPr>
          <p:cNvPr id="20" name="Прямокутник 19"/>
          <p:cNvSpPr/>
          <p:nvPr/>
        </p:nvSpPr>
        <p:spPr>
          <a:xfrm>
            <a:off x="155575" y="5172242"/>
            <a:ext cx="6570807" cy="3139321"/>
          </a:xfrm>
          <a:prstGeom prst="rect">
            <a:avLst/>
          </a:prstGeom>
        </p:spPr>
        <p:txBody>
          <a:bodyPr wrap="square">
            <a:spAutoFit/>
          </a:bodyPr>
          <a:lstStyle/>
          <a:p>
            <a:pPr algn="just"/>
            <a:endParaRPr lang="ru-RU" sz="1000" dirty="0">
              <a:latin typeface="Times New Roman" pitchFamily="18" charset="0"/>
              <a:cs typeface="Times New Roman" pitchFamily="18" charset="0"/>
            </a:endParaRPr>
          </a:p>
          <a:p>
            <a:pPr algn="just"/>
            <a:r>
              <a:rPr lang="uk-UA" sz="2400" dirty="0" smtClean="0">
                <a:latin typeface="Times New Roman" pitchFamily="18" charset="0"/>
                <a:cs typeface="Times New Roman" pitchFamily="18" charset="0"/>
              </a:rPr>
              <a:t>	Гордістю </a:t>
            </a:r>
            <a:r>
              <a:rPr lang="uk-UA" sz="2400" dirty="0">
                <a:latin typeface="Times New Roman" pitchFamily="18" charset="0"/>
                <a:cs typeface="Times New Roman" pitchFamily="18" charset="0"/>
              </a:rPr>
              <a:t>громади є </a:t>
            </a:r>
            <a:r>
              <a:rPr lang="uk-UA" sz="2400" dirty="0" smtClean="0">
                <a:latin typeface="Times New Roman" pitchFamily="18" charset="0"/>
                <a:cs typeface="Times New Roman" pitchFamily="18" charset="0"/>
              </a:rPr>
              <a:t>Державна</a:t>
            </a:r>
            <a:r>
              <a:rPr lang="uk-UA" sz="2400" dirty="0">
                <a:latin typeface="Times New Roman" pitchFamily="18" charset="0"/>
                <a:cs typeface="Times New Roman" pitchFamily="18" charset="0"/>
              </a:rPr>
              <a:t> </a:t>
            </a:r>
            <a:r>
              <a:rPr lang="uk-UA" sz="2400" dirty="0" smtClean="0">
                <a:latin typeface="Times New Roman" pitchFamily="18" charset="0"/>
                <a:cs typeface="Times New Roman" pitchFamily="18" charset="0"/>
              </a:rPr>
              <a:t>наукова установа </a:t>
            </a:r>
            <a:r>
              <a:rPr lang="uk-UA" sz="2400" dirty="0">
                <a:latin typeface="Times New Roman" pitchFamily="18" charset="0"/>
                <a:cs typeface="Times New Roman" pitchFamily="18" charset="0"/>
              </a:rPr>
              <a:t>“Український </a:t>
            </a:r>
            <a:r>
              <a:rPr lang="uk-UA" sz="2400" dirty="0" smtClean="0">
                <a:latin typeface="Times New Roman" pitchFamily="18" charset="0"/>
                <a:cs typeface="Times New Roman" pitchFamily="18" charset="0"/>
              </a:rPr>
              <a:t>науково-дослідний </a:t>
            </a:r>
            <a:r>
              <a:rPr lang="uk-UA" sz="2400" dirty="0">
                <a:latin typeface="Times New Roman" pitchFamily="18" charset="0"/>
                <a:cs typeface="Times New Roman" pitchFamily="18" charset="0"/>
              </a:rPr>
              <a:t>інститут </a:t>
            </a:r>
            <a:r>
              <a:rPr lang="uk-UA" sz="2400" dirty="0" smtClean="0">
                <a:latin typeface="Times New Roman" pitchFamily="18" charset="0"/>
                <a:cs typeface="Times New Roman" pitchFamily="18" charset="0"/>
              </a:rPr>
              <a:t>прогнозування і випробування техніки </a:t>
            </a:r>
            <a:r>
              <a:rPr lang="uk-UA" sz="2400" dirty="0">
                <a:latin typeface="Times New Roman" pitchFamily="18" charset="0"/>
                <a:cs typeface="Times New Roman" pitchFamily="18" charset="0"/>
              </a:rPr>
              <a:t>і технологій для </a:t>
            </a:r>
            <a:r>
              <a:rPr lang="uk-UA" sz="2400" dirty="0" smtClean="0">
                <a:latin typeface="Times New Roman" pitchFamily="18" charset="0"/>
                <a:cs typeface="Times New Roman" pitchFamily="18" charset="0"/>
              </a:rPr>
              <a:t>сільськогосподарського виробництва </a:t>
            </a:r>
            <a:r>
              <a:rPr lang="uk-UA" sz="2400" dirty="0">
                <a:latin typeface="Times New Roman" pitchFamily="18" charset="0"/>
                <a:cs typeface="Times New Roman" pitchFamily="18" charset="0"/>
              </a:rPr>
              <a:t>імені Леоніда </a:t>
            </a:r>
            <a:r>
              <a:rPr lang="uk-UA" sz="2400" dirty="0" smtClean="0">
                <a:latin typeface="Times New Roman" pitchFamily="18" charset="0"/>
                <a:cs typeface="Times New Roman" pitchFamily="18" charset="0"/>
              </a:rPr>
              <a:t>Погорілого”, який </a:t>
            </a:r>
            <a:r>
              <a:rPr lang="uk-UA" sz="2400" dirty="0">
                <a:latin typeface="Times New Roman" pitchFamily="18" charset="0"/>
                <a:cs typeface="Times New Roman" pitchFamily="18" charset="0"/>
              </a:rPr>
              <a:t>має потужну </a:t>
            </a:r>
            <a:r>
              <a:rPr lang="uk-UA" sz="2400" dirty="0" smtClean="0">
                <a:latin typeface="Times New Roman" pitchFamily="18" charset="0"/>
                <a:cs typeface="Times New Roman" pitchFamily="18" charset="0"/>
              </a:rPr>
              <a:t>наукову </a:t>
            </a:r>
            <a:r>
              <a:rPr lang="uk-UA" sz="2400" dirty="0">
                <a:latin typeface="Times New Roman" pitchFamily="18" charset="0"/>
                <a:cs typeface="Times New Roman" pitchFamily="18" charset="0"/>
              </a:rPr>
              <a:t>та </a:t>
            </a:r>
            <a:r>
              <a:rPr lang="uk-UA" sz="2400" dirty="0" smtClean="0">
                <a:latin typeface="Times New Roman" pitchFamily="18" charset="0"/>
                <a:cs typeface="Times New Roman" pitchFamily="18" charset="0"/>
              </a:rPr>
              <a:t>аграрно-промислову </a:t>
            </a:r>
            <a:r>
              <a:rPr lang="uk-UA" sz="2400" dirty="0">
                <a:latin typeface="Times New Roman" pitchFamily="18" charset="0"/>
                <a:cs typeface="Times New Roman" pitchFamily="18" charset="0"/>
              </a:rPr>
              <a:t>базу. </a:t>
            </a:r>
            <a:endParaRPr lang="uk-UA" sz="2400" dirty="0" smtClean="0">
              <a:latin typeface="Times New Roman" pitchFamily="18" charset="0"/>
              <a:cs typeface="Times New Roman" pitchFamily="18" charset="0"/>
            </a:endParaRPr>
          </a:p>
          <a:p>
            <a:pPr algn="just"/>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947086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55573" y="551407"/>
            <a:ext cx="3821685" cy="731452"/>
          </a:xfrm>
          <a:prstGeom prst="rect">
            <a:avLst/>
          </a:prstGeom>
          <a:noFill/>
        </p:spPr>
        <p:txBody>
          <a:bodyPr wrap="square" lIns="38576" tIns="19289" rIns="38576" bIns="19289">
            <a:spAutoFit/>
          </a:bodyPr>
          <a:lstStyle/>
          <a:p>
            <a:pPr algn="ctr"/>
            <a:r>
              <a:rPr lang="uk-UA" sz="4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Економіка</a:t>
            </a:r>
            <a:endParaRPr lang="ru-RU" sz="4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Прямокутник 7"/>
          <p:cNvSpPr/>
          <p:nvPr/>
        </p:nvSpPr>
        <p:spPr>
          <a:xfrm>
            <a:off x="155573" y="1865538"/>
            <a:ext cx="6597767" cy="1477328"/>
          </a:xfrm>
          <a:prstGeom prst="rect">
            <a:avLst/>
          </a:prstGeom>
        </p:spPr>
        <p:txBody>
          <a:bodyPr wrap="square">
            <a:spAutoFit/>
          </a:bodyPr>
          <a:lstStyle/>
          <a:p>
            <a:pPr algn="just"/>
            <a:r>
              <a:rPr lang="uk-UA" dirty="0" smtClean="0">
                <a:latin typeface="Times New Roman" pitchFamily="18" charset="0"/>
                <a:cs typeface="Times New Roman" pitchFamily="18" charset="0"/>
              </a:rPr>
              <a:t>	На </a:t>
            </a:r>
            <a:r>
              <a:rPr lang="uk-UA" dirty="0">
                <a:latin typeface="Times New Roman" pitchFamily="18" charset="0"/>
                <a:cs typeface="Times New Roman" pitchFamily="18" charset="0"/>
              </a:rPr>
              <a:t>території громади знаходиться потужний лінійний елеватор ТОВ «Прометей», який має накопичувальну ємність зерносховищ - 50 тис. т., може одночасно зберігати до 4-х видів культур та має потенціал відвантаження - 1000 </a:t>
            </a:r>
            <a:r>
              <a:rPr lang="uk-UA" dirty="0" smtClean="0">
                <a:latin typeface="Times New Roman" pitchFamily="18" charset="0"/>
                <a:cs typeface="Times New Roman" pitchFamily="18" charset="0"/>
              </a:rPr>
              <a:t>т </a:t>
            </a:r>
            <a:r>
              <a:rPr lang="uk-UA" dirty="0">
                <a:latin typeface="Times New Roman" pitchFamily="18" charset="0"/>
                <a:cs typeface="Times New Roman" pitchFamily="18" charset="0"/>
              </a:rPr>
              <a:t>/добу на автотранспорт</a:t>
            </a:r>
            <a:r>
              <a:rPr lang="uk-UA" dirty="0" smtClean="0">
                <a:latin typeface="Times New Roman" pitchFamily="18" charset="0"/>
                <a:cs typeface="Times New Roman" pitchFamily="18" charset="0"/>
              </a:rPr>
              <a:t>.</a:t>
            </a:r>
          </a:p>
        </p:txBody>
      </p:sp>
      <p:pic>
        <p:nvPicPr>
          <p:cNvPr id="10" name="Місце для зображення 8">
            <a:extLst>
              <a:ext uri="{FF2B5EF4-FFF2-40B4-BE49-F238E27FC236}">
                <a16:creationId xmlns="" xmlns:a16="http://schemas.microsoft.com/office/drawing/2014/main" id="{9C1AB86A-D4B6-4D46-BA43-8D6ADA9E2C55}"/>
              </a:ext>
            </a:extLst>
          </p:cNvPr>
          <p:cNvPicPr>
            <a:picLocks noChangeAspect="1"/>
          </p:cNvPicPr>
          <p:nvPr/>
        </p:nvPicPr>
        <p:blipFill>
          <a:blip r:embed="rId3"/>
          <a:srcRect t="15165" b="15165"/>
          <a:stretch>
            <a:fillRect/>
          </a:stretch>
        </p:blipFill>
        <p:spPr>
          <a:xfrm>
            <a:off x="612776" y="4713751"/>
            <a:ext cx="3241174" cy="1693787"/>
          </a:xfrm>
          <a:prstGeom prst="rect">
            <a:avLst/>
          </a:prstGeom>
        </p:spPr>
      </p:pic>
      <p:pic>
        <p:nvPicPr>
          <p:cNvPr id="11" name="Picture 4" descr="Гребінківський машинобудівний завод | Техінсервіс - Будівництво заводів  &quot;під ключ&quot;"/>
          <p:cNvPicPr>
            <a:picLocks noChangeAspect="1" noChangeArrowheads="1"/>
          </p:cNvPicPr>
          <p:nvPr/>
        </p:nvPicPr>
        <p:blipFill rotWithShape="1">
          <a:blip r:embed="rId4">
            <a:extLst>
              <a:ext uri="{28A0092B-C50C-407E-A947-70E740481C1C}">
                <a14:useLocalDpi xmlns:a14="http://schemas.microsoft.com/office/drawing/2010/main" val="0"/>
              </a:ext>
            </a:extLst>
          </a:blip>
          <a:srcRect t="4950"/>
          <a:stretch/>
        </p:blipFill>
        <p:spPr bwMode="auto">
          <a:xfrm>
            <a:off x="4274754" y="4711559"/>
            <a:ext cx="2290170" cy="1669198"/>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кутник 11"/>
          <p:cNvSpPr/>
          <p:nvPr/>
        </p:nvSpPr>
        <p:spPr>
          <a:xfrm>
            <a:off x="170658" y="3234230"/>
            <a:ext cx="6582679" cy="1477328"/>
          </a:xfrm>
          <a:prstGeom prst="rect">
            <a:avLst/>
          </a:prstGeom>
        </p:spPr>
        <p:txBody>
          <a:bodyPr wrap="square">
            <a:spAutoFit/>
          </a:bodyPr>
          <a:lstStyle/>
          <a:p>
            <a:pPr algn="just"/>
            <a:r>
              <a:rPr lang="uk-UA" dirty="0" smtClean="0">
                <a:latin typeface="Times New Roman" pitchFamily="18" charset="0"/>
                <a:cs typeface="Times New Roman" pitchFamily="18" charset="0"/>
              </a:rPr>
              <a:t>	Велику </a:t>
            </a:r>
            <a:r>
              <a:rPr lang="uk-UA" dirty="0">
                <a:latin typeface="Times New Roman" pitchFamily="18" charset="0"/>
                <a:cs typeface="Times New Roman" pitchFamily="18" charset="0"/>
              </a:rPr>
              <a:t>роль в економіці громади відіграє приватна науково-дослідна та комерційно-консультативна фірма «КОНКОРД-ГЕЙ</a:t>
            </a:r>
            <a:r>
              <a:rPr lang="uk-UA" b="1" dirty="0">
                <a:latin typeface="Times New Roman" pitchFamily="18" charset="0"/>
                <a:cs typeface="Times New Roman" pitchFamily="18" charset="0"/>
              </a:rPr>
              <a:t>», </a:t>
            </a:r>
            <a:r>
              <a:rPr lang="uk-UA" dirty="0">
                <a:latin typeface="Times New Roman" pitchFamily="18" charset="0"/>
                <a:cs typeface="Times New Roman" pitchFamily="18" charset="0"/>
              </a:rPr>
              <a:t>яка вже багато років співпрацює з європейським лідером з виробництва сільськогосподарської техніки – німецькою к</a:t>
            </a:r>
            <a:r>
              <a:rPr lang="uk-UA" dirty="0" err="1">
                <a:latin typeface="Times New Roman" pitchFamily="18" charset="0"/>
                <a:cs typeface="Times New Roman" pitchFamily="18" charset="0"/>
              </a:rPr>
              <a:t>омпан</a:t>
            </a:r>
            <a:r>
              <a:rPr lang="uk-UA" dirty="0">
                <a:latin typeface="Times New Roman" pitchFamily="18" charset="0"/>
                <a:cs typeface="Times New Roman" pitchFamily="18" charset="0"/>
              </a:rPr>
              <a:t>ією «Claas</a:t>
            </a:r>
            <a:r>
              <a:rPr lang="uk-UA" dirty="0" smtClean="0">
                <a:latin typeface="Times New Roman" pitchFamily="18" charset="0"/>
                <a:cs typeface="Times New Roman" pitchFamily="18" charset="0"/>
              </a:rPr>
              <a:t>».</a:t>
            </a:r>
          </a:p>
        </p:txBody>
      </p:sp>
      <p:sp>
        <p:nvSpPr>
          <p:cNvPr id="13" name="Прямокутник 12"/>
          <p:cNvSpPr/>
          <p:nvPr/>
        </p:nvSpPr>
        <p:spPr>
          <a:xfrm>
            <a:off x="155572" y="6407538"/>
            <a:ext cx="6597764" cy="1783737"/>
          </a:xfrm>
          <a:prstGeom prst="rect">
            <a:avLst/>
          </a:prstGeom>
        </p:spPr>
        <p:txBody>
          <a:bodyPr wrap="square">
            <a:spAutoFit/>
          </a:bodyPr>
          <a:lstStyle/>
          <a:p>
            <a:pPr algn="just"/>
            <a:r>
              <a:rPr lang="uk-UA" dirty="0" smtClean="0">
                <a:latin typeface="Times New Roman" pitchFamily="18" charset="0"/>
                <a:cs typeface="Times New Roman" pitchFamily="18" charset="0"/>
              </a:rPr>
              <a:t>	Також </a:t>
            </a:r>
            <a:r>
              <a:rPr lang="uk-UA" dirty="0">
                <a:latin typeface="Times New Roman" pitchFamily="18" charset="0"/>
                <a:cs typeface="Times New Roman" pitchFamily="18" charset="0"/>
              </a:rPr>
              <a:t>варто відзначити Приватне Аакціонерне Товариство  «ГРЕБІНКІВСЬКИЙ МАШИНОБУДІВНИЙ ЗАВОД» (ГМЗ) - одне з провідних підприємств технологічного машинобудування України в цукровій, спиртовій, хімічній та енергетичній промисловості. ГМЗ входить у структуру компанії ”Техінсервіс” і  веде свою історію ще з 1932 року.</a:t>
            </a:r>
            <a:endParaRPr lang="ru-RU" dirty="0">
              <a:latin typeface="Times New Roman" pitchFamily="18" charset="0"/>
              <a:cs typeface="Times New Roman" pitchFamily="18" charset="0"/>
            </a:endParaRPr>
          </a:p>
        </p:txBody>
      </p:sp>
      <p:pic>
        <p:nvPicPr>
          <p:cNvPr id="4098" name="Picture 2" descr="Прометей-Гребінки | Карта элеваторов — Elevatorist.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4753" y="93888"/>
            <a:ext cx="2478585" cy="164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044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077687" y="687221"/>
            <a:ext cx="4996543" cy="731452"/>
          </a:xfrm>
          <a:prstGeom prst="rect">
            <a:avLst/>
          </a:prstGeom>
          <a:noFill/>
        </p:spPr>
        <p:txBody>
          <a:bodyPr wrap="square" lIns="38576" tIns="19289" rIns="38576" bIns="19289">
            <a:spAutoFit/>
          </a:bodyPr>
          <a:lstStyle/>
          <a:p>
            <a:pPr algn="ctr"/>
            <a:r>
              <a:rPr lang="uk-UA" sz="4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Бюджет громади</a:t>
            </a:r>
            <a:endParaRPr lang="ru-RU" sz="4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266" name="Picture 2" descr="Воєнний бюджет Корюківської громади на Чернігівщині. У травні на потреби  військових виділили 2 млн грн – Сусіди.C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466" y="5584372"/>
            <a:ext cx="4548983" cy="254034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143409" y="2090059"/>
            <a:ext cx="1587421" cy="1142999"/>
          </a:xfrm>
          <a:prstGeom prst="flowChartAlternateProcess">
            <a:avLst/>
          </a:prstGeom>
          <a:solidFill>
            <a:schemeClr val="accent2">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r>
              <a:rPr lang="uk-UA" sz="2000" b="1" dirty="0" smtClean="0">
                <a:solidFill>
                  <a:schemeClr val="tx1"/>
                </a:solidFill>
                <a:latin typeface="Times New Roman" panose="02020603050405020304" pitchFamily="18" charset="0"/>
                <a:cs typeface="Times New Roman" panose="02020603050405020304" pitchFamily="18" charset="0"/>
              </a:rPr>
              <a:t>2021 рік</a:t>
            </a:r>
            <a:endParaRPr lang="ru-RU" sz="2000" dirty="0">
              <a:latin typeface="Times New Roman" pitchFamily="18" charset="0"/>
              <a:cs typeface="Times New Roman"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8"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1863690" y="2090059"/>
            <a:ext cx="1507366" cy="1142999"/>
          </a:xfrm>
          <a:prstGeom prst="flowChartAlternateProcess">
            <a:avLst/>
          </a:prstGeom>
          <a:solidFill>
            <a:schemeClr val="accent2">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r>
              <a:rPr lang="uk-UA" sz="2000" b="1" dirty="0" smtClean="0">
                <a:solidFill>
                  <a:schemeClr val="tx1"/>
                </a:solidFill>
                <a:latin typeface="Times New Roman" panose="02020603050405020304" pitchFamily="18" charset="0"/>
                <a:cs typeface="Times New Roman" panose="02020603050405020304" pitchFamily="18" charset="0"/>
              </a:rPr>
              <a:t>2022 рік</a:t>
            </a:r>
            <a:endParaRPr lang="ru-RU" sz="2000" dirty="0">
              <a:latin typeface="Times New Roman" pitchFamily="18" charset="0"/>
              <a:cs typeface="Times New Roman"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9"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3515768" y="2090059"/>
            <a:ext cx="1524319" cy="1143001"/>
          </a:xfrm>
          <a:prstGeom prst="flowChartAlternateProcess">
            <a:avLst/>
          </a:prstGeom>
          <a:solidFill>
            <a:schemeClr val="accent2">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r>
              <a:rPr lang="uk-UA" sz="2000" b="1" dirty="0" smtClean="0">
                <a:solidFill>
                  <a:schemeClr val="tx1"/>
                </a:solidFill>
                <a:latin typeface="Times New Roman" panose="02020603050405020304" pitchFamily="18" charset="0"/>
                <a:cs typeface="Times New Roman" panose="02020603050405020304" pitchFamily="18" charset="0"/>
              </a:rPr>
              <a:t>2023 рік</a:t>
            </a:r>
            <a:endParaRPr lang="ru-RU" sz="2000" dirty="0">
              <a:latin typeface="Times New Roman" pitchFamily="18" charset="0"/>
              <a:cs typeface="Times New Roman"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10"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5156484" y="2090059"/>
            <a:ext cx="1640716" cy="1143001"/>
          </a:xfrm>
          <a:prstGeom prst="flowChartAlternateProcess">
            <a:avLst/>
          </a:prstGeom>
          <a:solidFill>
            <a:schemeClr val="accent2">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r>
              <a:rPr lang="uk-UA" sz="2000" b="1" dirty="0" smtClean="0">
                <a:solidFill>
                  <a:schemeClr val="tx1"/>
                </a:solidFill>
                <a:latin typeface="Times New Roman" panose="02020603050405020304" pitchFamily="18" charset="0"/>
                <a:cs typeface="Times New Roman" panose="02020603050405020304" pitchFamily="18" charset="0"/>
              </a:rPr>
              <a:t>2024 рік</a:t>
            </a:r>
          </a:p>
          <a:p>
            <a:pPr algn="ctr"/>
            <a:r>
              <a:rPr lang="uk-UA" sz="2000" b="1" i="1" dirty="0" smtClean="0">
                <a:solidFill>
                  <a:schemeClr val="tx1"/>
                </a:solidFill>
                <a:latin typeface="Times New Roman" panose="02020603050405020304" pitchFamily="18" charset="0"/>
                <a:cs typeface="Times New Roman" panose="02020603050405020304" pitchFamily="18" charset="0"/>
              </a:rPr>
              <a:t>проект</a:t>
            </a:r>
            <a:endParaRPr lang="ru-RU" sz="2000" i="1" dirty="0">
              <a:latin typeface="Times New Roman" pitchFamily="18" charset="0"/>
              <a:cs typeface="Times New Roman"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11"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1" y="4453488"/>
            <a:ext cx="1730828" cy="861205"/>
          </a:xfrm>
          <a:prstGeom prst="flowChartAlternateProcess">
            <a:avLst/>
          </a:prstGeom>
          <a:solidFill>
            <a:srgbClr val="DABECF">
              <a:alpha val="39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sz="2400" b="1" dirty="0" smtClean="0">
              <a:solidFill>
                <a:schemeClr val="tx1"/>
              </a:solidFill>
              <a:latin typeface="Times New Roman" panose="02020603050405020304" pitchFamily="18" charset="0"/>
              <a:cs typeface="Times New Roman" panose="02020603050405020304" pitchFamily="18" charset="0"/>
            </a:endParaRPr>
          </a:p>
          <a:p>
            <a:pPr algn="ctr"/>
            <a:r>
              <a:rPr lang="ru-RU" sz="2200" b="1" dirty="0" smtClean="0">
                <a:solidFill>
                  <a:schemeClr val="tx1"/>
                </a:solidFill>
                <a:latin typeface="Times New Roman" pitchFamily="18" charset="0"/>
                <a:cs typeface="Times New Roman" pitchFamily="18" charset="0"/>
              </a:rPr>
              <a:t>123 414 090 грн</a:t>
            </a:r>
          </a:p>
          <a:p>
            <a:pPr algn="ct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12"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1730829" y="4311972"/>
            <a:ext cx="1700580" cy="861205"/>
          </a:xfrm>
          <a:prstGeom prst="flowChartAlternateProcess">
            <a:avLst/>
          </a:prstGeom>
          <a:solidFill>
            <a:srgbClr val="FB8997">
              <a:alpha val="39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r>
              <a:rPr lang="ru-RU" sz="2200" b="1" dirty="0" smtClean="0">
                <a:solidFill>
                  <a:schemeClr val="tx1"/>
                </a:solidFill>
                <a:latin typeface="Times New Roman" pitchFamily="18" charset="0"/>
                <a:cs typeface="Times New Roman" pitchFamily="18" charset="0"/>
              </a:rPr>
              <a:t>123 801 913</a:t>
            </a:r>
          </a:p>
          <a:p>
            <a:pPr algn="ctr"/>
            <a:r>
              <a:rPr lang="uk-UA" sz="2200" b="1" dirty="0" smtClean="0">
                <a:solidFill>
                  <a:schemeClr val="tx1"/>
                </a:solidFill>
                <a:latin typeface="Times New Roman" pitchFamily="18" charset="0"/>
                <a:cs typeface="Times New Roman" pitchFamily="18" charset="0"/>
              </a:rPr>
              <a:t>грн</a:t>
            </a:r>
            <a:endParaRPr lang="ru-RU" sz="2200" b="1" dirty="0">
              <a:solidFill>
                <a:schemeClr val="tx1"/>
              </a:solidFill>
              <a:latin typeface="Times New Roman" panose="02020603050405020304" pitchFamily="18" charset="0"/>
              <a:cs typeface="Times New Roman" panose="02020603050405020304" pitchFamily="18" charset="0"/>
            </a:endParaRPr>
          </a:p>
        </p:txBody>
      </p:sp>
      <p:sp>
        <p:nvSpPr>
          <p:cNvPr id="13"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3441793" y="4051945"/>
            <a:ext cx="1672268" cy="861205"/>
          </a:xfrm>
          <a:prstGeom prst="flowChartAlternateProcess">
            <a:avLst/>
          </a:prstGeom>
          <a:solidFill>
            <a:schemeClr val="accent2">
              <a:lumMod val="60000"/>
              <a:lumOff val="4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r>
              <a:rPr lang="uk-UA" sz="2200" b="1" dirty="0" smtClean="0">
                <a:solidFill>
                  <a:schemeClr val="tx1"/>
                </a:solidFill>
                <a:latin typeface="Times New Roman" panose="02020603050405020304" pitchFamily="18" charset="0"/>
                <a:cs typeface="Times New Roman" panose="02020603050405020304" pitchFamily="18" charset="0"/>
              </a:rPr>
              <a:t>133 820 600</a:t>
            </a:r>
          </a:p>
          <a:p>
            <a:pPr algn="ctr"/>
            <a:r>
              <a:rPr lang="uk-UA" sz="2200" b="1" dirty="0">
                <a:solidFill>
                  <a:schemeClr val="tx1"/>
                </a:solidFill>
                <a:latin typeface="Times New Roman" panose="02020603050405020304" pitchFamily="18" charset="0"/>
                <a:cs typeface="Times New Roman" panose="02020603050405020304" pitchFamily="18" charset="0"/>
              </a:rPr>
              <a:t>г</a:t>
            </a:r>
            <a:r>
              <a:rPr lang="uk-UA" sz="2200" b="1" dirty="0" smtClean="0">
                <a:solidFill>
                  <a:schemeClr val="tx1"/>
                </a:solidFill>
                <a:latin typeface="Times New Roman" panose="02020603050405020304" pitchFamily="18" charset="0"/>
                <a:cs typeface="Times New Roman" panose="02020603050405020304" pitchFamily="18" charset="0"/>
              </a:rPr>
              <a:t>рн</a:t>
            </a: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14"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5154561" y="3821502"/>
            <a:ext cx="1693522" cy="861205"/>
          </a:xfrm>
          <a:prstGeom prst="flowChartAlternateProcess">
            <a:avLst/>
          </a:prstGeom>
          <a:solidFill>
            <a:srgbClr val="C00000">
              <a:alpha val="39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r>
              <a:rPr lang="uk-UA" sz="2200" b="1" dirty="0">
                <a:solidFill>
                  <a:schemeClr val="tx1"/>
                </a:solidFill>
                <a:latin typeface="Times New Roman" pitchFamily="18" charset="0"/>
                <a:cs typeface="Times New Roman" pitchFamily="18" charset="0"/>
              </a:rPr>
              <a:t>157 746 </a:t>
            </a:r>
            <a:r>
              <a:rPr lang="uk-UA" sz="2200" b="1" dirty="0" smtClean="0">
                <a:solidFill>
                  <a:schemeClr val="tx1"/>
                </a:solidFill>
                <a:latin typeface="Times New Roman" pitchFamily="18" charset="0"/>
                <a:cs typeface="Times New Roman" pitchFamily="18" charset="0"/>
              </a:rPr>
              <a:t>750  грн</a:t>
            </a: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4" name="Стрілка вниз 3"/>
          <p:cNvSpPr/>
          <p:nvPr/>
        </p:nvSpPr>
        <p:spPr>
          <a:xfrm>
            <a:off x="394420" y="3332261"/>
            <a:ext cx="1085396" cy="1121227"/>
          </a:xfrm>
          <a:prstGeom prst="down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ілка вниз 15"/>
          <p:cNvSpPr/>
          <p:nvPr/>
        </p:nvSpPr>
        <p:spPr>
          <a:xfrm>
            <a:off x="2074675" y="3332263"/>
            <a:ext cx="1085396" cy="919843"/>
          </a:xfrm>
          <a:prstGeom prst="down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ілка вниз 16"/>
          <p:cNvSpPr/>
          <p:nvPr/>
        </p:nvSpPr>
        <p:spPr>
          <a:xfrm>
            <a:off x="3775729" y="3300220"/>
            <a:ext cx="1085396" cy="716610"/>
          </a:xfrm>
          <a:prstGeom prst="down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ілка вниз 17"/>
          <p:cNvSpPr/>
          <p:nvPr/>
        </p:nvSpPr>
        <p:spPr>
          <a:xfrm>
            <a:off x="5434144" y="3289335"/>
            <a:ext cx="1085396" cy="532168"/>
          </a:xfrm>
          <a:prstGeom prst="down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748098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077685" y="312740"/>
            <a:ext cx="4996543" cy="1270061"/>
          </a:xfrm>
          <a:prstGeom prst="rect">
            <a:avLst/>
          </a:prstGeom>
          <a:noFill/>
        </p:spPr>
        <p:txBody>
          <a:bodyPr wrap="square" lIns="38576" tIns="19289" rIns="38576" bIns="19289">
            <a:spAutoFit/>
          </a:bodyPr>
          <a:lstStyle/>
          <a:p>
            <a:pPr algn="ctr"/>
            <a:r>
              <a:rPr lang="uk-UA" sz="4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Бюджет громади:</a:t>
            </a:r>
          </a:p>
          <a:p>
            <a:pPr algn="ctr"/>
            <a:r>
              <a:rPr lang="uk-UA" sz="3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a:t>
            </a:r>
            <a:r>
              <a:rPr lang="uk-UA" sz="3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труктура доходів</a:t>
            </a:r>
            <a:endParaRPr lang="ru-RU" sz="3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19" name="Діаграма 18"/>
          <p:cNvGraphicFramePr>
            <a:graphicFrameLocks/>
          </p:cNvGraphicFramePr>
          <p:nvPr>
            <p:extLst>
              <p:ext uri="{D42A27DB-BD31-4B8C-83A1-F6EECF244321}">
                <p14:modId xmlns:p14="http://schemas.microsoft.com/office/powerpoint/2010/main" val="2749538266"/>
              </p:ext>
            </p:extLst>
          </p:nvPr>
        </p:nvGraphicFramePr>
        <p:xfrm>
          <a:off x="155576" y="1995714"/>
          <a:ext cx="6550024" cy="52977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6516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A80FBD02-205A-4127-9BD4-09A125ADD446}"/>
              </a:ext>
            </a:extLst>
          </p:cNvPr>
          <p:cNvSpPr txBox="1"/>
          <p:nvPr/>
        </p:nvSpPr>
        <p:spPr>
          <a:xfrm>
            <a:off x="2836738" y="3411837"/>
            <a:ext cx="2254517" cy="339195"/>
          </a:xfrm>
          <a:prstGeom prst="rect">
            <a:avLst/>
          </a:prstGeom>
          <a:noFill/>
        </p:spPr>
        <p:txBody>
          <a:bodyPr wrap="square" rtlCol="0">
            <a:spAutoFit/>
          </a:bodyPr>
          <a:lstStyle/>
          <a:p>
            <a:r>
              <a:rPr lang="uk-UA" sz="760" dirty="0">
                <a:solidFill>
                  <a:srgbClr val="C00000"/>
                </a:solidFill>
                <a:latin typeface="Times New Roman" panose="02020603050405020304" pitchFamily="18" charset="0"/>
                <a:cs typeface="Times New Roman" panose="02020603050405020304" pitchFamily="18" charset="0"/>
              </a:rPr>
              <a:t>        </a:t>
            </a:r>
            <a:endParaRPr lang="uk-UA" sz="760" dirty="0">
              <a:latin typeface="Times New Roman" panose="02020603050405020304" pitchFamily="18" charset="0"/>
              <a:cs typeface="Times New Roman" panose="02020603050405020304" pitchFamily="18" charset="0"/>
            </a:endParaRPr>
          </a:p>
          <a:p>
            <a:endParaRPr lang="uk-UA" sz="844" dirty="0">
              <a:solidFill>
                <a:srgbClr val="C00000"/>
              </a:solidFill>
            </a:endParaRPr>
          </a:p>
        </p:txBody>
      </p:sp>
      <p:sp>
        <p:nvSpPr>
          <p:cNvPr id="3" name="Прямоугольник 2">
            <a:extLst>
              <a:ext uri="{FF2B5EF4-FFF2-40B4-BE49-F238E27FC236}">
                <a16:creationId xmlns:a16="http://schemas.microsoft.com/office/drawing/2014/main" xmlns="" id="{F29DE292-26DE-46B9-B5CE-A34814ADAB8C}"/>
              </a:ext>
            </a:extLst>
          </p:cNvPr>
          <p:cNvSpPr/>
          <p:nvPr/>
        </p:nvSpPr>
        <p:spPr>
          <a:xfrm>
            <a:off x="170325" y="2018665"/>
            <a:ext cx="6520542" cy="1393172"/>
          </a:xfrm>
          <a:prstGeom prst="rect">
            <a:avLst/>
          </a:prstGeom>
          <a:noFill/>
        </p:spPr>
        <p:txBody>
          <a:bodyPr wrap="square" lIns="38576" tIns="19289" rIns="38576" bIns="19289">
            <a:spAutoFit/>
          </a:bodyPr>
          <a:lstStyle/>
          <a:p>
            <a:pPr algn="ctr"/>
            <a:r>
              <a:rPr lang="uk-UA" sz="44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Характеристика </a:t>
            </a:r>
          </a:p>
          <a:p>
            <a:pPr algn="ctr"/>
            <a:r>
              <a:rPr lang="uk-UA" sz="44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Гребінківської громади</a:t>
            </a:r>
            <a:endParaRPr lang="ru-RU" sz="44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pic>
        <p:nvPicPr>
          <p:cNvPr id="4098" name="Picture 2" descr="смт Гребінки: онлайн путівник Гребінкам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397829"/>
            <a:ext cx="6858000" cy="388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300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077685" y="312740"/>
            <a:ext cx="4996543" cy="1270061"/>
          </a:xfrm>
          <a:prstGeom prst="rect">
            <a:avLst/>
          </a:prstGeom>
          <a:noFill/>
        </p:spPr>
        <p:txBody>
          <a:bodyPr wrap="square" lIns="38576" tIns="19289" rIns="38576" bIns="19289">
            <a:spAutoFit/>
          </a:bodyPr>
          <a:lstStyle/>
          <a:p>
            <a:pPr algn="ctr"/>
            <a:r>
              <a:rPr lang="uk-UA" sz="4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Бюджет громади:</a:t>
            </a:r>
          </a:p>
          <a:p>
            <a:pPr algn="ctr"/>
            <a:r>
              <a:rPr lang="uk-UA" sz="3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a:t>
            </a:r>
            <a:r>
              <a:rPr lang="uk-UA" sz="3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труктура видатків</a:t>
            </a:r>
            <a:endParaRPr lang="ru-RU" sz="3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7" name="Діаграма 6"/>
          <p:cNvGraphicFramePr>
            <a:graphicFrameLocks/>
          </p:cNvGraphicFramePr>
          <p:nvPr>
            <p:extLst>
              <p:ext uri="{D42A27DB-BD31-4B8C-83A1-F6EECF244321}">
                <p14:modId xmlns:p14="http://schemas.microsoft.com/office/powerpoint/2010/main" val="2762242173"/>
              </p:ext>
            </p:extLst>
          </p:nvPr>
        </p:nvGraphicFramePr>
        <p:xfrm>
          <a:off x="155575" y="2595172"/>
          <a:ext cx="6547380" cy="4110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4981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307976" y="160338"/>
            <a:ext cx="3821685" cy="1270061"/>
          </a:xfrm>
          <a:prstGeom prst="rect">
            <a:avLst/>
          </a:prstGeom>
          <a:noFill/>
        </p:spPr>
        <p:txBody>
          <a:bodyPr wrap="square" lIns="38576" tIns="19289" rIns="38576" bIns="19289">
            <a:spAutoFit/>
          </a:bodyPr>
          <a:lstStyle/>
          <a:p>
            <a:pPr algn="ctr"/>
            <a:r>
              <a:rPr lang="uk-UA" sz="40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Фінансова інфраструктура</a:t>
            </a:r>
            <a:endParaRPr lang="ru-RU" sz="40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290" name="Picture 2" descr="Банкомат не отдает карту | Комментарии Украин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9857" y="7938"/>
            <a:ext cx="2558142" cy="170542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4" name="Рисунок 2"/>
          <p:cNvPicPr>
            <a:picLocks noChangeAspect="1" noChangeArrowheads="1"/>
          </p:cNvPicPr>
          <p:nvPr/>
        </p:nvPicPr>
        <p:blipFill rotWithShape="1">
          <a:blip r:embed="rId4">
            <a:extLst>
              <a:ext uri="{28A0092B-C50C-407E-A947-70E740481C1C}">
                <a14:useLocalDpi xmlns:a14="http://schemas.microsoft.com/office/drawing/2010/main" val="0"/>
              </a:ext>
            </a:extLst>
          </a:blip>
          <a:srcRect l="46047" t="28506" r="32103" b="30793"/>
          <a:stretch/>
        </p:blipFill>
        <p:spPr bwMode="auto">
          <a:xfrm>
            <a:off x="307975" y="1800452"/>
            <a:ext cx="6186270" cy="562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Блок-схема: вузол 8"/>
          <p:cNvSpPr/>
          <p:nvPr/>
        </p:nvSpPr>
        <p:spPr>
          <a:xfrm>
            <a:off x="2351314" y="2443842"/>
            <a:ext cx="424543" cy="424543"/>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3</a:t>
            </a:r>
            <a:endParaRPr lang="ru-RU" b="1" dirty="0">
              <a:solidFill>
                <a:schemeClr val="tx1"/>
              </a:solidFill>
            </a:endParaRPr>
          </a:p>
        </p:txBody>
      </p:sp>
      <p:sp>
        <p:nvSpPr>
          <p:cNvPr id="15" name="Блок-схема: вузол 14"/>
          <p:cNvSpPr/>
          <p:nvPr/>
        </p:nvSpPr>
        <p:spPr>
          <a:xfrm>
            <a:off x="256721" y="7554686"/>
            <a:ext cx="424543" cy="424543"/>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2</a:t>
            </a:r>
            <a:endParaRPr lang="ru-RU" b="1" dirty="0">
              <a:solidFill>
                <a:schemeClr val="tx1"/>
              </a:solidFill>
            </a:endParaRPr>
          </a:p>
        </p:txBody>
      </p:sp>
      <p:sp>
        <p:nvSpPr>
          <p:cNvPr id="16" name="Блок-схема: вузол 15"/>
          <p:cNvSpPr/>
          <p:nvPr/>
        </p:nvSpPr>
        <p:spPr>
          <a:xfrm>
            <a:off x="1055915" y="6226629"/>
            <a:ext cx="424543" cy="424543"/>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2</a:t>
            </a:r>
            <a:endParaRPr lang="ru-RU" b="1" dirty="0">
              <a:solidFill>
                <a:schemeClr val="tx1"/>
              </a:solidFill>
            </a:endParaRPr>
          </a:p>
        </p:txBody>
      </p:sp>
      <p:sp>
        <p:nvSpPr>
          <p:cNvPr id="17" name="Блок-схема: вузол 16"/>
          <p:cNvSpPr/>
          <p:nvPr/>
        </p:nvSpPr>
        <p:spPr>
          <a:xfrm>
            <a:off x="1257299" y="3020785"/>
            <a:ext cx="424543" cy="424543"/>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1</a:t>
            </a:r>
            <a:endParaRPr lang="ru-RU" b="1" dirty="0">
              <a:solidFill>
                <a:schemeClr val="tx1"/>
              </a:solidFill>
            </a:endParaRPr>
          </a:p>
        </p:txBody>
      </p:sp>
      <p:sp>
        <p:nvSpPr>
          <p:cNvPr id="18" name="Блок-схема: вузол 17"/>
          <p:cNvSpPr/>
          <p:nvPr/>
        </p:nvSpPr>
        <p:spPr>
          <a:xfrm>
            <a:off x="3526971" y="6591299"/>
            <a:ext cx="424543" cy="424543"/>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4</a:t>
            </a:r>
            <a:endParaRPr lang="ru-RU" b="1" dirty="0">
              <a:solidFill>
                <a:schemeClr val="tx1"/>
              </a:solidFill>
            </a:endParaRPr>
          </a:p>
        </p:txBody>
      </p:sp>
      <p:sp>
        <p:nvSpPr>
          <p:cNvPr id="19" name="Блок-схема: вузол 18"/>
          <p:cNvSpPr/>
          <p:nvPr/>
        </p:nvSpPr>
        <p:spPr>
          <a:xfrm>
            <a:off x="2743200" y="3761014"/>
            <a:ext cx="424543" cy="424543"/>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1</a:t>
            </a:r>
            <a:endParaRPr lang="ru-RU" b="1" dirty="0">
              <a:solidFill>
                <a:schemeClr val="tx1"/>
              </a:solidFill>
            </a:endParaRPr>
          </a:p>
        </p:txBody>
      </p:sp>
      <p:sp>
        <p:nvSpPr>
          <p:cNvPr id="20" name="Блок-схема: вузол 19"/>
          <p:cNvSpPr/>
          <p:nvPr/>
        </p:nvSpPr>
        <p:spPr>
          <a:xfrm>
            <a:off x="2563585" y="5644242"/>
            <a:ext cx="424543" cy="424543"/>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4</a:t>
            </a:r>
            <a:endParaRPr lang="ru-RU" b="1" dirty="0">
              <a:solidFill>
                <a:schemeClr val="tx1"/>
              </a:solidFill>
            </a:endParaRPr>
          </a:p>
        </p:txBody>
      </p:sp>
      <p:sp>
        <p:nvSpPr>
          <p:cNvPr id="21" name="Блок-схема: вузол 20"/>
          <p:cNvSpPr/>
          <p:nvPr/>
        </p:nvSpPr>
        <p:spPr>
          <a:xfrm>
            <a:off x="1330779" y="5089070"/>
            <a:ext cx="522518" cy="555171"/>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chemeClr val="tx1"/>
                </a:solidFill>
              </a:rPr>
              <a:t>1</a:t>
            </a:r>
            <a:r>
              <a:rPr lang="uk-UA" sz="1400" b="1" dirty="0" smtClean="0">
                <a:solidFill>
                  <a:schemeClr val="tx1"/>
                </a:solidFill>
              </a:rPr>
              <a:t>8</a:t>
            </a:r>
            <a:endParaRPr lang="ru-RU" sz="1400" b="1" dirty="0">
              <a:solidFill>
                <a:schemeClr val="tx1"/>
              </a:solidFill>
            </a:endParaRPr>
          </a:p>
        </p:txBody>
      </p:sp>
      <p:sp>
        <p:nvSpPr>
          <p:cNvPr id="22" name="Прямокутник 21"/>
          <p:cNvSpPr/>
          <p:nvPr/>
        </p:nvSpPr>
        <p:spPr>
          <a:xfrm>
            <a:off x="723901" y="7597679"/>
            <a:ext cx="1213757" cy="338554"/>
          </a:xfrm>
          <a:prstGeom prst="rect">
            <a:avLst/>
          </a:prstGeom>
        </p:spPr>
        <p:txBody>
          <a:bodyPr wrap="square">
            <a:spAutoFit/>
          </a:bodyPr>
          <a:lstStyle/>
          <a:p>
            <a:r>
              <a:rPr lang="ru-RU" sz="1600" b="1" dirty="0">
                <a:latin typeface="Times New Roman" pitchFamily="18" charset="0"/>
                <a:cs typeface="Times New Roman" pitchFamily="18" charset="0"/>
              </a:rPr>
              <a:t>т</a:t>
            </a:r>
            <a:r>
              <a:rPr lang="ru-RU" sz="1600" b="1" dirty="0" smtClean="0">
                <a:latin typeface="Times New Roman" pitchFamily="18" charset="0"/>
                <a:cs typeface="Times New Roman" pitchFamily="18" charset="0"/>
              </a:rPr>
              <a:t>ермінали </a:t>
            </a:r>
            <a:endParaRPr lang="ru-RU" sz="1600" b="1" dirty="0">
              <a:latin typeface="Times New Roman" pitchFamily="18" charset="0"/>
              <a:cs typeface="Times New Roman" pitchFamily="18" charset="0"/>
            </a:endParaRPr>
          </a:p>
        </p:txBody>
      </p:sp>
      <p:sp>
        <p:nvSpPr>
          <p:cNvPr id="23" name="Блок-схема: вузол 22"/>
          <p:cNvSpPr/>
          <p:nvPr/>
        </p:nvSpPr>
        <p:spPr>
          <a:xfrm>
            <a:off x="1730827" y="5241470"/>
            <a:ext cx="522518" cy="555171"/>
          </a:xfrm>
          <a:prstGeom prst="flowChartConnector">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5</a:t>
            </a:r>
            <a:endParaRPr lang="ru-RU" b="1" dirty="0">
              <a:solidFill>
                <a:schemeClr val="tx1"/>
              </a:solidFill>
            </a:endParaRPr>
          </a:p>
        </p:txBody>
      </p:sp>
      <p:sp>
        <p:nvSpPr>
          <p:cNvPr id="24" name="Блок-схема: вузол 23"/>
          <p:cNvSpPr/>
          <p:nvPr/>
        </p:nvSpPr>
        <p:spPr>
          <a:xfrm>
            <a:off x="1992087" y="7517135"/>
            <a:ext cx="522518" cy="555171"/>
          </a:xfrm>
          <a:prstGeom prst="flowChartConnector">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5</a:t>
            </a:r>
            <a:endParaRPr lang="ru-RU" b="1" dirty="0">
              <a:solidFill>
                <a:schemeClr val="tx1"/>
              </a:solidFill>
            </a:endParaRPr>
          </a:p>
        </p:txBody>
      </p:sp>
      <p:sp>
        <p:nvSpPr>
          <p:cNvPr id="25" name="Прямокутник 24"/>
          <p:cNvSpPr/>
          <p:nvPr/>
        </p:nvSpPr>
        <p:spPr>
          <a:xfrm>
            <a:off x="4743450" y="7574831"/>
            <a:ext cx="1831522" cy="584775"/>
          </a:xfrm>
          <a:prstGeom prst="rect">
            <a:avLst/>
          </a:prstGeom>
        </p:spPr>
        <p:txBody>
          <a:bodyPr wrap="square">
            <a:spAutoFit/>
          </a:bodyPr>
          <a:lstStyle/>
          <a:p>
            <a:pPr algn="ctr"/>
            <a:r>
              <a:rPr lang="ru-RU" sz="1600" b="1" dirty="0" smtClean="0">
                <a:latin typeface="Times New Roman" pitchFamily="18" charset="0"/>
                <a:cs typeface="Times New Roman" pitchFamily="18" charset="0"/>
              </a:rPr>
              <a:t>Виїзне відділення</a:t>
            </a:r>
          </a:p>
          <a:p>
            <a:pPr algn="ctr"/>
            <a:r>
              <a:rPr lang="ru-RU" sz="1600" b="1" dirty="0" smtClean="0">
                <a:latin typeface="Times New Roman" pitchFamily="18" charset="0"/>
                <a:cs typeface="Times New Roman" pitchFamily="18" charset="0"/>
              </a:rPr>
              <a:t>банку  </a:t>
            </a:r>
            <a:endParaRPr lang="ru-RU" sz="1600" b="1" dirty="0">
              <a:latin typeface="Times New Roman" pitchFamily="18" charset="0"/>
              <a:cs typeface="Times New Roman" pitchFamily="18" charset="0"/>
            </a:endParaRPr>
          </a:p>
        </p:txBody>
      </p:sp>
      <p:sp>
        <p:nvSpPr>
          <p:cNvPr id="10" name="Прямокутник 9"/>
          <p:cNvSpPr/>
          <p:nvPr/>
        </p:nvSpPr>
        <p:spPr>
          <a:xfrm>
            <a:off x="1257300" y="4612255"/>
            <a:ext cx="745670" cy="44087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1</a:t>
            </a:r>
            <a:endParaRPr lang="ru-RU" b="1" dirty="0">
              <a:solidFill>
                <a:schemeClr val="tx1"/>
              </a:solidFill>
            </a:endParaRPr>
          </a:p>
        </p:txBody>
      </p:sp>
      <p:sp>
        <p:nvSpPr>
          <p:cNvPr id="27" name="Прямокутник 26"/>
          <p:cNvSpPr/>
          <p:nvPr/>
        </p:nvSpPr>
        <p:spPr>
          <a:xfrm>
            <a:off x="3927022" y="7574284"/>
            <a:ext cx="745670" cy="44087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1</a:t>
            </a:r>
            <a:endParaRPr lang="ru-RU" b="1" dirty="0">
              <a:solidFill>
                <a:schemeClr val="tx1"/>
              </a:solidFill>
            </a:endParaRPr>
          </a:p>
        </p:txBody>
      </p:sp>
      <p:sp>
        <p:nvSpPr>
          <p:cNvPr id="28" name="Прямокутник 27"/>
          <p:cNvSpPr/>
          <p:nvPr/>
        </p:nvSpPr>
        <p:spPr>
          <a:xfrm>
            <a:off x="2563585" y="7604218"/>
            <a:ext cx="1213757" cy="338554"/>
          </a:xfrm>
          <a:prstGeom prst="rect">
            <a:avLst/>
          </a:prstGeom>
        </p:spPr>
        <p:txBody>
          <a:bodyPr wrap="square">
            <a:spAutoFit/>
          </a:bodyPr>
          <a:lstStyle/>
          <a:p>
            <a:r>
              <a:rPr lang="ru-RU" sz="1600" b="1" dirty="0" smtClean="0">
                <a:latin typeface="Times New Roman" pitchFamily="18" charset="0"/>
                <a:cs typeface="Times New Roman" pitchFamily="18" charset="0"/>
              </a:rPr>
              <a:t>банкомати </a:t>
            </a:r>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1376557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 y="7937"/>
            <a:ext cx="4267200" cy="1808670"/>
          </a:xfrm>
          <a:prstGeom prst="rect">
            <a:avLst/>
          </a:prstGeom>
          <a:noFill/>
        </p:spPr>
        <p:txBody>
          <a:bodyPr wrap="square" lIns="38576" tIns="19289" rIns="38576" bIns="19289">
            <a:spAutoFit/>
          </a:bodyPr>
          <a:lstStyle/>
          <a:p>
            <a:pPr algn="ctr"/>
            <a:r>
              <a:rPr lang="uk-UA" sz="40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Транспортна інфраструктура</a:t>
            </a:r>
          </a:p>
          <a:p>
            <a:pPr algn="ctr"/>
            <a:r>
              <a:rPr lang="uk-UA" sz="3500" b="1" i="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(дороги)</a:t>
            </a:r>
            <a:endParaRPr lang="ru-RU" sz="3500" b="1" i="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2" descr="Умные дороги начнут строить в Украине"/>
          <p:cNvSpPr>
            <a:spLocks noChangeAspect="1" noChangeArrowheads="1"/>
          </p:cNvSpPr>
          <p:nvPr/>
        </p:nvSpPr>
        <p:spPr bwMode="auto">
          <a:xfrm>
            <a:off x="612775" y="312737"/>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144" y="64919"/>
            <a:ext cx="2684009" cy="1842161"/>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кутник 6"/>
          <p:cNvSpPr/>
          <p:nvPr/>
        </p:nvSpPr>
        <p:spPr>
          <a:xfrm>
            <a:off x="155576" y="1894325"/>
            <a:ext cx="6610577" cy="6170920"/>
          </a:xfrm>
          <a:prstGeom prst="rect">
            <a:avLst/>
          </a:prstGeom>
        </p:spPr>
        <p:txBody>
          <a:bodyPr wrap="square">
            <a:spAutoFit/>
          </a:bodyPr>
          <a:lstStyle/>
          <a:p>
            <a:r>
              <a:rPr lang="uk-UA" sz="1700" dirty="0">
                <a:latin typeface="Times New Roman" pitchFamily="18" charset="0"/>
                <a:cs typeface="Times New Roman" pitchFamily="18" charset="0"/>
              </a:rPr>
              <a:t>Автомагістраль М-05, що проходить в межах Гребінківської </a:t>
            </a:r>
            <a:r>
              <a:rPr lang="uk-UA" sz="1700" dirty="0" smtClean="0">
                <a:latin typeface="Times New Roman" pitchFamily="18" charset="0"/>
                <a:cs typeface="Times New Roman" pitchFamily="18" charset="0"/>
              </a:rPr>
              <a:t> </a:t>
            </a:r>
            <a:r>
              <a:rPr lang="uk-UA" sz="1700" dirty="0">
                <a:latin typeface="Times New Roman" pitchFamily="18" charset="0"/>
                <a:cs typeface="Times New Roman" pitchFamily="18" charset="0"/>
              </a:rPr>
              <a:t>громади з’єднує з основними промисловими центрами України та Європи.</a:t>
            </a:r>
            <a:endParaRPr lang="ru-RU" sz="1700" dirty="0">
              <a:latin typeface="Times New Roman" pitchFamily="18" charset="0"/>
              <a:cs typeface="Times New Roman" pitchFamily="18" charset="0"/>
            </a:endParaRPr>
          </a:p>
          <a:p>
            <a:endParaRPr lang="uk-UA" sz="500" dirty="0" smtClean="0">
              <a:latin typeface="Times New Roman" pitchFamily="18" charset="0"/>
              <a:cs typeface="Times New Roman" pitchFamily="18" charset="0"/>
            </a:endParaRPr>
          </a:p>
          <a:p>
            <a:r>
              <a:rPr lang="uk-UA" b="1" dirty="0" smtClean="0">
                <a:latin typeface="Times New Roman" pitchFamily="18" charset="0"/>
                <a:cs typeface="Times New Roman" pitchFamily="18" charset="0"/>
              </a:rPr>
              <a:t>Заг. </a:t>
            </a:r>
            <a:r>
              <a:rPr lang="uk-UA" b="1" dirty="0">
                <a:latin typeface="Times New Roman" pitchFamily="18" charset="0"/>
                <a:cs typeface="Times New Roman" pitchFamily="18" charset="0"/>
              </a:rPr>
              <a:t>протяжність автомобільних </a:t>
            </a:r>
            <a:r>
              <a:rPr lang="uk-UA" b="1" dirty="0" smtClean="0">
                <a:latin typeface="Times New Roman" pitchFamily="18" charset="0"/>
                <a:cs typeface="Times New Roman" pitchFamily="18" charset="0"/>
              </a:rPr>
              <a:t>доріг </a:t>
            </a:r>
            <a:r>
              <a:rPr lang="uk-UA" b="1" dirty="0">
                <a:latin typeface="Times New Roman" pitchFamily="18" charset="0"/>
                <a:cs typeface="Times New Roman" pitchFamily="18" charset="0"/>
              </a:rPr>
              <a:t>громади  </a:t>
            </a:r>
            <a:r>
              <a:rPr lang="uk-UA" b="1" dirty="0" smtClean="0">
                <a:latin typeface="Times New Roman" pitchFamily="18" charset="0"/>
                <a:cs typeface="Times New Roman" pitchFamily="18" charset="0"/>
              </a:rPr>
              <a:t>-  172,8 км, </a:t>
            </a:r>
          </a:p>
          <a:p>
            <a:r>
              <a:rPr lang="uk-UA" dirty="0" smtClean="0">
                <a:latin typeface="Times New Roman" pitchFamily="18" charset="0"/>
                <a:cs typeface="Times New Roman" pitchFamily="18" charset="0"/>
              </a:rPr>
              <a:t>з </a:t>
            </a:r>
            <a:r>
              <a:rPr lang="uk-UA" dirty="0">
                <a:latin typeface="Times New Roman" pitchFamily="18" charset="0"/>
                <a:cs typeface="Times New Roman" pitchFamily="18" charset="0"/>
              </a:rPr>
              <a:t>яких: </a:t>
            </a:r>
            <a:endParaRPr lang="ru-RU" dirty="0">
              <a:latin typeface="Times New Roman" pitchFamily="18" charset="0"/>
              <a:cs typeface="Times New Roman" pitchFamily="18" charset="0"/>
            </a:endParaRPr>
          </a:p>
          <a:p>
            <a:r>
              <a:rPr lang="uk-UA" b="1" i="1" u="sng" dirty="0">
                <a:latin typeface="Times New Roman" pitchFamily="18" charset="0"/>
                <a:cs typeface="Times New Roman" pitchFamily="18" charset="0"/>
              </a:rPr>
              <a:t>Міжнародна </a:t>
            </a:r>
            <a:r>
              <a:rPr lang="uk-UA" b="1" i="1" u="sng" dirty="0" smtClean="0">
                <a:latin typeface="Times New Roman" pitchFamily="18" charset="0"/>
                <a:cs typeface="Times New Roman" pitchFamily="18" charset="0"/>
              </a:rPr>
              <a:t>автомагістраль:</a:t>
            </a:r>
            <a:endParaRPr lang="ru-RU" b="1" u="sng" dirty="0">
              <a:latin typeface="Times New Roman" pitchFamily="18" charset="0"/>
              <a:cs typeface="Times New Roman" pitchFamily="18" charset="0"/>
            </a:endParaRPr>
          </a:p>
          <a:p>
            <a:r>
              <a:rPr lang="uk-UA" dirty="0">
                <a:latin typeface="Times New Roman" pitchFamily="18" charset="0"/>
                <a:cs typeface="Times New Roman" pitchFamily="18" charset="0"/>
              </a:rPr>
              <a:t>М-05 «Київ-Одеса» протяжність – 21,5 </a:t>
            </a:r>
            <a:r>
              <a:rPr lang="uk-UA" dirty="0" smtClean="0">
                <a:latin typeface="Times New Roman" pitchFamily="18" charset="0"/>
                <a:cs typeface="Times New Roman" pitchFamily="18" charset="0"/>
              </a:rPr>
              <a:t>км</a:t>
            </a:r>
          </a:p>
          <a:p>
            <a:endParaRPr lang="ru-RU" sz="500" dirty="0">
              <a:solidFill>
                <a:srgbClr val="FF0000"/>
              </a:solidFill>
              <a:latin typeface="Times New Roman" pitchFamily="18" charset="0"/>
              <a:cs typeface="Times New Roman" pitchFamily="18" charset="0"/>
            </a:endParaRPr>
          </a:p>
          <a:p>
            <a:r>
              <a:rPr lang="uk-UA" b="1" i="1" u="sng" dirty="0" smtClean="0">
                <a:latin typeface="Times New Roman" pitchFamily="18" charset="0"/>
                <a:cs typeface="Times New Roman" pitchFamily="18" charset="0"/>
              </a:rPr>
              <a:t>Обласного значення:</a:t>
            </a:r>
            <a:endParaRPr lang="ru-RU" b="1" u="sng" dirty="0">
              <a:latin typeface="Times New Roman" pitchFamily="18" charset="0"/>
              <a:cs typeface="Times New Roman" pitchFamily="18" charset="0"/>
            </a:endParaRPr>
          </a:p>
          <a:p>
            <a:r>
              <a:rPr lang="uk-UA" dirty="0">
                <a:latin typeface="Times New Roman" pitchFamily="18" charset="0"/>
                <a:cs typeface="Times New Roman" pitchFamily="18" charset="0"/>
              </a:rPr>
              <a:t>О100719 «Устимівка – Гребінки» протяжність – 5,2 </a:t>
            </a:r>
            <a:r>
              <a:rPr lang="uk-UA" dirty="0" smtClean="0">
                <a:latin typeface="Times New Roman" pitchFamily="18" charset="0"/>
                <a:cs typeface="Times New Roman" pitchFamily="18" charset="0"/>
              </a:rPr>
              <a:t>км</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О100717 «</a:t>
            </a:r>
            <a:r>
              <a:rPr lang="uk-UA" dirty="0" smtClean="0">
                <a:latin typeface="Times New Roman" pitchFamily="18" charset="0"/>
                <a:cs typeface="Times New Roman" pitchFamily="18" charset="0"/>
              </a:rPr>
              <a:t>В. </a:t>
            </a:r>
            <a:r>
              <a:rPr lang="uk-UA" dirty="0">
                <a:latin typeface="Times New Roman" pitchFamily="18" charset="0"/>
                <a:cs typeface="Times New Roman" pitchFamily="18" charset="0"/>
              </a:rPr>
              <a:t>Новоселиця-Петрівка-Павлівка-Затишна</a:t>
            </a:r>
            <a:r>
              <a:rPr lang="uk-UA" dirty="0" smtClean="0">
                <a:latin typeface="Times New Roman" pitchFamily="18" charset="0"/>
                <a:cs typeface="Times New Roman" pitchFamily="18" charset="0"/>
              </a:rPr>
              <a:t>» </a:t>
            </a:r>
            <a:r>
              <a:rPr lang="uk-UA" dirty="0">
                <a:latin typeface="Times New Roman" pitchFamily="18" charset="0"/>
                <a:cs typeface="Times New Roman" pitchFamily="18" charset="0"/>
              </a:rPr>
              <a:t>– 11,4 </a:t>
            </a:r>
            <a:r>
              <a:rPr lang="uk-UA" dirty="0" smtClean="0">
                <a:latin typeface="Times New Roman" pitchFamily="18" charset="0"/>
                <a:cs typeface="Times New Roman" pitchFamily="18" charset="0"/>
              </a:rPr>
              <a:t>км</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О100707 «Пологи-Дослідницьке-М-05» </a:t>
            </a:r>
            <a:r>
              <a:rPr lang="uk-UA" dirty="0" smtClean="0">
                <a:latin typeface="Times New Roman" pitchFamily="18" charset="0"/>
                <a:cs typeface="Times New Roman" pitchFamily="18" charset="0"/>
              </a:rPr>
              <a:t> </a:t>
            </a:r>
            <a:r>
              <a:rPr lang="uk-UA" dirty="0">
                <a:latin typeface="Times New Roman" pitchFamily="18" charset="0"/>
                <a:cs typeface="Times New Roman" pitchFamily="18" charset="0"/>
              </a:rPr>
              <a:t>– 3,2 </a:t>
            </a:r>
            <a:r>
              <a:rPr lang="uk-UA" dirty="0" smtClean="0">
                <a:latin typeface="Times New Roman" pitchFamily="18" charset="0"/>
                <a:cs typeface="Times New Roman" pitchFamily="18" charset="0"/>
              </a:rPr>
              <a:t>км</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О100710 «Барахти-Тростинка-Саливонки» </a:t>
            </a:r>
            <a:r>
              <a:rPr lang="uk-UA" dirty="0" smtClean="0">
                <a:latin typeface="Times New Roman" pitchFamily="18" charset="0"/>
                <a:cs typeface="Times New Roman" pitchFamily="18" charset="0"/>
              </a:rPr>
              <a:t>– </a:t>
            </a:r>
            <a:r>
              <a:rPr lang="uk-UA" dirty="0">
                <a:latin typeface="Times New Roman" pitchFamily="18" charset="0"/>
                <a:cs typeface="Times New Roman" pitchFamily="18" charset="0"/>
              </a:rPr>
              <a:t>18,2 </a:t>
            </a:r>
            <a:r>
              <a:rPr lang="uk-UA" dirty="0" smtClean="0">
                <a:latin typeface="Times New Roman" pitchFamily="18" charset="0"/>
                <a:cs typeface="Times New Roman" pitchFamily="18" charset="0"/>
              </a:rPr>
              <a:t>км</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О100716 Р-19 Ксаверівка через Мар’янівку </a:t>
            </a:r>
            <a:r>
              <a:rPr lang="uk-UA" dirty="0" smtClean="0">
                <a:latin typeface="Times New Roman" pitchFamily="18" charset="0"/>
                <a:cs typeface="Times New Roman" pitchFamily="18" charset="0"/>
              </a:rPr>
              <a:t> </a:t>
            </a:r>
            <a:r>
              <a:rPr lang="uk-UA" dirty="0">
                <a:latin typeface="Times New Roman" pitchFamily="18" charset="0"/>
                <a:cs typeface="Times New Roman" pitchFamily="18" charset="0"/>
              </a:rPr>
              <a:t>– 5,5 </a:t>
            </a:r>
            <a:r>
              <a:rPr lang="uk-UA" dirty="0" smtClean="0">
                <a:latin typeface="Times New Roman" pitchFamily="18" charset="0"/>
                <a:cs typeface="Times New Roman" pitchFamily="18" charset="0"/>
              </a:rPr>
              <a:t>км</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О100712 М-05 </a:t>
            </a:r>
            <a:r>
              <a:rPr lang="uk-UA" dirty="0" smtClean="0">
                <a:latin typeface="Times New Roman" pitchFamily="18" charset="0"/>
                <a:cs typeface="Times New Roman" pitchFamily="18" charset="0"/>
              </a:rPr>
              <a:t>Т. </a:t>
            </a:r>
            <a:r>
              <a:rPr lang="uk-UA" dirty="0">
                <a:latin typeface="Times New Roman" pitchFamily="18" charset="0"/>
                <a:cs typeface="Times New Roman" pitchFamily="18" charset="0"/>
              </a:rPr>
              <a:t>Новоселиця через Пінчуки </a:t>
            </a:r>
            <a:r>
              <a:rPr lang="uk-UA" dirty="0" smtClean="0">
                <a:latin typeface="Times New Roman" pitchFamily="18" charset="0"/>
                <a:cs typeface="Times New Roman" pitchFamily="18" charset="0"/>
              </a:rPr>
              <a:t>– </a:t>
            </a:r>
            <a:r>
              <a:rPr lang="uk-UA" dirty="0">
                <a:latin typeface="Times New Roman" pitchFamily="18" charset="0"/>
                <a:cs typeface="Times New Roman" pitchFamily="18" charset="0"/>
              </a:rPr>
              <a:t>8,2 </a:t>
            </a:r>
            <a:r>
              <a:rPr lang="uk-UA" dirty="0" smtClean="0">
                <a:latin typeface="Times New Roman" pitchFamily="18" charset="0"/>
                <a:cs typeface="Times New Roman" pitchFamily="18" charset="0"/>
              </a:rPr>
              <a:t>км</a:t>
            </a:r>
          </a:p>
          <a:p>
            <a:endParaRPr lang="ru-RU" sz="500" dirty="0">
              <a:latin typeface="Times New Roman" pitchFamily="18" charset="0"/>
              <a:cs typeface="Times New Roman" pitchFamily="18" charset="0"/>
            </a:endParaRPr>
          </a:p>
          <a:p>
            <a:r>
              <a:rPr lang="uk-UA" dirty="0" smtClean="0">
                <a:latin typeface="Times New Roman" pitchFamily="18" charset="0"/>
                <a:cs typeface="Times New Roman" pitchFamily="18" charset="0"/>
              </a:rPr>
              <a:t>Т-10-09 </a:t>
            </a:r>
            <a:r>
              <a:rPr lang="uk-UA" dirty="0">
                <a:latin typeface="Times New Roman" pitchFamily="18" charset="0"/>
                <a:cs typeface="Times New Roman" pitchFamily="18" charset="0"/>
              </a:rPr>
              <a:t>«Узин-М-05» протяжність – 19,4 </a:t>
            </a:r>
            <a:r>
              <a:rPr lang="uk-UA" dirty="0" smtClean="0">
                <a:latin typeface="Times New Roman" pitchFamily="18" charset="0"/>
                <a:cs typeface="Times New Roman" pitchFamily="18" charset="0"/>
              </a:rPr>
              <a:t>км</a:t>
            </a:r>
            <a:endParaRPr lang="uk-UA" dirty="0">
              <a:latin typeface="Times New Roman" pitchFamily="18" charset="0"/>
              <a:cs typeface="Times New Roman" pitchFamily="18" charset="0"/>
            </a:endParaRPr>
          </a:p>
          <a:p>
            <a:endParaRPr lang="ru-RU" sz="500" dirty="0">
              <a:latin typeface="Times New Roman" pitchFamily="18" charset="0"/>
              <a:cs typeface="Times New Roman" pitchFamily="18" charset="0"/>
            </a:endParaRPr>
          </a:p>
          <a:p>
            <a:r>
              <a:rPr lang="uk-UA" b="1" i="1" u="sng" dirty="0">
                <a:latin typeface="Times New Roman" pitchFamily="18" charset="0"/>
                <a:cs typeface="Times New Roman" pitchFamily="18" charset="0"/>
              </a:rPr>
              <a:t>Р</a:t>
            </a:r>
            <a:r>
              <a:rPr lang="uk-UA" b="1" i="1" u="sng" dirty="0" smtClean="0">
                <a:latin typeface="Times New Roman" pitchFamily="18" charset="0"/>
                <a:cs typeface="Times New Roman" pitchFamily="18" charset="0"/>
              </a:rPr>
              <a:t>айонного значення:</a:t>
            </a:r>
            <a:endParaRPr lang="ru-RU" b="1" u="sng" dirty="0">
              <a:latin typeface="Times New Roman" pitchFamily="18" charset="0"/>
              <a:cs typeface="Times New Roman" pitchFamily="18" charset="0"/>
            </a:endParaRPr>
          </a:p>
          <a:p>
            <a:r>
              <a:rPr lang="uk-UA" dirty="0">
                <a:latin typeface="Times New Roman" pitchFamily="18" charset="0"/>
                <a:cs typeface="Times New Roman" pitchFamily="18" charset="0"/>
              </a:rPr>
              <a:t>С100714 «Барахти-Саливонки-Степанівка</a:t>
            </a:r>
            <a:r>
              <a:rPr lang="uk-UA" dirty="0" smtClean="0">
                <a:latin typeface="Times New Roman" pitchFamily="18" charset="0"/>
                <a:cs typeface="Times New Roman" pitchFamily="18" charset="0"/>
              </a:rPr>
              <a:t>» </a:t>
            </a:r>
            <a:r>
              <a:rPr lang="uk-UA" dirty="0">
                <a:latin typeface="Times New Roman" pitchFamily="18" charset="0"/>
                <a:cs typeface="Times New Roman" pitchFamily="18" charset="0"/>
              </a:rPr>
              <a:t>– 27,8 </a:t>
            </a:r>
            <a:r>
              <a:rPr lang="uk-UA" dirty="0" smtClean="0">
                <a:latin typeface="Times New Roman" pitchFamily="18" charset="0"/>
                <a:cs typeface="Times New Roman" pitchFamily="18" charset="0"/>
              </a:rPr>
              <a:t>км</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С100715 «</a:t>
            </a:r>
            <a:r>
              <a:rPr lang="uk-UA" dirty="0" smtClean="0">
                <a:latin typeface="Times New Roman" pitchFamily="18" charset="0"/>
                <a:cs typeface="Times New Roman" pitchFamily="18" charset="0"/>
              </a:rPr>
              <a:t>Барахти-Саливонки-Червоне</a:t>
            </a:r>
            <a:r>
              <a:rPr lang="uk-UA" dirty="0">
                <a:latin typeface="Times New Roman" pitchFamily="18" charset="0"/>
                <a:cs typeface="Times New Roman" pitchFamily="18" charset="0"/>
              </a:rPr>
              <a:t>» </a:t>
            </a:r>
            <a:r>
              <a:rPr lang="uk-UA" dirty="0" smtClean="0">
                <a:latin typeface="Times New Roman" pitchFamily="18" charset="0"/>
                <a:cs typeface="Times New Roman" pitchFamily="18" charset="0"/>
              </a:rPr>
              <a:t>– </a:t>
            </a:r>
            <a:r>
              <a:rPr lang="uk-UA" dirty="0">
                <a:latin typeface="Times New Roman" pitchFamily="18" charset="0"/>
                <a:cs typeface="Times New Roman" pitchFamily="18" charset="0"/>
              </a:rPr>
              <a:t>27,8 </a:t>
            </a:r>
            <a:r>
              <a:rPr lang="uk-UA" dirty="0" smtClean="0">
                <a:latin typeface="Times New Roman" pitchFamily="18" charset="0"/>
                <a:cs typeface="Times New Roman" pitchFamily="18" charset="0"/>
              </a:rPr>
              <a:t>км</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С100726 «Устимівка-Гребінки-Узин-Степове» </a:t>
            </a:r>
            <a:r>
              <a:rPr lang="uk-UA" dirty="0" smtClean="0">
                <a:latin typeface="Times New Roman" pitchFamily="18" charset="0"/>
                <a:cs typeface="Times New Roman" pitchFamily="18" charset="0"/>
              </a:rPr>
              <a:t>– </a:t>
            </a:r>
            <a:r>
              <a:rPr lang="uk-UA" dirty="0">
                <a:latin typeface="Times New Roman" pitchFamily="18" charset="0"/>
                <a:cs typeface="Times New Roman" pitchFamily="18" charset="0"/>
              </a:rPr>
              <a:t>24,6 </a:t>
            </a:r>
            <a:r>
              <a:rPr lang="uk-UA" dirty="0" smtClean="0">
                <a:latin typeface="Times New Roman" pitchFamily="18" charset="0"/>
                <a:cs typeface="Times New Roman" pitchFamily="18" charset="0"/>
              </a:rPr>
              <a:t>км</a:t>
            </a:r>
          </a:p>
          <a:p>
            <a:endParaRPr lang="uk-UA" sz="500" dirty="0" smtClean="0">
              <a:latin typeface="Times New Roman" pitchFamily="18" charset="0"/>
              <a:cs typeface="Times New Roman" pitchFamily="18" charset="0"/>
            </a:endParaRPr>
          </a:p>
          <a:p>
            <a:endParaRPr lang="uk-UA" sz="800" b="1" i="1" u="sng" dirty="0" smtClean="0">
              <a:latin typeface="Times New Roman" pitchFamily="18" charset="0"/>
              <a:cs typeface="Times New Roman" pitchFamily="18" charset="0"/>
            </a:endParaRPr>
          </a:p>
          <a:p>
            <a:pPr algn="ctr"/>
            <a:r>
              <a:rPr lang="uk-UA" sz="2000" b="1" dirty="0" smtClean="0">
                <a:solidFill>
                  <a:srgbClr val="7A0000"/>
                </a:solidFill>
                <a:latin typeface="Times New Roman" pitchFamily="18" charset="0"/>
                <a:cs typeface="Times New Roman" pitchFamily="18" charset="0"/>
              </a:rPr>
              <a:t>Вулично-дорожня мережа </a:t>
            </a:r>
            <a:r>
              <a:rPr lang="uk-UA" sz="2000" b="1" dirty="0">
                <a:solidFill>
                  <a:srgbClr val="7A0000"/>
                </a:solidFill>
                <a:latin typeface="Times New Roman" pitchFamily="18" charset="0"/>
                <a:cs typeface="Times New Roman" pitchFamily="18" charset="0"/>
              </a:rPr>
              <a:t>населених </a:t>
            </a:r>
            <a:r>
              <a:rPr lang="uk-UA" sz="2000" b="1" dirty="0" smtClean="0">
                <a:solidFill>
                  <a:srgbClr val="7A0000"/>
                </a:solidFill>
                <a:latin typeface="Times New Roman" pitchFamily="18" charset="0"/>
                <a:cs typeface="Times New Roman" pitchFamily="18" charset="0"/>
              </a:rPr>
              <a:t>пунктів </a:t>
            </a:r>
            <a:r>
              <a:rPr lang="uk-UA" sz="2000" b="1" dirty="0">
                <a:solidFill>
                  <a:srgbClr val="7A0000"/>
                </a:solidFill>
                <a:latin typeface="Times New Roman" pitchFamily="18" charset="0"/>
                <a:cs typeface="Times New Roman" pitchFamily="18" charset="0"/>
              </a:rPr>
              <a:t>громади </a:t>
            </a:r>
            <a:endParaRPr lang="uk-UA" sz="2000" b="1" dirty="0" smtClean="0">
              <a:solidFill>
                <a:srgbClr val="7A0000"/>
              </a:solidFill>
              <a:latin typeface="Times New Roman" pitchFamily="18" charset="0"/>
              <a:cs typeface="Times New Roman" pitchFamily="18" charset="0"/>
            </a:endParaRPr>
          </a:p>
          <a:p>
            <a:pPr algn="ctr"/>
            <a:r>
              <a:rPr lang="uk-UA" sz="2000" b="1" dirty="0" smtClean="0">
                <a:solidFill>
                  <a:srgbClr val="7A0000"/>
                </a:solidFill>
                <a:latin typeface="Times New Roman" pitchFamily="18" charset="0"/>
                <a:cs typeface="Times New Roman" pitchFamily="18" charset="0"/>
              </a:rPr>
              <a:t>(дороги місцевого значення) -  256 км</a:t>
            </a:r>
            <a:endParaRPr lang="ru-RU" sz="2000" b="1" dirty="0">
              <a:solidFill>
                <a:srgbClr val="7A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803642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45144" y="94742"/>
            <a:ext cx="4470855" cy="1516282"/>
          </a:xfrm>
          <a:prstGeom prst="rect">
            <a:avLst/>
          </a:prstGeom>
          <a:noFill/>
        </p:spPr>
        <p:txBody>
          <a:bodyPr wrap="square" lIns="38576" tIns="19289" rIns="38576" bIns="19289">
            <a:spAutoFit/>
          </a:bodyPr>
          <a:lstStyle/>
          <a:p>
            <a:pPr algn="ct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Транспортна інфраструктура</a:t>
            </a:r>
          </a:p>
          <a:p>
            <a:pPr algn="ct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(перевізники)</a:t>
            </a:r>
            <a:endParaRPr lang="ru-RU"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2" y="94743"/>
            <a:ext cx="2445198" cy="1627167"/>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Округлений прямокутник 3"/>
          <p:cNvSpPr/>
          <p:nvPr/>
        </p:nvSpPr>
        <p:spPr>
          <a:xfrm>
            <a:off x="222932" y="2922815"/>
            <a:ext cx="3186339" cy="1611088"/>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latin typeface="Times New Roman" pitchFamily="18" charset="0"/>
                <a:cs typeface="Times New Roman" pitchFamily="18" charset="0"/>
              </a:rPr>
              <a:t>Населені пункти, з достатнім рівнем транспортних перевезень перевезень </a:t>
            </a:r>
          </a:p>
          <a:p>
            <a:pPr algn="ctr"/>
            <a:r>
              <a:rPr lang="uk-UA" sz="2000" i="1" dirty="0" smtClean="0">
                <a:latin typeface="Times New Roman" pitchFamily="18" charset="0"/>
                <a:cs typeface="Times New Roman" pitchFamily="18" charset="0"/>
              </a:rPr>
              <a:t>(більше 4 рейсів на добу)</a:t>
            </a:r>
            <a:endParaRPr lang="ru-RU" sz="2000" i="1" dirty="0">
              <a:latin typeface="Times New Roman" pitchFamily="18" charset="0"/>
              <a:cs typeface="Times New Roman" pitchFamily="18" charset="0"/>
            </a:endParaRPr>
          </a:p>
        </p:txBody>
      </p:sp>
      <p:sp>
        <p:nvSpPr>
          <p:cNvPr id="12" name="Округлений прямокутник 11"/>
          <p:cNvSpPr/>
          <p:nvPr/>
        </p:nvSpPr>
        <p:spPr>
          <a:xfrm>
            <a:off x="4207996" y="2942664"/>
            <a:ext cx="2562914" cy="1611088"/>
          </a:xfrm>
          <a:prstGeom prst="roundRect">
            <a:avLst/>
          </a:prstGeom>
          <a:gradFill>
            <a:gsLst>
              <a:gs pos="0">
                <a:schemeClr val="accent1">
                  <a:lumMod val="75000"/>
                </a:schemeClr>
              </a:gs>
              <a:gs pos="94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tx1"/>
                </a:solidFill>
                <a:latin typeface="Times New Roman" pitchFamily="18" charset="0"/>
                <a:cs typeface="Times New Roman" pitchFamily="18" charset="0"/>
              </a:rPr>
              <a:t>с</a:t>
            </a:r>
            <a:r>
              <a:rPr lang="uk-UA" sz="2000" b="1" dirty="0" smtClean="0">
                <a:solidFill>
                  <a:schemeClr val="tx1"/>
                </a:solidFill>
                <a:latin typeface="Times New Roman" pitchFamily="18" charset="0"/>
                <a:cs typeface="Times New Roman" pitchFamily="18" charset="0"/>
              </a:rPr>
              <a:t>мт Гребінки</a:t>
            </a:r>
          </a:p>
          <a:p>
            <a:pPr algn="ctr"/>
            <a:r>
              <a:rPr lang="uk-UA" sz="2000" b="1" dirty="0">
                <a:solidFill>
                  <a:schemeClr val="tx1"/>
                </a:solidFill>
                <a:latin typeface="Times New Roman" pitchFamily="18" charset="0"/>
                <a:cs typeface="Times New Roman" pitchFamily="18" charset="0"/>
              </a:rPr>
              <a:t>с</a:t>
            </a:r>
            <a:r>
              <a:rPr lang="uk-UA" sz="2000" b="1" dirty="0" smtClean="0">
                <a:solidFill>
                  <a:schemeClr val="tx1"/>
                </a:solidFill>
                <a:latin typeface="Times New Roman" pitchFamily="18" charset="0"/>
                <a:cs typeface="Times New Roman" pitchFamily="18" charset="0"/>
              </a:rPr>
              <a:t>мт Дослідницьке </a:t>
            </a:r>
          </a:p>
          <a:p>
            <a:pPr algn="ctr"/>
            <a:r>
              <a:rPr lang="uk-UA" sz="2000" b="1" dirty="0">
                <a:solidFill>
                  <a:schemeClr val="tx1"/>
                </a:solidFill>
                <a:latin typeface="Times New Roman" pitchFamily="18" charset="0"/>
                <a:cs typeface="Times New Roman" pitchFamily="18" charset="0"/>
              </a:rPr>
              <a:t>с</a:t>
            </a:r>
            <a:r>
              <a:rPr lang="uk-UA" sz="2000" b="1" dirty="0" smtClean="0">
                <a:solidFill>
                  <a:schemeClr val="tx1"/>
                </a:solidFill>
                <a:latin typeface="Times New Roman" pitchFamily="18" charset="0"/>
                <a:cs typeface="Times New Roman" pitchFamily="18" charset="0"/>
              </a:rPr>
              <a:t>. Ксаверівка</a:t>
            </a:r>
          </a:p>
        </p:txBody>
      </p:sp>
      <p:sp>
        <p:nvSpPr>
          <p:cNvPr id="9" name="Стрілка вправо 8"/>
          <p:cNvSpPr/>
          <p:nvPr/>
        </p:nvSpPr>
        <p:spPr>
          <a:xfrm>
            <a:off x="3494314" y="3048002"/>
            <a:ext cx="593949" cy="1360714"/>
          </a:xfrm>
          <a:prstGeom prst="rightArrow">
            <a:avLst/>
          </a:prstGeom>
          <a:scene3d>
            <a:camera prst="orthographicFront"/>
            <a:lightRig rig="threePt" dir="t"/>
          </a:scene3d>
          <a:sp3d prstMaterial="dkEdg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круглений прямокутник 13"/>
          <p:cNvSpPr/>
          <p:nvPr/>
        </p:nvSpPr>
        <p:spPr>
          <a:xfrm>
            <a:off x="222932" y="4680861"/>
            <a:ext cx="3186339" cy="1611088"/>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latin typeface="Times New Roman" pitchFamily="18" charset="0"/>
                <a:cs typeface="Times New Roman" pitchFamily="18" charset="0"/>
              </a:rPr>
              <a:t>Населені пункти, з недостатнім рівнем транспортних перевезень перевезень </a:t>
            </a:r>
          </a:p>
          <a:p>
            <a:pPr algn="ctr"/>
            <a:r>
              <a:rPr lang="uk-UA" sz="2000" i="1" dirty="0" smtClean="0">
                <a:latin typeface="Times New Roman" pitchFamily="18" charset="0"/>
                <a:cs typeface="Times New Roman" pitchFamily="18" charset="0"/>
              </a:rPr>
              <a:t>(1-2 рейси на добу)</a:t>
            </a:r>
            <a:endParaRPr lang="ru-RU" sz="2000" i="1" dirty="0">
              <a:latin typeface="Times New Roman" pitchFamily="18" charset="0"/>
              <a:cs typeface="Times New Roman" pitchFamily="18" charset="0"/>
            </a:endParaRPr>
          </a:p>
        </p:txBody>
      </p:sp>
      <p:sp>
        <p:nvSpPr>
          <p:cNvPr id="15" name="Округлений прямокутник 14"/>
          <p:cNvSpPr/>
          <p:nvPr/>
        </p:nvSpPr>
        <p:spPr>
          <a:xfrm>
            <a:off x="4151534" y="4680861"/>
            <a:ext cx="2619375" cy="1611088"/>
          </a:xfrm>
          <a:prstGeom prst="roundRect">
            <a:avLst/>
          </a:prstGeom>
          <a:gradFill>
            <a:gsLst>
              <a:gs pos="0">
                <a:schemeClr val="accent1">
                  <a:lumMod val="75000"/>
                </a:schemeClr>
              </a:gs>
              <a:gs pos="94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000" b="1" dirty="0" smtClean="0">
              <a:solidFill>
                <a:schemeClr val="tx1"/>
              </a:solidFill>
              <a:latin typeface="Times New Roman" pitchFamily="18" charset="0"/>
              <a:cs typeface="Times New Roman" pitchFamily="18" charset="0"/>
            </a:endParaRPr>
          </a:p>
          <a:p>
            <a:pPr algn="ctr"/>
            <a:r>
              <a:rPr lang="uk-UA" sz="2000" b="1" dirty="0" smtClean="0">
                <a:solidFill>
                  <a:schemeClr val="tx1"/>
                </a:solidFill>
                <a:latin typeface="Times New Roman" pitchFamily="18" charset="0"/>
                <a:cs typeface="Times New Roman" pitchFamily="18" charset="0"/>
              </a:rPr>
              <a:t>с. Пінчуки</a:t>
            </a:r>
          </a:p>
          <a:p>
            <a:pPr algn="ctr"/>
            <a:r>
              <a:rPr lang="uk-UA" sz="2000" b="1" dirty="0" smtClean="0">
                <a:solidFill>
                  <a:schemeClr val="tx1"/>
                </a:solidFill>
                <a:latin typeface="Times New Roman" pitchFamily="18" charset="0"/>
                <a:cs typeface="Times New Roman" pitchFamily="18" charset="0"/>
              </a:rPr>
              <a:t>с. В. Новоселиця </a:t>
            </a:r>
          </a:p>
          <a:p>
            <a:pPr algn="ctr"/>
            <a:r>
              <a:rPr lang="uk-UA" sz="2000" b="1" dirty="0">
                <a:solidFill>
                  <a:schemeClr val="tx1"/>
                </a:solidFill>
                <a:latin typeface="Times New Roman" pitchFamily="18" charset="0"/>
                <a:cs typeface="Times New Roman" pitchFamily="18" charset="0"/>
              </a:rPr>
              <a:t>с</a:t>
            </a:r>
            <a:r>
              <a:rPr lang="uk-UA" sz="2000" b="1" dirty="0" smtClean="0">
                <a:solidFill>
                  <a:schemeClr val="tx1"/>
                </a:solidFill>
                <a:latin typeface="Times New Roman" pitchFamily="18" charset="0"/>
                <a:cs typeface="Times New Roman" pitchFamily="18" charset="0"/>
              </a:rPr>
              <a:t>. Т. Новоселиця</a:t>
            </a:r>
          </a:p>
          <a:p>
            <a:pPr algn="ctr"/>
            <a:r>
              <a:rPr lang="uk-UA" sz="2000" b="1" dirty="0" smtClean="0">
                <a:solidFill>
                  <a:schemeClr val="tx1"/>
                </a:solidFill>
                <a:latin typeface="Times New Roman" pitchFamily="18" charset="0"/>
                <a:cs typeface="Times New Roman" pitchFamily="18" charset="0"/>
              </a:rPr>
              <a:t>с</a:t>
            </a:r>
            <a:r>
              <a:rPr lang="uk-UA" sz="2000" b="1" dirty="0">
                <a:solidFill>
                  <a:schemeClr val="tx1"/>
                </a:solidFill>
                <a:latin typeface="Times New Roman" pitchFamily="18" charset="0"/>
                <a:cs typeface="Times New Roman" pitchFamily="18" charset="0"/>
              </a:rPr>
              <a:t>. </a:t>
            </a:r>
            <a:r>
              <a:rPr lang="uk-UA" sz="2000" b="1" dirty="0" smtClean="0">
                <a:solidFill>
                  <a:schemeClr val="tx1"/>
                </a:solidFill>
                <a:latin typeface="Times New Roman" pitchFamily="18" charset="0"/>
                <a:cs typeface="Times New Roman" pitchFamily="18" charset="0"/>
              </a:rPr>
              <a:t>Саливонки</a:t>
            </a:r>
          </a:p>
          <a:p>
            <a:pPr algn="ctr"/>
            <a:r>
              <a:rPr lang="uk-UA" sz="2000" b="1" dirty="0">
                <a:solidFill>
                  <a:schemeClr val="tx1"/>
                </a:solidFill>
                <a:latin typeface="Times New Roman" pitchFamily="18" charset="0"/>
                <a:cs typeface="Times New Roman" pitchFamily="18" charset="0"/>
              </a:rPr>
              <a:t>с</a:t>
            </a:r>
            <a:r>
              <a:rPr lang="uk-UA" sz="2000" b="1" dirty="0" smtClean="0">
                <a:solidFill>
                  <a:schemeClr val="tx1"/>
                </a:solidFill>
                <a:latin typeface="Times New Roman" pitchFamily="18" charset="0"/>
                <a:cs typeface="Times New Roman" pitchFamily="18" charset="0"/>
              </a:rPr>
              <a:t>. Лосятин </a:t>
            </a:r>
            <a:endParaRPr lang="ru-RU" sz="2000" b="1" dirty="0">
              <a:solidFill>
                <a:schemeClr val="tx1"/>
              </a:solidFill>
              <a:latin typeface="Times New Roman" pitchFamily="18" charset="0"/>
              <a:cs typeface="Times New Roman" pitchFamily="18" charset="0"/>
            </a:endParaRPr>
          </a:p>
          <a:p>
            <a:pPr algn="ctr"/>
            <a:r>
              <a:rPr lang="uk-UA" sz="2000" b="1" dirty="0" smtClean="0">
                <a:solidFill>
                  <a:schemeClr val="tx1"/>
                </a:solidFill>
                <a:latin typeface="Times New Roman" pitchFamily="18" charset="0"/>
                <a:cs typeface="Times New Roman" pitchFamily="18" charset="0"/>
              </a:rPr>
              <a:t> </a:t>
            </a:r>
            <a:endParaRPr lang="ru-RU" sz="2000" b="1" dirty="0">
              <a:solidFill>
                <a:schemeClr val="tx1"/>
              </a:solidFill>
              <a:latin typeface="Times New Roman" pitchFamily="18" charset="0"/>
              <a:cs typeface="Times New Roman" pitchFamily="18" charset="0"/>
            </a:endParaRPr>
          </a:p>
        </p:txBody>
      </p:sp>
      <p:sp>
        <p:nvSpPr>
          <p:cNvPr id="16" name="Стрілка вправо 15"/>
          <p:cNvSpPr/>
          <p:nvPr/>
        </p:nvSpPr>
        <p:spPr>
          <a:xfrm>
            <a:off x="3494314" y="4773388"/>
            <a:ext cx="528632" cy="1360714"/>
          </a:xfrm>
          <a:prstGeom prst="rightArrow">
            <a:avLst/>
          </a:prstGeom>
          <a:scene3d>
            <a:camera prst="orthographicFront"/>
            <a:lightRig rig="threePt" dir="t"/>
          </a:scene3d>
          <a:sp3d prstMaterial="dkEdg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круглений прямокутник 16"/>
          <p:cNvSpPr/>
          <p:nvPr/>
        </p:nvSpPr>
        <p:spPr>
          <a:xfrm>
            <a:off x="155576" y="6471559"/>
            <a:ext cx="3186339" cy="1627411"/>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latin typeface="Times New Roman" pitchFamily="18" charset="0"/>
                <a:cs typeface="Times New Roman" pitchFamily="18" charset="0"/>
              </a:rPr>
              <a:t>Населені пункти, з відсутністю транспортних перевезень перевезень</a:t>
            </a:r>
          </a:p>
          <a:p>
            <a:pPr algn="ctr"/>
            <a:r>
              <a:rPr lang="uk-UA" sz="2000" i="1" dirty="0" smtClean="0">
                <a:latin typeface="Times New Roman" pitchFamily="18" charset="0"/>
                <a:cs typeface="Times New Roman" pitchFamily="18" charset="0"/>
              </a:rPr>
              <a:t>(жодного рейсу на добу) </a:t>
            </a:r>
          </a:p>
        </p:txBody>
      </p:sp>
      <p:sp>
        <p:nvSpPr>
          <p:cNvPr id="18" name="Стрілка вправо 17"/>
          <p:cNvSpPr/>
          <p:nvPr/>
        </p:nvSpPr>
        <p:spPr>
          <a:xfrm>
            <a:off x="3409271" y="6525984"/>
            <a:ext cx="582491" cy="1360714"/>
          </a:xfrm>
          <a:prstGeom prst="rightArrow">
            <a:avLst/>
          </a:prstGeom>
          <a:scene3d>
            <a:camera prst="orthographicFront"/>
            <a:lightRig rig="threePt" dir="t"/>
          </a:scene3d>
          <a:sp3d prstMaterial="dkEdge">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круглений прямокутник 18"/>
          <p:cNvSpPr/>
          <p:nvPr/>
        </p:nvSpPr>
        <p:spPr>
          <a:xfrm>
            <a:off x="4088262" y="6479720"/>
            <a:ext cx="2684692" cy="1611088"/>
          </a:xfrm>
          <a:prstGeom prst="roundRect">
            <a:avLst/>
          </a:prstGeom>
          <a:gradFill>
            <a:gsLst>
              <a:gs pos="0">
                <a:schemeClr val="accent1">
                  <a:lumMod val="75000"/>
                </a:schemeClr>
              </a:gs>
              <a:gs pos="94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000" b="1" dirty="0" smtClean="0">
              <a:solidFill>
                <a:schemeClr val="tx1"/>
              </a:solidFill>
              <a:latin typeface="Times New Roman" pitchFamily="18" charset="0"/>
              <a:cs typeface="Times New Roman" pitchFamily="18" charset="0"/>
            </a:endParaRPr>
          </a:p>
          <a:p>
            <a:pPr algn="ctr"/>
            <a:endParaRPr lang="uk-UA" sz="2000" b="1" dirty="0" smtClean="0">
              <a:solidFill>
                <a:schemeClr val="tx1"/>
              </a:solidFill>
              <a:latin typeface="Times New Roman" pitchFamily="18" charset="0"/>
              <a:cs typeface="Times New Roman" pitchFamily="18" charset="0"/>
            </a:endParaRPr>
          </a:p>
          <a:p>
            <a:pPr algn="ctr"/>
            <a:r>
              <a:rPr lang="uk-UA" sz="2000" b="1" dirty="0" smtClean="0">
                <a:solidFill>
                  <a:schemeClr val="tx1"/>
                </a:solidFill>
                <a:latin typeface="Times New Roman" pitchFamily="18" charset="0"/>
                <a:cs typeface="Times New Roman" pitchFamily="18" charset="0"/>
              </a:rPr>
              <a:t>с. Соколівка </a:t>
            </a:r>
          </a:p>
          <a:p>
            <a:pPr algn="ctr"/>
            <a:r>
              <a:rPr lang="uk-UA" sz="2000" b="1" dirty="0">
                <a:solidFill>
                  <a:schemeClr val="tx1"/>
                </a:solidFill>
                <a:latin typeface="Times New Roman" pitchFamily="18" charset="0"/>
                <a:cs typeface="Times New Roman" pitchFamily="18" charset="0"/>
              </a:rPr>
              <a:t>с</a:t>
            </a:r>
            <a:r>
              <a:rPr lang="uk-UA" sz="2000" b="1" dirty="0" smtClean="0">
                <a:solidFill>
                  <a:schemeClr val="tx1"/>
                </a:solidFill>
                <a:latin typeface="Times New Roman" pitchFamily="18" charset="0"/>
                <a:cs typeface="Times New Roman" pitchFamily="18" charset="0"/>
              </a:rPr>
              <a:t>. Ксаверівка Друга </a:t>
            </a:r>
          </a:p>
          <a:p>
            <a:pPr algn="ctr"/>
            <a:endParaRPr lang="uk-UA" sz="2000" b="1" dirty="0">
              <a:solidFill>
                <a:schemeClr val="tx1"/>
              </a:solidFill>
              <a:latin typeface="Times New Roman" pitchFamily="18" charset="0"/>
              <a:cs typeface="Times New Roman" pitchFamily="18" charset="0"/>
            </a:endParaRPr>
          </a:p>
          <a:p>
            <a:pPr algn="ctr"/>
            <a:endParaRPr lang="ru-RU" sz="2000" b="1" dirty="0">
              <a:solidFill>
                <a:schemeClr val="tx1"/>
              </a:solidFill>
              <a:latin typeface="Times New Roman" pitchFamily="18" charset="0"/>
              <a:cs typeface="Times New Roman" pitchFamily="18" charset="0"/>
            </a:endParaRPr>
          </a:p>
        </p:txBody>
      </p:sp>
      <p:sp>
        <p:nvSpPr>
          <p:cNvPr id="11" name="Прямокутник 10"/>
          <p:cNvSpPr/>
          <p:nvPr/>
        </p:nvSpPr>
        <p:spPr>
          <a:xfrm>
            <a:off x="155575" y="1649025"/>
            <a:ext cx="6617379" cy="1200329"/>
          </a:xfrm>
          <a:prstGeom prst="rect">
            <a:avLst/>
          </a:prstGeom>
        </p:spPr>
        <p:txBody>
          <a:bodyPr wrap="square">
            <a:spAutoFit/>
          </a:bodyPr>
          <a:lstStyle/>
          <a:p>
            <a:pPr algn="ctr"/>
            <a:r>
              <a:rPr lang="uk-UA" dirty="0">
                <a:latin typeface="Times New Roman" pitchFamily="18" charset="0"/>
                <a:cs typeface="Times New Roman" pitchFamily="18" charset="0"/>
              </a:rPr>
              <a:t>Послуги з перевезення </a:t>
            </a:r>
            <a:r>
              <a:rPr lang="uk-UA" dirty="0" smtClean="0">
                <a:latin typeface="Times New Roman" pitchFamily="18" charset="0"/>
                <a:cs typeface="Times New Roman" pitchFamily="18" charset="0"/>
              </a:rPr>
              <a:t>пасажирів здійснюються </a:t>
            </a:r>
            <a:r>
              <a:rPr lang="uk-UA" dirty="0">
                <a:latin typeface="Times New Roman" pitchFamily="18" charset="0"/>
                <a:cs typeface="Times New Roman" pitchFamily="18" charset="0"/>
              </a:rPr>
              <a:t>суб’єктами  господарювання, які отримали ліцензії на перевезення пасажирів </a:t>
            </a:r>
            <a:endParaRPr lang="uk-UA" dirty="0" smtClean="0">
              <a:latin typeface="Times New Roman" pitchFamily="18" charset="0"/>
              <a:cs typeface="Times New Roman" pitchFamily="18" charset="0"/>
            </a:endParaRPr>
          </a:p>
          <a:p>
            <a:pPr algn="ctr"/>
            <a:r>
              <a:rPr lang="uk-UA" dirty="0" smtClean="0">
                <a:latin typeface="Times New Roman" pitchFamily="18" charset="0"/>
                <a:cs typeface="Times New Roman" pitchFamily="18" charset="0"/>
              </a:rPr>
              <a:t>на </a:t>
            </a:r>
            <a:r>
              <a:rPr lang="uk-UA" dirty="0">
                <a:latin typeface="Times New Roman" pitchFamily="18" charset="0"/>
                <a:cs typeface="Times New Roman" pitchFamily="18" charset="0"/>
              </a:rPr>
              <a:t>території Київської </a:t>
            </a:r>
            <a:r>
              <a:rPr lang="uk-UA" dirty="0" smtClean="0">
                <a:latin typeface="Times New Roman" pitchFamily="18" charset="0"/>
                <a:cs typeface="Times New Roman" pitchFamily="18" charset="0"/>
              </a:rPr>
              <a:t>області:</a:t>
            </a:r>
          </a:p>
          <a:p>
            <a:pPr algn="ctr"/>
            <a:r>
              <a:rPr lang="uk-UA" dirty="0" smtClean="0">
                <a:latin typeface="Times New Roman" pitchFamily="18" charset="0"/>
                <a:cs typeface="Times New Roman" pitchFamily="18" charset="0"/>
              </a:rPr>
              <a:t> ПрАТ«КАТП-1028</a:t>
            </a:r>
            <a:r>
              <a:rPr lang="uk-UA" dirty="0">
                <a:latin typeface="Times New Roman" pitchFamily="18" charset="0"/>
                <a:cs typeface="Times New Roman" pitchFamily="18" charset="0"/>
              </a:rPr>
              <a:t>», </a:t>
            </a:r>
            <a:r>
              <a:rPr lang="uk-UA" dirty="0" smtClean="0">
                <a:latin typeface="Times New Roman" pitchFamily="18" charset="0"/>
                <a:cs typeface="Times New Roman" pitchFamily="18" charset="0"/>
              </a:rPr>
              <a:t>МПП«ДІЛІЖАНС</a:t>
            </a:r>
            <a:r>
              <a:rPr lang="uk-UA" dirty="0">
                <a:latin typeface="Times New Roman" pitchFamily="18" charset="0"/>
                <a:cs typeface="Times New Roman" pitchFamily="18" charset="0"/>
              </a:rPr>
              <a:t>» та </a:t>
            </a:r>
            <a:r>
              <a:rPr lang="uk-UA" dirty="0" smtClean="0">
                <a:latin typeface="Times New Roman" pitchFamily="18" charset="0"/>
                <a:cs typeface="Times New Roman" pitchFamily="18" charset="0"/>
              </a:rPr>
              <a:t>ФОП«ПІГОЛЬ В.В.»</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074639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460376" y="310409"/>
            <a:ext cx="6158139" cy="577564"/>
          </a:xfrm>
          <a:prstGeom prst="rect">
            <a:avLst/>
          </a:prstGeom>
          <a:noFill/>
        </p:spPr>
        <p:txBody>
          <a:bodyPr wrap="square" lIns="38576" tIns="19289" rIns="38576" bIns="19289">
            <a:spAutoFit/>
          </a:bodyPr>
          <a:lstStyle/>
          <a:p>
            <a:pPr algn="ctr"/>
            <a:r>
              <a:rPr lang="uk-UA" sz="35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Житлово-комунальна сфера</a:t>
            </a:r>
            <a:endParaRPr lang="ru-RU" sz="35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 name="Блок-схема: альтернативный процесс 12">
            <a:extLst>
              <a:ext uri="{FF2B5EF4-FFF2-40B4-BE49-F238E27FC236}">
                <a16:creationId xmlns="" xmlns:a16="http://schemas.microsoft.com/office/drawing/2014/main" id="{8F56BF96-ABA8-4C08-9A16-35393F14A442}"/>
              </a:ext>
            </a:extLst>
          </p:cNvPr>
          <p:cNvSpPr/>
          <p:nvPr/>
        </p:nvSpPr>
        <p:spPr>
          <a:xfrm>
            <a:off x="155576" y="1110342"/>
            <a:ext cx="2358987" cy="3483430"/>
          </a:xfrm>
          <a:prstGeom prst="flowChartAlternateProcess">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r>
              <a:rPr lang="uk-UA" sz="2200" b="1" dirty="0">
                <a:solidFill>
                  <a:schemeClr val="tx1"/>
                </a:solidFill>
                <a:latin typeface="Times New Roman" panose="02020603050405020304" pitchFamily="18" charset="0"/>
                <a:cs typeface="Times New Roman" panose="02020603050405020304" pitchFamily="18" charset="0"/>
              </a:rPr>
              <a:t>КП </a:t>
            </a:r>
            <a:endParaRPr lang="en-US" sz="2200" b="1" dirty="0">
              <a:solidFill>
                <a:schemeClr val="tx1"/>
              </a:solidFill>
              <a:latin typeface="Times New Roman" panose="02020603050405020304" pitchFamily="18" charset="0"/>
              <a:cs typeface="Times New Roman" panose="02020603050405020304" pitchFamily="18" charset="0"/>
            </a:endParaRPr>
          </a:p>
          <a:p>
            <a:pPr algn="ctr"/>
            <a:r>
              <a:rPr lang="uk-UA" sz="2200" b="1" dirty="0">
                <a:solidFill>
                  <a:schemeClr val="tx1"/>
                </a:solidFill>
                <a:latin typeface="Times New Roman" panose="02020603050405020304" pitchFamily="18" charset="0"/>
                <a:cs typeface="Times New Roman" panose="02020603050405020304" pitchFamily="18" charset="0"/>
              </a:rPr>
              <a:t>«Гребінківське ЖКГ»</a:t>
            </a:r>
          </a:p>
          <a:p>
            <a:pPr algn="ctr"/>
            <a:endParaRPr lang="uk-UA" sz="2400" b="1" dirty="0">
              <a:solidFill>
                <a:schemeClr val="tx1"/>
              </a:solidFill>
              <a:latin typeface="Times New Roman" panose="02020603050405020304" pitchFamily="18" charset="0"/>
              <a:cs typeface="Times New Roman" panose="02020603050405020304" pitchFamily="18" charset="0"/>
            </a:endParaRPr>
          </a:p>
          <a:p>
            <a:pPr algn="ctr"/>
            <a:r>
              <a:rPr lang="uk-UA" sz="2400" b="1" i="1" dirty="0">
                <a:solidFill>
                  <a:schemeClr val="tx1"/>
                </a:solidFill>
                <a:latin typeface="Times New Roman" panose="02020603050405020304" pitchFamily="18" charset="0"/>
                <a:cs typeface="Times New Roman" panose="02020603050405020304" pitchFamily="18" charset="0"/>
              </a:rPr>
              <a:t>27 працівників</a:t>
            </a:r>
          </a:p>
          <a:p>
            <a:pPr algn="ctr"/>
            <a:endParaRPr lang="uk-UA" b="1" dirty="0">
              <a:solidFill>
                <a:schemeClr val="tx1"/>
              </a:solidFill>
              <a:latin typeface="Times New Roman" panose="02020603050405020304" pitchFamily="18" charset="0"/>
              <a:cs typeface="Times New Roman" panose="02020603050405020304"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29" name="Блок-схема: альтернативный процесс 12">
            <a:extLst>
              <a:ext uri="{FF2B5EF4-FFF2-40B4-BE49-F238E27FC236}">
                <a16:creationId xmlns="" xmlns:a16="http://schemas.microsoft.com/office/drawing/2014/main" id="{8F56BF96-ABA8-4C08-9A16-35393F14A442}"/>
              </a:ext>
            </a:extLst>
          </p:cNvPr>
          <p:cNvSpPr/>
          <p:nvPr/>
        </p:nvSpPr>
        <p:spPr>
          <a:xfrm>
            <a:off x="256721" y="4800600"/>
            <a:ext cx="2286690" cy="3132126"/>
          </a:xfrm>
          <a:prstGeom prst="flowChartAlternateProcess">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r>
              <a:rPr lang="uk-UA" sz="2400" b="1" dirty="0">
                <a:solidFill>
                  <a:schemeClr val="tx1"/>
                </a:solidFill>
                <a:latin typeface="Times New Roman" panose="02020603050405020304" pitchFamily="18" charset="0"/>
                <a:cs typeface="Times New Roman" panose="02020603050405020304" pitchFamily="18" charset="0"/>
              </a:rPr>
              <a:t>ДЖЕП </a:t>
            </a:r>
            <a:r>
              <a:rPr lang="uk-UA" sz="1800" b="1" dirty="0">
                <a:solidFill>
                  <a:schemeClr val="tx1"/>
                </a:solidFill>
                <a:latin typeface="Times New Roman" panose="02020603050405020304" pitchFamily="18" charset="0"/>
                <a:cs typeface="Times New Roman" panose="02020603050405020304" pitchFamily="18" charset="0"/>
              </a:rPr>
              <a:t>«Дослідницьке»</a:t>
            </a:r>
          </a:p>
          <a:p>
            <a:pPr algn="ctr"/>
            <a:endParaRPr lang="uk-UA" sz="1800" b="1" dirty="0">
              <a:solidFill>
                <a:schemeClr val="tx1"/>
              </a:solidFill>
              <a:latin typeface="Times New Roman" panose="02020603050405020304" pitchFamily="18" charset="0"/>
              <a:cs typeface="Times New Roman" panose="02020603050405020304" pitchFamily="18" charset="0"/>
            </a:endParaRPr>
          </a:p>
          <a:p>
            <a:pPr algn="ctr"/>
            <a:r>
              <a:rPr lang="uk-UA" sz="1800" b="1" i="1" dirty="0">
                <a:solidFill>
                  <a:schemeClr val="tx1"/>
                </a:solidFill>
                <a:latin typeface="Times New Roman" panose="02020603050405020304" pitchFamily="18" charset="0"/>
                <a:cs typeface="Times New Roman" panose="02020603050405020304" pitchFamily="18" charset="0"/>
              </a:rPr>
              <a:t>24 працівника</a:t>
            </a:r>
          </a:p>
          <a:p>
            <a:pPr algn="ctr"/>
            <a:r>
              <a:rPr lang="uk-UA" sz="1800" b="1" dirty="0">
                <a:solidFill>
                  <a:schemeClr val="tx1"/>
                </a:solidFill>
                <a:latin typeface="Times New Roman" panose="02020603050405020304" pitchFamily="18" charset="0"/>
                <a:cs typeface="Times New Roman" panose="02020603050405020304" pitchFamily="18" charset="0"/>
              </a:rPr>
              <a:t> </a:t>
            </a:r>
          </a:p>
          <a:p>
            <a:pPr algn="ctr"/>
            <a:endParaRPr lang="uk-UA" b="1" dirty="0">
              <a:solidFill>
                <a:schemeClr val="tx1"/>
              </a:solidFill>
              <a:latin typeface="Times New Roman" panose="02020603050405020304" pitchFamily="18" charset="0"/>
              <a:cs typeface="Times New Roman" panose="02020603050405020304"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0" name="Блок-схема: альтернативный процесс 12">
            <a:extLst>
              <a:ext uri="{FF2B5EF4-FFF2-40B4-BE49-F238E27FC236}">
                <a16:creationId xmlns="" xmlns:a16="http://schemas.microsoft.com/office/drawing/2014/main" id="{8F56BF96-ABA8-4C08-9A16-35393F14A442}"/>
              </a:ext>
            </a:extLst>
          </p:cNvPr>
          <p:cNvSpPr/>
          <p:nvPr/>
        </p:nvSpPr>
        <p:spPr>
          <a:xfrm>
            <a:off x="2732316" y="1110343"/>
            <a:ext cx="3907972" cy="3483430"/>
          </a:xfrm>
          <a:prstGeom prst="flowChartAlternateProcess">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marL="285750" indent="-285750">
              <a:buFont typeface="Wingdings" pitchFamily="2" charset="2"/>
              <a:buChar char="ü"/>
            </a:pPr>
            <a:r>
              <a:rPr lang="uk-UA" b="1" i="1" dirty="0" smtClean="0">
                <a:solidFill>
                  <a:schemeClr val="tx1"/>
                </a:solidFill>
                <a:latin typeface="Times New Roman" panose="02020603050405020304" pitchFamily="18" charset="0"/>
                <a:cs typeface="Times New Roman" panose="02020603050405020304" pitchFamily="18" charset="0"/>
              </a:rPr>
              <a:t>Поводження з побутовими відходами</a:t>
            </a:r>
          </a:p>
          <a:p>
            <a:pPr marL="285750" indent="-285750">
              <a:buFont typeface="Wingdings" pitchFamily="2" charset="2"/>
              <a:buChar char="ü"/>
            </a:pPr>
            <a:r>
              <a:rPr lang="uk-UA" b="1" i="1" dirty="0" smtClean="0">
                <a:solidFill>
                  <a:schemeClr val="tx1"/>
                </a:solidFill>
                <a:latin typeface="Times New Roman" panose="02020603050405020304" pitchFamily="18" charset="0"/>
                <a:cs typeface="Times New Roman" panose="02020603050405020304" pitchFamily="18" charset="0"/>
              </a:rPr>
              <a:t>Водопостачання</a:t>
            </a:r>
          </a:p>
          <a:p>
            <a:pPr marL="285750" indent="-285750">
              <a:buFont typeface="Wingdings" pitchFamily="2" charset="2"/>
              <a:buChar char="ü"/>
            </a:pPr>
            <a:r>
              <a:rPr lang="uk-UA" b="1" i="1" dirty="0" smtClean="0">
                <a:solidFill>
                  <a:schemeClr val="tx1"/>
                </a:solidFill>
                <a:latin typeface="Times New Roman" panose="02020603050405020304" pitchFamily="18" charset="0"/>
                <a:cs typeface="Times New Roman" panose="02020603050405020304" pitchFamily="18" charset="0"/>
              </a:rPr>
              <a:t>Водовідведення</a:t>
            </a:r>
          </a:p>
          <a:p>
            <a:pPr marL="285750" indent="-285750">
              <a:buFont typeface="Wingdings" pitchFamily="2" charset="2"/>
              <a:buChar char="ü"/>
            </a:pPr>
            <a:r>
              <a:rPr lang="uk-UA" b="1" i="1" dirty="0" smtClean="0">
                <a:solidFill>
                  <a:schemeClr val="tx1"/>
                </a:solidFill>
                <a:latin typeface="Times New Roman" panose="02020603050405020304" pitchFamily="18" charset="0"/>
                <a:cs typeface="Times New Roman" panose="02020603050405020304" pitchFamily="18" charset="0"/>
              </a:rPr>
              <a:t>Управління багатоквартирними будинками</a:t>
            </a:r>
          </a:p>
          <a:p>
            <a:pPr marL="285750" indent="-285750">
              <a:buFont typeface="Wingdings" pitchFamily="2" charset="2"/>
              <a:buChar char="ü"/>
            </a:pPr>
            <a:r>
              <a:rPr lang="uk-UA" b="1" i="1" dirty="0" smtClean="0">
                <a:solidFill>
                  <a:schemeClr val="tx1"/>
                </a:solidFill>
                <a:latin typeface="Times New Roman" panose="02020603050405020304" pitchFamily="18" charset="0"/>
                <a:cs typeface="Times New Roman" panose="02020603050405020304" pitchFamily="18" charset="0"/>
              </a:rPr>
              <a:t>Благоустрій населених пунктів</a:t>
            </a:r>
          </a:p>
          <a:p>
            <a:pPr algn="ctr"/>
            <a:endParaRPr lang="uk-UA" b="1" dirty="0">
              <a:solidFill>
                <a:schemeClr val="tx1"/>
              </a:solidFill>
              <a:latin typeface="Times New Roman" panose="02020603050405020304" pitchFamily="18" charset="0"/>
              <a:cs typeface="Times New Roman" panose="02020603050405020304"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1" name="Блок-схема: альтернативный процесс 12">
            <a:extLst>
              <a:ext uri="{FF2B5EF4-FFF2-40B4-BE49-F238E27FC236}">
                <a16:creationId xmlns="" xmlns:a16="http://schemas.microsoft.com/office/drawing/2014/main" id="{8F56BF96-ABA8-4C08-9A16-35393F14A442}"/>
              </a:ext>
            </a:extLst>
          </p:cNvPr>
          <p:cNvSpPr/>
          <p:nvPr/>
        </p:nvSpPr>
        <p:spPr>
          <a:xfrm>
            <a:off x="2732315" y="4800601"/>
            <a:ext cx="3907971" cy="3103649"/>
          </a:xfrm>
          <a:prstGeom prst="flowChartAlternateProcess">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marL="285750" indent="-285750">
              <a:buFont typeface="Wingdings" pitchFamily="2" charset="2"/>
              <a:buChar char="ü"/>
            </a:pPr>
            <a:r>
              <a:rPr lang="uk-UA" b="1" i="1" dirty="0" smtClean="0">
                <a:solidFill>
                  <a:schemeClr val="tx1"/>
                </a:solidFill>
                <a:latin typeface="Times New Roman" panose="02020603050405020304" pitchFamily="18" charset="0"/>
                <a:cs typeface="Times New Roman" panose="02020603050405020304" pitchFamily="18" charset="0"/>
              </a:rPr>
              <a:t>Поводження з побутовими відходами</a:t>
            </a:r>
          </a:p>
          <a:p>
            <a:pPr marL="285750" indent="-285750">
              <a:buFont typeface="Wingdings" pitchFamily="2" charset="2"/>
              <a:buChar char="ü"/>
            </a:pPr>
            <a:r>
              <a:rPr lang="uk-UA" b="1" i="1" dirty="0" smtClean="0">
                <a:solidFill>
                  <a:schemeClr val="tx1"/>
                </a:solidFill>
                <a:latin typeface="Times New Roman" panose="02020603050405020304" pitchFamily="18" charset="0"/>
                <a:cs typeface="Times New Roman" panose="02020603050405020304" pitchFamily="18" charset="0"/>
              </a:rPr>
              <a:t>Водопостачання</a:t>
            </a:r>
          </a:p>
          <a:p>
            <a:pPr marL="285750" indent="-285750">
              <a:buFont typeface="Wingdings" pitchFamily="2" charset="2"/>
              <a:buChar char="ü"/>
            </a:pPr>
            <a:r>
              <a:rPr lang="uk-UA" b="1" i="1" dirty="0" smtClean="0">
                <a:solidFill>
                  <a:schemeClr val="tx1"/>
                </a:solidFill>
                <a:latin typeface="Times New Roman" panose="02020603050405020304" pitchFamily="18" charset="0"/>
                <a:cs typeface="Times New Roman" panose="02020603050405020304" pitchFamily="18" charset="0"/>
              </a:rPr>
              <a:t>Водовідведення</a:t>
            </a:r>
          </a:p>
          <a:p>
            <a:pPr marL="285750" indent="-285750">
              <a:buFont typeface="Wingdings" pitchFamily="2" charset="2"/>
              <a:buChar char="ü"/>
            </a:pPr>
            <a:r>
              <a:rPr lang="uk-UA" b="1" i="1" dirty="0" smtClean="0">
                <a:solidFill>
                  <a:schemeClr val="tx1"/>
                </a:solidFill>
                <a:latin typeface="Times New Roman" panose="02020603050405020304" pitchFamily="18" charset="0"/>
                <a:cs typeface="Times New Roman" panose="02020603050405020304" pitchFamily="18" charset="0"/>
              </a:rPr>
              <a:t>Обслуговування багатоквартирних будинків</a:t>
            </a:r>
          </a:p>
          <a:p>
            <a:pPr marL="285750" indent="-285750">
              <a:buFont typeface="Wingdings" pitchFamily="2" charset="2"/>
              <a:buChar char="ü"/>
            </a:pPr>
            <a:r>
              <a:rPr lang="uk-UA" b="1" i="1" dirty="0" smtClean="0">
                <a:solidFill>
                  <a:schemeClr val="tx1"/>
                </a:solidFill>
                <a:latin typeface="Times New Roman" panose="02020603050405020304" pitchFamily="18" charset="0"/>
                <a:cs typeface="Times New Roman" panose="02020603050405020304" pitchFamily="18" charset="0"/>
              </a:rPr>
              <a:t>Благоустрій населених пунктів</a:t>
            </a:r>
          </a:p>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557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228835" y="107107"/>
            <a:ext cx="4470855" cy="716063"/>
          </a:xfrm>
          <a:prstGeom prst="rect">
            <a:avLst/>
          </a:prstGeom>
          <a:noFill/>
        </p:spPr>
        <p:txBody>
          <a:bodyPr wrap="square" lIns="38576" tIns="19289" rIns="38576" bIns="19289">
            <a:spAutoFit/>
          </a:bodyPr>
          <a:lstStyle/>
          <a:p>
            <a:pPr algn="ctr"/>
            <a:r>
              <a:rPr lang="uk-UA" sz="44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Освіта</a:t>
            </a:r>
            <a:endParaRPr lang="ru-RU" sz="44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Рисунок 9">
            <a:extLst>
              <a:ext uri="{FF2B5EF4-FFF2-40B4-BE49-F238E27FC236}">
                <a16:creationId xmlns="" xmlns:a16="http://schemas.microsoft.com/office/drawing/2014/main" id="{9050465B-3732-4C3F-9707-8039C846DD7B}"/>
              </a:ext>
            </a:extLst>
          </p:cNvPr>
          <p:cNvPicPr>
            <a:picLocks noChangeAspect="1"/>
          </p:cNvPicPr>
          <p:nvPr/>
        </p:nvPicPr>
        <p:blipFill rotWithShape="1">
          <a:blip r:embed="rId3"/>
          <a:srcRect t="10161" b="13887"/>
          <a:stretch/>
        </p:blipFill>
        <p:spPr>
          <a:xfrm>
            <a:off x="155576" y="5228328"/>
            <a:ext cx="3657922" cy="2903300"/>
          </a:xfrm>
          <a:prstGeom prst="rect">
            <a:avLst/>
          </a:prstGeom>
        </p:spPr>
      </p:pic>
      <p:sp>
        <p:nvSpPr>
          <p:cNvPr id="11" name="Прямоугольник 13">
            <a:extLst>
              <a:ext uri="{FF2B5EF4-FFF2-40B4-BE49-F238E27FC236}">
                <a16:creationId xmlns="" xmlns:a16="http://schemas.microsoft.com/office/drawing/2014/main" id="{F85AFF1C-0A03-4967-A26B-77D84AC17F1E}"/>
              </a:ext>
            </a:extLst>
          </p:cNvPr>
          <p:cNvSpPr/>
          <p:nvPr/>
        </p:nvSpPr>
        <p:spPr>
          <a:xfrm>
            <a:off x="1984537" y="823170"/>
            <a:ext cx="4554343" cy="14527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a:lnSpc>
                <a:spcPct val="106000"/>
              </a:lnSpc>
              <a:buFont typeface="Wingdings" panose="05000000000000000000" pitchFamily="2" charset="2"/>
              <a:buChar char="v"/>
            </a:pPr>
            <a:r>
              <a:rPr lang="uk-UA"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ЗДО «Казочка», смт Гребінки </a:t>
            </a:r>
            <a:endParaRPr lang="ru-RU"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ЗДО «Дзвіночок», смт Гребінки </a:t>
            </a:r>
            <a:endParaRPr lang="ru-RU"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ЗДО «Дружба», с. Ксаверівка </a:t>
            </a:r>
            <a:endParaRPr lang="ru-RU"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ЗДО «Сонечко», смт Дослідницьке </a:t>
            </a:r>
          </a:p>
          <a:p>
            <a:pPr marL="214313" indent="-214313" algn="just">
              <a:lnSpc>
                <a:spcPct val="106000"/>
              </a:lnSpc>
              <a:buFont typeface="Wingdings" panose="05000000000000000000" pitchFamily="2" charset="2"/>
              <a:buChar char="v"/>
            </a:pPr>
            <a:r>
              <a:rPr lang="uk-UA"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ЗДО «Колосочок», с. Саливонки</a:t>
            </a:r>
            <a:endParaRPr lang="ru-RU"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Прямоугольник 16">
            <a:extLst>
              <a:ext uri="{FF2B5EF4-FFF2-40B4-BE49-F238E27FC236}">
                <a16:creationId xmlns="" xmlns:a16="http://schemas.microsoft.com/office/drawing/2014/main" id="{5A137D53-FB6E-4079-B815-E96AEB6414B5}"/>
              </a:ext>
            </a:extLst>
          </p:cNvPr>
          <p:cNvSpPr/>
          <p:nvPr/>
        </p:nvSpPr>
        <p:spPr>
          <a:xfrm>
            <a:off x="3167744" y="2547258"/>
            <a:ext cx="3494314" cy="176892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a:lnSpc>
                <a:spcPct val="106000"/>
              </a:lnSpc>
              <a:buFont typeface="Wingdings" panose="05000000000000000000" pitchFamily="2" charset="2"/>
              <a:buChar char="v"/>
            </a:pPr>
            <a:r>
              <a:rPr lang="uk-UA" sz="16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Гребінківський академічний ліцей </a:t>
            </a:r>
            <a:endParaRPr lang="ru-RU" sz="16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6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ОЗО «Гребінківський ліцей» </a:t>
            </a:r>
            <a:endParaRPr lang="en-US" sz="16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6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Філія ОЗО «Гребінківський ліцей» </a:t>
            </a:r>
            <a:endParaRPr lang="ru-RU" sz="16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6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Дослідницька гімназія </a:t>
            </a:r>
            <a:endParaRPr lang="ru-RU" sz="1600"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6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Ксаверівська гімназія</a:t>
            </a:r>
            <a:endParaRPr lang="ru-RU" sz="16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6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Саливонківська гімназія</a:t>
            </a:r>
            <a:endParaRPr lang="ru-RU" sz="16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6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Лосятинська </a:t>
            </a:r>
            <a:r>
              <a:rPr lang="uk-UA" sz="1600" dirty="0" smtClean="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гімназія</a:t>
            </a:r>
          </a:p>
        </p:txBody>
      </p:sp>
      <p:sp>
        <p:nvSpPr>
          <p:cNvPr id="13" name="Прямоугольник 4">
            <a:extLst>
              <a:ext uri="{FF2B5EF4-FFF2-40B4-BE49-F238E27FC236}">
                <a16:creationId xmlns="" xmlns:a16="http://schemas.microsoft.com/office/drawing/2014/main" id="{88DC2142-6C49-46B7-9916-0CC655CB40B4}"/>
              </a:ext>
            </a:extLst>
          </p:cNvPr>
          <p:cNvSpPr/>
          <p:nvPr/>
        </p:nvSpPr>
        <p:spPr>
          <a:xfrm>
            <a:off x="3667768" y="5132406"/>
            <a:ext cx="2994290" cy="196508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a:lnSpc>
                <a:spcPct val="106000"/>
              </a:lnSpc>
              <a:buFont typeface="Wingdings" panose="05000000000000000000" pitchFamily="2" charset="2"/>
              <a:buChar char="v"/>
            </a:pPr>
            <a:r>
              <a:rPr lang="uk-UA" sz="16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КЗПО «Дитячо-юнацька спортивна школа «Авангард» </a:t>
            </a:r>
            <a:endParaRPr lang="uk-UA" sz="1600" b="1"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6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Центр дитячо-юнацької творчості</a:t>
            </a:r>
            <a:endParaRPr lang="ru-RU" sz="1600" b="1"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06000"/>
              </a:lnSpc>
              <a:buFont typeface="Wingdings" panose="05000000000000000000" pitchFamily="2" charset="2"/>
              <a:buChar char="v"/>
            </a:pPr>
            <a:r>
              <a:rPr lang="uk-UA" sz="16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КПНЗ «Гребінківська дитяча школа мистецтв» </a:t>
            </a:r>
          </a:p>
          <a:p>
            <a:pPr marL="214313" indent="-214313" algn="just">
              <a:lnSpc>
                <a:spcPct val="106000"/>
              </a:lnSpc>
              <a:buFont typeface="Wingdings" panose="05000000000000000000" pitchFamily="2" charset="2"/>
              <a:buChar char="v"/>
            </a:pPr>
            <a:r>
              <a:rPr lang="uk-UA" sz="16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Гребінківський МРЦ</a:t>
            </a:r>
            <a:endParaRPr lang="ru-RU" sz="16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Блок-схема: альтернативный процесс 5">
            <a:extLst>
              <a:ext uri="{FF2B5EF4-FFF2-40B4-BE49-F238E27FC236}">
                <a16:creationId xmlns="" xmlns:a16="http://schemas.microsoft.com/office/drawing/2014/main" id="{FD4EC6A9-F50E-4225-BCC7-FAEEA500F324}"/>
              </a:ext>
            </a:extLst>
          </p:cNvPr>
          <p:cNvSpPr/>
          <p:nvPr/>
        </p:nvSpPr>
        <p:spPr>
          <a:xfrm>
            <a:off x="155576" y="2454584"/>
            <a:ext cx="2870613" cy="1861598"/>
          </a:xfrm>
          <a:prstGeom prst="flowChartAlternateProcess">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tx1"/>
                </a:solidFill>
                <a:latin typeface="Times New Roman" panose="02020603050405020304" pitchFamily="18" charset="0"/>
                <a:cs typeface="Times New Roman" panose="02020603050405020304" pitchFamily="18" charset="0"/>
              </a:rPr>
              <a:t>Мережа  закладів освіти </a:t>
            </a:r>
          </a:p>
          <a:p>
            <a:pPr algn="ctr"/>
            <a:r>
              <a:rPr lang="uk-UA" sz="2800" dirty="0" smtClean="0">
                <a:solidFill>
                  <a:schemeClr val="tx1"/>
                </a:solidFill>
                <a:latin typeface="Times New Roman" panose="02020603050405020304" pitchFamily="18" charset="0"/>
                <a:cs typeface="Times New Roman" panose="02020603050405020304" pitchFamily="18" charset="0"/>
              </a:rPr>
              <a:t>17 </a:t>
            </a:r>
            <a:r>
              <a:rPr lang="uk-UA" sz="2800" dirty="0">
                <a:solidFill>
                  <a:schemeClr val="tx1"/>
                </a:solidFill>
                <a:latin typeface="Times New Roman" panose="02020603050405020304" pitchFamily="18" charset="0"/>
                <a:cs typeface="Times New Roman" panose="02020603050405020304" pitchFamily="18" charset="0"/>
              </a:rPr>
              <a:t>закладів освіти</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15" name="Прямоугольник 16">
            <a:extLst>
              <a:ext uri="{FF2B5EF4-FFF2-40B4-BE49-F238E27FC236}">
                <a16:creationId xmlns="" xmlns:a16="http://schemas.microsoft.com/office/drawing/2014/main" id="{5A137D53-FB6E-4079-B815-E96AEB6414B5}"/>
              </a:ext>
            </a:extLst>
          </p:cNvPr>
          <p:cNvSpPr/>
          <p:nvPr/>
        </p:nvSpPr>
        <p:spPr>
          <a:xfrm>
            <a:off x="3667768" y="4476850"/>
            <a:ext cx="2994290" cy="3429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a:lnSpc>
                <a:spcPct val="106000"/>
              </a:lnSpc>
              <a:buFont typeface="Wingdings" panose="05000000000000000000" pitchFamily="2" charset="2"/>
              <a:buChar char="v"/>
            </a:pPr>
            <a:r>
              <a:rPr lang="uk-UA" sz="1600" dirty="0" smtClean="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Інклюзивно-ресурсний центр</a:t>
            </a:r>
          </a:p>
        </p:txBody>
      </p:sp>
    </p:spTree>
    <p:extLst>
      <p:ext uri="{BB962C8B-B14F-4D97-AF65-F5344CB8AC3E}">
        <p14:creationId xmlns:p14="http://schemas.microsoft.com/office/powerpoint/2010/main" val="289433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150127" y="107107"/>
            <a:ext cx="4470855" cy="716063"/>
          </a:xfrm>
          <a:prstGeom prst="rect">
            <a:avLst/>
          </a:prstGeom>
          <a:noFill/>
        </p:spPr>
        <p:txBody>
          <a:bodyPr wrap="square" lIns="38576" tIns="19289" rIns="38576" bIns="19289">
            <a:spAutoFit/>
          </a:bodyPr>
          <a:lstStyle/>
          <a:p>
            <a:pPr algn="ctr"/>
            <a:r>
              <a:rPr lang="uk-UA" sz="44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Медицина</a:t>
            </a:r>
            <a:endParaRPr lang="ru-RU" sz="44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143257" y="964278"/>
            <a:ext cx="2525486" cy="1189892"/>
          </a:xfrm>
          <a:prstGeom prst="flowChartAlternateProcess">
            <a:avLst/>
          </a:prstGeom>
          <a:solidFill>
            <a:srgbClr val="92D050">
              <a:alpha val="39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uk-UA" b="1" dirty="0">
              <a:solidFill>
                <a:schemeClr val="tx1"/>
              </a:solidFill>
              <a:latin typeface="Times New Roman" panose="02020603050405020304" pitchFamily="18" charset="0"/>
              <a:cs typeface="Times New Roman" panose="02020603050405020304" pitchFamily="18" charset="0"/>
            </a:endParaRPr>
          </a:p>
          <a:p>
            <a:pPr algn="ctr"/>
            <a:r>
              <a:rPr lang="uk-UA" b="1" dirty="0">
                <a:solidFill>
                  <a:schemeClr val="tx1"/>
                </a:solidFill>
                <a:latin typeface="Times New Roman" panose="02020603050405020304" pitchFamily="18" charset="0"/>
                <a:cs typeface="Times New Roman" panose="02020603050405020304" pitchFamily="18" charset="0"/>
              </a:rPr>
              <a:t>КНП </a:t>
            </a:r>
          </a:p>
          <a:p>
            <a:pPr algn="ctr"/>
            <a:r>
              <a:rPr lang="uk-UA" b="1" dirty="0">
                <a:solidFill>
                  <a:schemeClr val="tx1"/>
                </a:solidFill>
                <a:latin typeface="Times New Roman" panose="02020603050405020304" pitchFamily="18" charset="0"/>
                <a:cs typeface="Times New Roman" panose="02020603050405020304" pitchFamily="18" charset="0"/>
              </a:rPr>
              <a:t>«Гребінківська центральна лікарня» смт Гребінки</a:t>
            </a:r>
          </a:p>
          <a:p>
            <a:pPr algn="ctr"/>
            <a:endParaRPr lang="uk-UA" dirty="0">
              <a:solidFill>
                <a:schemeClr val="tx1"/>
              </a:solidFill>
              <a:latin typeface="Times New Roman" panose="02020603050405020304" pitchFamily="18" charset="0"/>
              <a:cs typeface="Times New Roman" panose="02020603050405020304" pitchFamily="18" charset="0"/>
            </a:endParaRPr>
          </a:p>
          <a:p>
            <a:pPr algn="ctr"/>
            <a:endParaRPr lang="uk-UA" dirty="0" smtClean="0">
              <a:solidFill>
                <a:schemeClr val="tx1"/>
              </a:solidFill>
              <a:latin typeface="Times New Roman" panose="02020603050405020304" pitchFamily="18" charset="0"/>
              <a:cs typeface="Times New Roman" panose="02020603050405020304" pitchFamily="18" charset="0"/>
            </a:endParaRPr>
          </a:p>
          <a:p>
            <a:pPr algn="ctr"/>
            <a:endParaRPr lang="uk-UA" dirty="0">
              <a:solidFill>
                <a:schemeClr val="tx1"/>
              </a:solidFill>
              <a:latin typeface="Times New Roman" panose="02020603050405020304" pitchFamily="18" charset="0"/>
              <a:cs typeface="Times New Roman" panose="02020603050405020304"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8"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143259" y="2256390"/>
            <a:ext cx="2525485" cy="366795"/>
          </a:xfrm>
          <a:prstGeom prst="flowChartAlternateProcess">
            <a:avLst/>
          </a:prstGeom>
          <a:solidFill>
            <a:schemeClr val="accent6">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endParaRPr lang="uk-UA" b="1" dirty="0">
              <a:solidFill>
                <a:schemeClr val="tx1"/>
              </a:solidFill>
              <a:latin typeface="Times New Roman" panose="02020603050405020304" pitchFamily="18" charset="0"/>
              <a:cs typeface="Times New Roman" panose="02020603050405020304" pitchFamily="18" charset="0"/>
            </a:endParaRPr>
          </a:p>
          <a:p>
            <a:pPr algn="ctr"/>
            <a:r>
              <a:rPr lang="uk-UA" sz="1300" b="1" dirty="0">
                <a:solidFill>
                  <a:schemeClr val="tx1"/>
                </a:solidFill>
                <a:latin typeface="Times New Roman" panose="02020603050405020304" pitchFamily="18" charset="0"/>
                <a:cs typeface="Times New Roman" panose="02020603050405020304" pitchFamily="18" charset="0"/>
              </a:rPr>
              <a:t>Центр реабілітації с. Лосятин</a:t>
            </a:r>
          </a:p>
          <a:p>
            <a:pPr algn="ctr"/>
            <a:endParaRPr lang="uk-UA" dirty="0">
              <a:solidFill>
                <a:schemeClr val="tx1"/>
              </a:solidFill>
              <a:latin typeface="Times New Roman" panose="02020603050405020304" pitchFamily="18" charset="0"/>
              <a:cs typeface="Times New Roman" panose="02020603050405020304" pitchFamily="18" charset="0"/>
            </a:endParaRPr>
          </a:p>
          <a:p>
            <a:pPr algn="ctr"/>
            <a:endParaRPr lang="uk-UA" dirty="0" smtClean="0">
              <a:solidFill>
                <a:schemeClr val="tx1"/>
              </a:solidFill>
              <a:latin typeface="Times New Roman" panose="02020603050405020304" pitchFamily="18" charset="0"/>
              <a:cs typeface="Times New Roman" panose="02020603050405020304" pitchFamily="18" charset="0"/>
            </a:endParaRPr>
          </a:p>
          <a:p>
            <a:pPr algn="ctr"/>
            <a:endParaRPr lang="uk-UA" dirty="0">
              <a:solidFill>
                <a:schemeClr val="tx1"/>
              </a:solidFill>
              <a:latin typeface="Times New Roman" panose="02020603050405020304" pitchFamily="18" charset="0"/>
              <a:cs typeface="Times New Roman" panose="02020603050405020304"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9"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115888" y="3023780"/>
            <a:ext cx="2738144" cy="1516796"/>
          </a:xfrm>
          <a:prstGeom prst="flowChartAlternateProcess">
            <a:avLst/>
          </a:prstGeom>
          <a:solidFill>
            <a:schemeClr val="accent2">
              <a:lumMod val="40000"/>
              <a:lumOff val="6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r>
              <a:rPr lang="uk-UA" b="1" dirty="0">
                <a:solidFill>
                  <a:schemeClr val="tx1"/>
                </a:solidFill>
                <a:latin typeface="Times New Roman" panose="02020603050405020304" pitchFamily="18" charset="0"/>
                <a:cs typeface="Times New Roman" panose="02020603050405020304" pitchFamily="18" charset="0"/>
              </a:rPr>
              <a:t>Гребінківська амбулаторія загальної практики –  </a:t>
            </a:r>
          </a:p>
          <a:p>
            <a:pPr algn="ctr"/>
            <a:r>
              <a:rPr lang="uk-UA" b="1" dirty="0">
                <a:solidFill>
                  <a:schemeClr val="tx1"/>
                </a:solidFill>
                <a:latin typeface="Times New Roman" panose="02020603050405020304" pitchFamily="18" charset="0"/>
                <a:cs typeface="Times New Roman" panose="02020603050405020304" pitchFamily="18" charset="0"/>
              </a:rPr>
              <a:t>сімейної медицини </a:t>
            </a:r>
          </a:p>
          <a:p>
            <a:pPr algn="ctr"/>
            <a:r>
              <a:rPr lang="uk-UA" b="1" dirty="0">
                <a:solidFill>
                  <a:schemeClr val="tx1"/>
                </a:solidFill>
                <a:latin typeface="Times New Roman" panose="02020603050405020304" pitchFamily="18" charset="0"/>
                <a:cs typeface="Times New Roman" panose="02020603050405020304" pitchFamily="18" charset="0"/>
              </a:rPr>
              <a:t>смт Гребінки</a:t>
            </a:r>
            <a:endParaRPr lang="ru-RU" dirty="0">
              <a:latin typeface="Times New Roman" pitchFamily="18" charset="0"/>
              <a:cs typeface="Times New Roman"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10"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155575" y="4799089"/>
            <a:ext cx="2658770" cy="1457798"/>
          </a:xfrm>
          <a:prstGeom prst="flowChartAlternateProcess">
            <a:avLst/>
          </a:prstGeom>
          <a:solidFill>
            <a:schemeClr val="accent4">
              <a:lumMod val="60000"/>
              <a:lumOff val="4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r>
              <a:rPr lang="uk-UA" sz="1900" b="1" dirty="0">
                <a:solidFill>
                  <a:schemeClr val="tx1"/>
                </a:solidFill>
                <a:latin typeface="Times New Roman" pitchFamily="18" charset="0"/>
                <a:cs typeface="Times New Roman" pitchFamily="18" charset="0"/>
              </a:rPr>
              <a:t>Медичні амбулаторії в населених пунктах старостинських округів</a:t>
            </a: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12" name="Блок-схема: альтернативный процесс 12">
            <a:extLst>
              <a:ext uri="{FF2B5EF4-FFF2-40B4-BE49-F238E27FC236}">
                <a16:creationId xmlns:a16="http://schemas.microsoft.com/office/drawing/2014/main" xmlns="" id="{8F56BF96-ABA8-4C08-9A16-35393F14A442}"/>
              </a:ext>
            </a:extLst>
          </p:cNvPr>
          <p:cNvSpPr/>
          <p:nvPr/>
        </p:nvSpPr>
        <p:spPr>
          <a:xfrm>
            <a:off x="155575" y="6466115"/>
            <a:ext cx="2658770" cy="1309328"/>
          </a:xfrm>
          <a:prstGeom prst="flowChartAlternateProcess">
            <a:avLst/>
          </a:prstGeom>
          <a:solidFill>
            <a:schemeClr val="accent4">
              <a:lumMod val="60000"/>
              <a:lumOff val="40000"/>
              <a:alpha val="39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endParaRPr lang="uk-UA" b="1" dirty="0" smtClean="0">
              <a:solidFill>
                <a:schemeClr val="tx1"/>
              </a:solidFill>
              <a:latin typeface="Times New Roman" panose="02020603050405020304" pitchFamily="18" charset="0"/>
              <a:cs typeface="Times New Roman" panose="02020603050405020304" pitchFamily="18" charset="0"/>
            </a:endParaRPr>
          </a:p>
          <a:p>
            <a:pPr algn="ctr"/>
            <a:r>
              <a:rPr lang="uk-UA" b="1" dirty="0" smtClean="0">
                <a:solidFill>
                  <a:schemeClr val="tx1"/>
                </a:solidFill>
                <a:latin typeface="Times New Roman" panose="02020603050405020304" pitchFamily="18" charset="0"/>
                <a:cs typeface="Times New Roman" panose="02020603050405020304" pitchFamily="18" charset="0"/>
              </a:rPr>
              <a:t>ФАПи в населених пунктах старостинських округів</a:t>
            </a:r>
            <a:endParaRPr lang="uk-UA" b="1" dirty="0">
              <a:solidFill>
                <a:schemeClr val="tx1"/>
              </a:solidFill>
              <a:latin typeface="Times New Roman" pitchFamily="18" charset="0"/>
              <a:cs typeface="Times New Roman" pitchFamily="18" charset="0"/>
            </a:endParaRPr>
          </a:p>
          <a:p>
            <a:pPr algn="ct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13" name="Місце для тексту 4"/>
          <p:cNvSpPr txBox="1">
            <a:spLocks/>
          </p:cNvSpPr>
          <p:nvPr/>
        </p:nvSpPr>
        <p:spPr>
          <a:xfrm>
            <a:off x="3385554" y="4799089"/>
            <a:ext cx="2060044" cy="1419789"/>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endParaRPr lang="uk-UA" dirty="0" smtClean="0">
              <a:latin typeface="Times New Roman" pitchFamily="18" charset="0"/>
              <a:cs typeface="Times New Roman" pitchFamily="18" charset="0"/>
            </a:endParaRPr>
          </a:p>
          <a:p>
            <a:pPr marL="0" indent="0">
              <a:buNone/>
            </a:pPr>
            <a:r>
              <a:rPr lang="uk-UA" sz="1800" b="1" dirty="0" smtClean="0">
                <a:latin typeface="Times New Roman" pitchFamily="18" charset="0"/>
                <a:cs typeface="Times New Roman" pitchFamily="18" charset="0"/>
              </a:rPr>
              <a:t>с. Ксаверівка</a:t>
            </a:r>
          </a:p>
          <a:p>
            <a:pPr marL="0" indent="0">
              <a:buNone/>
            </a:pPr>
            <a:r>
              <a:rPr lang="uk-UA" sz="1800" b="1" dirty="0" smtClean="0">
                <a:latin typeface="Times New Roman" pitchFamily="18" charset="0"/>
                <a:cs typeface="Times New Roman" pitchFamily="18" charset="0"/>
              </a:rPr>
              <a:t>с. Лосятин</a:t>
            </a:r>
          </a:p>
          <a:p>
            <a:pPr marL="0" indent="0">
              <a:buNone/>
            </a:pPr>
            <a:r>
              <a:rPr lang="uk-UA" sz="1800" b="1" dirty="0" smtClean="0">
                <a:latin typeface="Times New Roman" pitchFamily="18" charset="0"/>
                <a:cs typeface="Times New Roman" pitchFamily="18" charset="0"/>
              </a:rPr>
              <a:t>смт Дослідницьке </a:t>
            </a:r>
            <a:endParaRPr lang="ru-RU" sz="1800" b="1" dirty="0">
              <a:latin typeface="Times New Roman" pitchFamily="18" charset="0"/>
              <a:cs typeface="Times New Roman" pitchFamily="18" charset="0"/>
            </a:endParaRPr>
          </a:p>
        </p:txBody>
      </p:sp>
      <p:sp>
        <p:nvSpPr>
          <p:cNvPr id="14" name="Місце для тексту 4"/>
          <p:cNvSpPr txBox="1">
            <a:spLocks/>
          </p:cNvSpPr>
          <p:nvPr/>
        </p:nvSpPr>
        <p:spPr>
          <a:xfrm>
            <a:off x="3269570" y="6408699"/>
            <a:ext cx="3738676" cy="1858416"/>
          </a:xfrm>
          <a:prstGeom prst="rect">
            <a:avLst/>
          </a:prstGeom>
        </p:spPr>
        <p:txBody>
          <a:bodyPr>
            <a:normAutofit fontScale="7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3622" indent="0">
              <a:buFont typeface="Arial" panose="020B0604020202020204" pitchFamily="34" charset="0"/>
              <a:buNone/>
            </a:pPr>
            <a:r>
              <a:rPr lang="uk-UA" sz="2900" b="1" dirty="0" smtClean="0">
                <a:latin typeface="Times New Roman" pitchFamily="18" charset="0"/>
                <a:cs typeface="Times New Roman" pitchFamily="18" charset="0"/>
              </a:rPr>
              <a:t>с. Пінчуки</a:t>
            </a:r>
          </a:p>
          <a:p>
            <a:pPr marL="43622" indent="0">
              <a:buFont typeface="Arial" panose="020B0604020202020204" pitchFamily="34" charset="0"/>
              <a:buNone/>
            </a:pPr>
            <a:r>
              <a:rPr lang="uk-UA" sz="2900" b="1" dirty="0" smtClean="0">
                <a:latin typeface="Times New Roman" pitchFamily="18" charset="0"/>
                <a:cs typeface="Times New Roman" pitchFamily="18" charset="0"/>
              </a:rPr>
              <a:t>с. Соколівка</a:t>
            </a:r>
          </a:p>
          <a:p>
            <a:pPr marL="43622" indent="0">
              <a:buFont typeface="Arial" panose="020B0604020202020204" pitchFamily="34" charset="0"/>
              <a:buNone/>
            </a:pPr>
            <a:r>
              <a:rPr lang="uk-UA" sz="2900" b="1" dirty="0" smtClean="0">
                <a:latin typeface="Times New Roman" pitchFamily="18" charset="0"/>
                <a:cs typeface="Times New Roman" pitchFamily="18" charset="0"/>
              </a:rPr>
              <a:t>с. Саливонки</a:t>
            </a:r>
          </a:p>
          <a:p>
            <a:pPr marL="43622" indent="0">
              <a:buFont typeface="Arial" panose="020B0604020202020204" pitchFamily="34" charset="0"/>
              <a:buNone/>
            </a:pPr>
            <a:r>
              <a:rPr lang="uk-UA" sz="2900" b="1" dirty="0" smtClean="0">
                <a:latin typeface="Times New Roman" pitchFamily="18" charset="0"/>
                <a:cs typeface="Times New Roman" pitchFamily="18" charset="0"/>
              </a:rPr>
              <a:t>с. Лосятин</a:t>
            </a:r>
          </a:p>
          <a:p>
            <a:pPr marL="43622" indent="0">
              <a:buFont typeface="Arial" panose="020B0604020202020204" pitchFamily="34" charset="0"/>
              <a:buNone/>
            </a:pPr>
            <a:r>
              <a:rPr lang="uk-UA" sz="2900" b="1" dirty="0" smtClean="0">
                <a:latin typeface="Times New Roman" pitchFamily="18" charset="0"/>
                <a:cs typeface="Times New Roman" pitchFamily="18" charset="0"/>
              </a:rPr>
              <a:t>с. Вільшанська Новоселиця</a:t>
            </a:r>
            <a:r>
              <a:rPr lang="uk-UA" sz="1900" dirty="0" smtClean="0">
                <a:latin typeface="Times New Roman" pitchFamily="18" charset="0"/>
                <a:cs typeface="Times New Roman" pitchFamily="18" charset="0"/>
              </a:rPr>
              <a:t> </a:t>
            </a:r>
            <a:endParaRPr lang="ru-RU" sz="1900" dirty="0">
              <a:latin typeface="Times New Roman" pitchFamily="18" charset="0"/>
              <a:cs typeface="Times New Roman" pitchFamily="18" charset="0"/>
            </a:endParaRPr>
          </a:p>
        </p:txBody>
      </p:sp>
      <p:sp>
        <p:nvSpPr>
          <p:cNvPr id="4" name="Стрілка вправо 3"/>
          <p:cNvSpPr/>
          <p:nvPr/>
        </p:nvSpPr>
        <p:spPr>
          <a:xfrm>
            <a:off x="2904133" y="4914145"/>
            <a:ext cx="365438" cy="12276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ілка вправо 14"/>
          <p:cNvSpPr/>
          <p:nvPr/>
        </p:nvSpPr>
        <p:spPr>
          <a:xfrm>
            <a:off x="2912861" y="6466115"/>
            <a:ext cx="356711" cy="12276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Picture 10" descr="Возможно, это изображение (стоит, воздушный шарик и на открытом воздухе)">
            <a:extLst>
              <a:ext uri="{FF2B5EF4-FFF2-40B4-BE49-F238E27FC236}">
                <a16:creationId xmlns="" xmlns:a16="http://schemas.microsoft.com/office/drawing/2014/main" id="{F4B507F1-C617-4DAE-879E-3AA6843E03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75" r="2861" b="21778"/>
          <a:stretch/>
        </p:blipFill>
        <p:spPr bwMode="auto">
          <a:xfrm>
            <a:off x="3173939" y="1118822"/>
            <a:ext cx="1718495" cy="15043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Реабілітаційний Центр &quot;Лосятинська Лікарня&quot;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l="15526" t="13723" r="12153" b="22467"/>
          <a:stretch/>
        </p:blipFill>
        <p:spPr bwMode="auto">
          <a:xfrm>
            <a:off x="5007430" y="720250"/>
            <a:ext cx="1625199" cy="14339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Лосятинская Больница Центр неврологии и реабилитации, ГП, Васильков -  телефон, адрес, каталог, цены, отзывы о компании Лосятинская Больница Центр  неврологии и реабилитации, ГП – BizOrg.su, ID 410244"/>
          <p:cNvPicPr>
            <a:picLocks noChangeAspect="1" noChangeArrowheads="1"/>
          </p:cNvPicPr>
          <p:nvPr/>
        </p:nvPicPr>
        <p:blipFill rotWithShape="1">
          <a:blip r:embed="rId5">
            <a:extLst>
              <a:ext uri="{28A0092B-C50C-407E-A947-70E740481C1C}">
                <a14:useLocalDpi xmlns:a14="http://schemas.microsoft.com/office/drawing/2010/main" val="0"/>
              </a:ext>
            </a:extLst>
          </a:blip>
          <a:srcRect b="30692"/>
          <a:stretch/>
        </p:blipFill>
        <p:spPr bwMode="auto">
          <a:xfrm>
            <a:off x="5007431" y="2317765"/>
            <a:ext cx="1625200" cy="14120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Возможно, это изображение (мебель и спальня)">
            <a:extLst>
              <a:ext uri="{FF2B5EF4-FFF2-40B4-BE49-F238E27FC236}">
                <a16:creationId xmlns="" xmlns:a16="http://schemas.microsoft.com/office/drawing/2014/main" id="{D83E0268-BC1E-439B-B317-F642C15189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431" y="3818265"/>
            <a:ext cx="1625199" cy="14446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Возможно, это изображение (в помещении)">
            <a:extLst>
              <a:ext uri="{FF2B5EF4-FFF2-40B4-BE49-F238E27FC236}">
                <a16:creationId xmlns="" xmlns:a16="http://schemas.microsoft.com/office/drawing/2014/main" id="{222A4D66-B24D-49B4-9CED-C03E0B36BD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3939" y="2855339"/>
            <a:ext cx="1718495" cy="1459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4469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034144" y="307397"/>
            <a:ext cx="4470855" cy="716063"/>
          </a:xfrm>
          <a:prstGeom prst="rect">
            <a:avLst/>
          </a:prstGeom>
          <a:noFill/>
        </p:spPr>
        <p:txBody>
          <a:bodyPr wrap="square" lIns="38576" tIns="19289" rIns="38576" bIns="19289">
            <a:spAutoFit/>
          </a:bodyPr>
          <a:lstStyle/>
          <a:p>
            <a:pPr algn="ctr"/>
            <a:r>
              <a:rPr lang="uk-UA" sz="44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Культура</a:t>
            </a:r>
            <a:endParaRPr lang="ru-RU" sz="44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Прямокутник 3"/>
          <p:cNvSpPr/>
          <p:nvPr/>
        </p:nvSpPr>
        <p:spPr>
          <a:xfrm>
            <a:off x="155575" y="892831"/>
            <a:ext cx="6441168" cy="4431983"/>
          </a:xfrm>
          <a:prstGeom prst="rect">
            <a:avLst/>
          </a:prstGeom>
        </p:spPr>
        <p:txBody>
          <a:bodyPr wrap="square">
            <a:spAutoFit/>
          </a:bodyPr>
          <a:lstStyle/>
          <a:p>
            <a:pPr algn="just"/>
            <a:r>
              <a:rPr lang="uk-UA" sz="3600" dirty="0" smtClean="0">
                <a:latin typeface="Times New Roman" pitchFamily="18" charset="0"/>
                <a:cs typeface="Times New Roman" pitchFamily="18" charset="0"/>
              </a:rPr>
              <a:t>	</a:t>
            </a:r>
            <a:r>
              <a:rPr lang="uk-UA" sz="3000" dirty="0" smtClean="0">
                <a:latin typeface="Times New Roman" pitchFamily="18" charset="0"/>
                <a:cs typeface="Times New Roman" pitchFamily="18" charset="0"/>
              </a:rPr>
              <a:t>В </a:t>
            </a:r>
            <a:r>
              <a:rPr lang="uk-UA" sz="3000" dirty="0">
                <a:latin typeface="Times New Roman" pitchFamily="18" charset="0"/>
                <a:cs typeface="Times New Roman" pitchFamily="18" charset="0"/>
              </a:rPr>
              <a:t>галузі культури у нашій громаді налічується:</a:t>
            </a:r>
            <a:endParaRPr lang="ru-RU" sz="3000" dirty="0">
              <a:latin typeface="Times New Roman" pitchFamily="18" charset="0"/>
              <a:cs typeface="Times New Roman" pitchFamily="18" charset="0"/>
            </a:endParaRPr>
          </a:p>
          <a:p>
            <a:pPr marL="571500" lvl="0" indent="-571500" algn="just">
              <a:buFont typeface="Wingdings" pitchFamily="2" charset="2"/>
              <a:buChar char="§"/>
            </a:pPr>
            <a:r>
              <a:rPr lang="uk-UA" sz="3000" i="1" dirty="0">
                <a:latin typeface="Times New Roman" pitchFamily="18" charset="0"/>
                <a:cs typeface="Times New Roman" pitchFamily="18" charset="0"/>
              </a:rPr>
              <a:t>11 </a:t>
            </a:r>
            <a:r>
              <a:rPr lang="uk-UA" sz="3000" i="1" dirty="0" smtClean="0">
                <a:latin typeface="Times New Roman" pitchFamily="18" charset="0"/>
                <a:cs typeface="Times New Roman" pitchFamily="18" charset="0"/>
              </a:rPr>
              <a:t>бібліотек</a:t>
            </a:r>
            <a:endParaRPr lang="ru-RU" sz="3000" i="1" dirty="0">
              <a:latin typeface="Times New Roman" pitchFamily="18" charset="0"/>
              <a:cs typeface="Times New Roman" pitchFamily="18" charset="0"/>
            </a:endParaRPr>
          </a:p>
          <a:p>
            <a:pPr marL="571500" lvl="0" indent="-571500" algn="just">
              <a:buFont typeface="Wingdings" pitchFamily="2" charset="2"/>
              <a:buChar char="§"/>
            </a:pPr>
            <a:r>
              <a:rPr lang="uk-UA" sz="3000" i="1" dirty="0">
                <a:latin typeface="Times New Roman" pitchFamily="18" charset="0"/>
                <a:cs typeface="Times New Roman" pitchFamily="18" charset="0"/>
              </a:rPr>
              <a:t>8 будинків </a:t>
            </a:r>
            <a:r>
              <a:rPr lang="uk-UA" sz="3000" i="1" dirty="0" smtClean="0">
                <a:latin typeface="Times New Roman" pitchFamily="18" charset="0"/>
                <a:cs typeface="Times New Roman" pitchFamily="18" charset="0"/>
              </a:rPr>
              <a:t>культури</a:t>
            </a:r>
            <a:endParaRPr lang="ru-RU" sz="3000" i="1" dirty="0">
              <a:latin typeface="Times New Roman" pitchFamily="18" charset="0"/>
              <a:cs typeface="Times New Roman" pitchFamily="18" charset="0"/>
            </a:endParaRPr>
          </a:p>
          <a:p>
            <a:pPr marL="571500" lvl="0" indent="-571500" algn="just">
              <a:buFont typeface="Wingdings" pitchFamily="2" charset="2"/>
              <a:buChar char="§"/>
            </a:pPr>
            <a:r>
              <a:rPr lang="uk-UA" sz="3000" i="1" dirty="0">
                <a:latin typeface="Times New Roman" pitchFamily="18" charset="0"/>
                <a:cs typeface="Times New Roman" pitchFamily="18" charset="0"/>
              </a:rPr>
              <a:t>музична </a:t>
            </a:r>
            <a:r>
              <a:rPr lang="uk-UA" sz="3000" i="1" dirty="0" smtClean="0">
                <a:latin typeface="Times New Roman" pitchFamily="18" charset="0"/>
                <a:cs typeface="Times New Roman" pitchFamily="18" charset="0"/>
              </a:rPr>
              <a:t>школа</a:t>
            </a:r>
            <a:endParaRPr lang="ru-RU" sz="3000" i="1" dirty="0">
              <a:latin typeface="Times New Roman" pitchFamily="18" charset="0"/>
              <a:cs typeface="Times New Roman" pitchFamily="18" charset="0"/>
            </a:endParaRPr>
          </a:p>
          <a:p>
            <a:pPr marL="571500" lvl="0" indent="-571500" algn="just">
              <a:buFont typeface="Wingdings" pitchFamily="2" charset="2"/>
              <a:buChar char="§"/>
            </a:pPr>
            <a:r>
              <a:rPr lang="uk-UA" sz="3000" i="1" dirty="0">
                <a:latin typeface="Times New Roman" pitchFamily="18" charset="0"/>
                <a:cs typeface="Times New Roman" pitchFamily="18" charset="0"/>
              </a:rPr>
              <a:t>будинок </a:t>
            </a:r>
            <a:r>
              <a:rPr lang="uk-UA" sz="3000" i="1" dirty="0" smtClean="0">
                <a:latin typeface="Times New Roman" pitchFamily="18" charset="0"/>
                <a:cs typeface="Times New Roman" pitchFamily="18" charset="0"/>
              </a:rPr>
              <a:t>творчості</a:t>
            </a:r>
            <a:endParaRPr lang="ru-RU" sz="3000" i="1" dirty="0">
              <a:latin typeface="Times New Roman" pitchFamily="18" charset="0"/>
              <a:cs typeface="Times New Roman" pitchFamily="18" charset="0"/>
            </a:endParaRPr>
          </a:p>
          <a:p>
            <a:pPr marL="571500" lvl="0" indent="-571500" algn="just">
              <a:buFont typeface="Wingdings" pitchFamily="2" charset="2"/>
              <a:buChar char="§"/>
            </a:pPr>
            <a:r>
              <a:rPr lang="uk-UA" sz="3000" i="1" dirty="0">
                <a:latin typeface="Times New Roman" pitchFamily="18" charset="0"/>
                <a:cs typeface="Times New Roman" pitchFamily="18" charset="0"/>
              </a:rPr>
              <a:t>«Історико-краєзнавчий музей» </a:t>
            </a:r>
            <a:endParaRPr lang="ru-RU" sz="3000" i="1" dirty="0">
              <a:latin typeface="Times New Roman" pitchFamily="18" charset="0"/>
              <a:cs typeface="Times New Roman" pitchFamily="18" charset="0"/>
            </a:endParaRPr>
          </a:p>
          <a:p>
            <a:pPr marL="571500" lvl="0" indent="-571500" algn="just">
              <a:buFont typeface="Wingdings" pitchFamily="2" charset="2"/>
              <a:buChar char="§"/>
            </a:pPr>
            <a:r>
              <a:rPr lang="uk-UA" sz="3000" i="1" dirty="0" smtClean="0">
                <a:latin typeface="Times New Roman" pitchFamily="18" charset="0"/>
                <a:cs typeface="Times New Roman" pitchFamily="18" charset="0"/>
              </a:rPr>
              <a:t>Картинна галерея</a:t>
            </a:r>
            <a:endParaRPr lang="ru-RU" sz="3000" i="1" dirty="0">
              <a:latin typeface="Times New Roman" pitchFamily="18" charset="0"/>
              <a:cs typeface="Times New Roman" pitchFamily="18" charset="0"/>
            </a:endParaRPr>
          </a:p>
          <a:p>
            <a:pPr marL="571500" lvl="0" indent="-571500" algn="just">
              <a:buFont typeface="Wingdings" pitchFamily="2" charset="2"/>
              <a:buChar char="§"/>
            </a:pPr>
            <a:r>
              <a:rPr lang="uk-UA" sz="3000" i="1" dirty="0" smtClean="0">
                <a:latin typeface="Times New Roman" pitchFamily="18" charset="0"/>
                <a:cs typeface="Times New Roman" pitchFamily="18" charset="0"/>
              </a:rPr>
              <a:t>Центр </a:t>
            </a:r>
            <a:r>
              <a:rPr lang="uk-UA" sz="3000" i="1" dirty="0">
                <a:latin typeface="Times New Roman" pitchFamily="18" charset="0"/>
                <a:cs typeface="Times New Roman" pitchFamily="18" charset="0"/>
              </a:rPr>
              <a:t>культурних </a:t>
            </a:r>
            <a:r>
              <a:rPr lang="uk-UA" sz="3600" i="1" dirty="0" smtClean="0">
                <a:latin typeface="Times New Roman" pitchFamily="18" charset="0"/>
                <a:cs typeface="Times New Roman" pitchFamily="18" charset="0"/>
              </a:rPr>
              <a:t>послуг</a:t>
            </a:r>
            <a:endParaRPr lang="ru-RU" sz="3600" i="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330" y="5455439"/>
            <a:ext cx="3461658" cy="2603834"/>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6458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195159" y="160339"/>
            <a:ext cx="4470855" cy="716063"/>
          </a:xfrm>
          <a:prstGeom prst="rect">
            <a:avLst/>
          </a:prstGeom>
          <a:noFill/>
        </p:spPr>
        <p:txBody>
          <a:bodyPr wrap="square" lIns="38576" tIns="19289" rIns="38576" bIns="19289">
            <a:spAutoFit/>
          </a:bodyPr>
          <a:lstStyle/>
          <a:p>
            <a:pPr algn="ctr"/>
            <a:r>
              <a:rPr lang="uk-UA" sz="44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Спорт</a:t>
            </a:r>
            <a:endParaRPr lang="ru-RU" sz="44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Прямокутник 3"/>
          <p:cNvSpPr/>
          <p:nvPr/>
        </p:nvSpPr>
        <p:spPr>
          <a:xfrm>
            <a:off x="307976" y="876401"/>
            <a:ext cx="6376339" cy="1846660"/>
          </a:xfrm>
          <a:prstGeom prst="rect">
            <a:avLst/>
          </a:prstGeom>
        </p:spPr>
        <p:txBody>
          <a:bodyPr wrap="square">
            <a:spAutoFit/>
          </a:bodyPr>
          <a:lstStyle/>
          <a:p>
            <a:r>
              <a:rPr lang="uk-UA" sz="2400" dirty="0" smtClean="0">
                <a:latin typeface="Times New Roman" pitchFamily="18" charset="0"/>
                <a:cs typeface="Times New Roman" pitchFamily="18" charset="0"/>
              </a:rPr>
              <a:t>На </a:t>
            </a:r>
            <a:r>
              <a:rPr lang="uk-UA" sz="2400" dirty="0">
                <a:latin typeface="Times New Roman" pitchFamily="18" charset="0"/>
                <a:cs typeface="Times New Roman" pitchFamily="18" charset="0"/>
              </a:rPr>
              <a:t>території громади є </a:t>
            </a:r>
            <a:r>
              <a:rPr lang="uk-UA" sz="2400" b="1" dirty="0">
                <a:latin typeface="Times New Roman" pitchFamily="18" charset="0"/>
                <a:cs typeface="Times New Roman" pitchFamily="18" charset="0"/>
              </a:rPr>
              <a:t>ДЮСШ «Авангард»</a:t>
            </a:r>
            <a:r>
              <a:rPr lang="uk-UA" sz="2400" dirty="0">
                <a:latin typeface="Times New Roman" pitchFamily="18" charset="0"/>
                <a:cs typeface="Times New Roman" pitchFamily="18" charset="0"/>
              </a:rPr>
              <a:t>, в якій працюють багато досвідчених тренерів з таких видів спорту </a:t>
            </a:r>
            <a:r>
              <a:rPr lang="uk-UA" sz="2400" dirty="0" smtClean="0">
                <a:latin typeface="Times New Roman" pitchFamily="18" charset="0"/>
                <a:cs typeface="Times New Roman" pitchFamily="18" charset="0"/>
              </a:rPr>
              <a:t>як:</a:t>
            </a:r>
            <a:r>
              <a:rPr lang="ru-RU" sz="2400" dirty="0">
                <a:latin typeface="Times New Roman" pitchFamily="18" charset="0"/>
                <a:cs typeface="Times New Roman" pitchFamily="18" charset="0"/>
              </a:rPr>
              <a:t> </a:t>
            </a:r>
            <a:r>
              <a:rPr lang="uk-UA" sz="2400" dirty="0" smtClean="0">
                <a:latin typeface="Times New Roman" pitchFamily="18" charset="0"/>
                <a:cs typeface="Times New Roman" pitchFamily="18" charset="0"/>
              </a:rPr>
              <a:t>футбол,</a:t>
            </a:r>
            <a:r>
              <a:rPr lang="ru-RU" sz="2400" dirty="0">
                <a:latin typeface="Times New Roman" pitchFamily="18" charset="0"/>
                <a:cs typeface="Times New Roman" pitchFamily="18" charset="0"/>
              </a:rPr>
              <a:t> </a:t>
            </a:r>
            <a:r>
              <a:rPr lang="uk-UA" sz="2400" dirty="0" smtClean="0">
                <a:latin typeface="Times New Roman" pitchFamily="18" charset="0"/>
                <a:cs typeface="Times New Roman" pitchFamily="18" charset="0"/>
              </a:rPr>
              <a:t>баскетбол,</a:t>
            </a:r>
            <a:r>
              <a:rPr lang="uk-UA" sz="2400" b="1" dirty="0" smtClean="0">
                <a:latin typeface="Times New Roman" panose="02020603050405020304" pitchFamily="18" charset="0"/>
                <a:cs typeface="Times New Roman" panose="02020603050405020304" pitchFamily="18" charset="0"/>
              </a:rPr>
              <a:t> </a:t>
            </a:r>
            <a:r>
              <a:rPr lang="uk-UA" sz="2400" dirty="0" smtClean="0">
                <a:latin typeface="Times New Roman" pitchFamily="18" charset="0"/>
                <a:cs typeface="Times New Roman" pitchFamily="18" charset="0"/>
              </a:rPr>
              <a:t>волейбол,</a:t>
            </a:r>
            <a:r>
              <a:rPr lang="ru-RU" sz="2400" dirty="0">
                <a:latin typeface="Times New Roman" pitchFamily="18" charset="0"/>
                <a:cs typeface="Times New Roman" pitchFamily="18" charset="0"/>
              </a:rPr>
              <a:t> </a:t>
            </a:r>
            <a:r>
              <a:rPr lang="uk-UA" sz="2400" dirty="0" smtClean="0">
                <a:latin typeface="Times New Roman" pitchFamily="18" charset="0"/>
                <a:cs typeface="Times New Roman" pitchFamily="18" charset="0"/>
              </a:rPr>
              <a:t>теніс,</a:t>
            </a:r>
            <a:r>
              <a:rPr lang="ru-RU" sz="2400" dirty="0">
                <a:latin typeface="Times New Roman" pitchFamily="18" charset="0"/>
                <a:cs typeface="Times New Roman" pitchFamily="18" charset="0"/>
              </a:rPr>
              <a:t> </a:t>
            </a:r>
            <a:r>
              <a:rPr lang="uk-UA" sz="2400" dirty="0" smtClean="0">
                <a:latin typeface="Times New Roman" pitchFamily="18" charset="0"/>
                <a:cs typeface="Times New Roman" pitchFamily="18" charset="0"/>
              </a:rPr>
              <a:t>хокей,</a:t>
            </a:r>
            <a:r>
              <a:rPr lang="ru-RU" sz="2400" dirty="0">
                <a:latin typeface="Times New Roman" pitchFamily="18" charset="0"/>
                <a:cs typeface="Times New Roman" pitchFamily="18" charset="0"/>
              </a:rPr>
              <a:t> </a:t>
            </a:r>
            <a:r>
              <a:rPr lang="uk-UA" sz="2400" dirty="0" smtClean="0">
                <a:latin typeface="Times New Roman" pitchFamily="18" charset="0"/>
                <a:cs typeface="Times New Roman" pitchFamily="18" charset="0"/>
              </a:rPr>
              <a:t>шахи</a:t>
            </a:r>
            <a:r>
              <a:rPr lang="uk-UA" sz="2400" dirty="0">
                <a:latin typeface="Times New Roman" pitchFamily="18" charset="0"/>
                <a:cs typeface="Times New Roman" pitchFamily="18" charset="0"/>
              </a:rPr>
              <a:t>…</a:t>
            </a:r>
            <a:endParaRPr lang="ru-RU" sz="2400" dirty="0">
              <a:latin typeface="Times New Roman" pitchFamily="18" charset="0"/>
              <a:cs typeface="Times New Roman" pitchFamily="18" charset="0"/>
            </a:endParaRPr>
          </a:p>
          <a:p>
            <a:r>
              <a:rPr lang="uk-UA" dirty="0"/>
              <a:t> </a:t>
            </a:r>
            <a:endParaRPr lang="ru-RU" dirty="0"/>
          </a:p>
        </p:txBody>
      </p:sp>
      <p:sp>
        <p:nvSpPr>
          <p:cNvPr id="8" name="Прямокутник 7"/>
          <p:cNvSpPr/>
          <p:nvPr/>
        </p:nvSpPr>
        <p:spPr>
          <a:xfrm>
            <a:off x="155576" y="2384903"/>
            <a:ext cx="6245225" cy="3416320"/>
          </a:xfrm>
          <a:prstGeom prst="rect">
            <a:avLst/>
          </a:prstGeom>
        </p:spPr>
        <p:txBody>
          <a:bodyPr wrap="square">
            <a:spAutoFit/>
          </a:bodyPr>
          <a:lstStyle/>
          <a:p>
            <a:r>
              <a:rPr lang="uk-UA" sz="2400" b="1" u="sng" dirty="0" smtClean="0">
                <a:latin typeface="Times New Roman" pitchFamily="18" charset="0"/>
                <a:cs typeface="Times New Roman" pitchFamily="18" charset="0"/>
              </a:rPr>
              <a:t>Спортивна </a:t>
            </a:r>
            <a:r>
              <a:rPr lang="uk-UA" sz="2400" b="1" u="sng" dirty="0">
                <a:latin typeface="Times New Roman" pitchFamily="18" charset="0"/>
                <a:cs typeface="Times New Roman" pitchFamily="18" charset="0"/>
              </a:rPr>
              <a:t>інфраструктура:</a:t>
            </a:r>
            <a:endParaRPr lang="ru-RU" sz="2400" b="1" u="sng" dirty="0">
              <a:latin typeface="Times New Roman" pitchFamily="18" charset="0"/>
              <a:cs typeface="Times New Roman" pitchFamily="18" charset="0"/>
            </a:endParaRPr>
          </a:p>
          <a:p>
            <a:pPr marL="342900" lvl="0" indent="-342900">
              <a:buFont typeface="Arial" pitchFamily="34" charset="0"/>
              <a:buChar char="•"/>
            </a:pPr>
            <a:r>
              <a:rPr lang="uk-UA" sz="2400" dirty="0">
                <a:latin typeface="Times New Roman" pitchFamily="18" charset="0"/>
                <a:cs typeface="Times New Roman" pitchFamily="18" charset="0"/>
              </a:rPr>
              <a:t>стадіони - 3</a:t>
            </a:r>
            <a:r>
              <a:rPr lang="uk-UA" sz="2400" dirty="0" smtClean="0">
                <a:latin typeface="Times New Roman" pitchFamily="18" charset="0"/>
                <a:cs typeface="Times New Roman" pitchFamily="18" charset="0"/>
              </a:rPr>
              <a:t>;</a:t>
            </a:r>
          </a:p>
          <a:p>
            <a:pPr marL="342900" lvl="0" indent="-342900">
              <a:buFont typeface="Arial" pitchFamily="34" charset="0"/>
              <a:buChar char="•"/>
            </a:pPr>
            <a:r>
              <a:rPr lang="uk-UA" sz="2400" dirty="0" smtClean="0">
                <a:latin typeface="Times New Roman" pitchFamily="18" charset="0"/>
                <a:cs typeface="Times New Roman" pitchFamily="18" charset="0"/>
              </a:rPr>
              <a:t>футбольні поля - </a:t>
            </a:r>
            <a:r>
              <a:rPr lang="uk-UA" sz="2400" dirty="0" smtClean="0">
                <a:latin typeface="Times New Roman" pitchFamily="18" charset="0"/>
                <a:cs typeface="Times New Roman" pitchFamily="18" charset="0"/>
              </a:rPr>
              <a:t>4</a:t>
            </a:r>
            <a:endParaRPr lang="ru-RU" sz="2400" dirty="0">
              <a:latin typeface="Times New Roman" pitchFamily="18" charset="0"/>
              <a:cs typeface="Times New Roman" pitchFamily="18" charset="0"/>
            </a:endParaRPr>
          </a:p>
          <a:p>
            <a:pPr marL="342900" lvl="0" indent="-342900">
              <a:buFont typeface="Arial" pitchFamily="34" charset="0"/>
              <a:buChar char="•"/>
            </a:pPr>
            <a:r>
              <a:rPr lang="uk-UA" sz="2400" dirty="0">
                <a:latin typeface="Times New Roman" pitchFamily="18" charset="0"/>
                <a:cs typeface="Times New Roman" pitchFamily="18" charset="0"/>
              </a:rPr>
              <a:t>спортивні зали - </a:t>
            </a:r>
            <a:r>
              <a:rPr lang="uk-UA" sz="2400" dirty="0" smtClean="0">
                <a:latin typeface="Times New Roman" pitchFamily="18" charset="0"/>
                <a:cs typeface="Times New Roman" pitchFamily="18" charset="0"/>
              </a:rPr>
              <a:t>7;</a:t>
            </a:r>
            <a:endParaRPr lang="ru-RU" sz="2400" dirty="0">
              <a:latin typeface="Times New Roman" pitchFamily="18" charset="0"/>
              <a:cs typeface="Times New Roman" pitchFamily="18" charset="0"/>
            </a:endParaRPr>
          </a:p>
          <a:p>
            <a:pPr marL="342900" lvl="0" indent="-342900">
              <a:buFont typeface="Arial" pitchFamily="34" charset="0"/>
              <a:buChar char="•"/>
            </a:pPr>
            <a:r>
              <a:rPr lang="uk-UA" sz="2400" dirty="0">
                <a:latin typeface="Times New Roman" pitchFamily="18" charset="0"/>
                <a:cs typeface="Times New Roman" pitchFamily="18" charset="0"/>
              </a:rPr>
              <a:t>майданчики з синтетичним покриттям - 3;</a:t>
            </a:r>
            <a:endParaRPr lang="ru-RU" sz="2400" dirty="0">
              <a:latin typeface="Times New Roman" pitchFamily="18" charset="0"/>
              <a:cs typeface="Times New Roman" pitchFamily="18" charset="0"/>
            </a:endParaRPr>
          </a:p>
          <a:p>
            <a:pPr marL="342900" lvl="0" indent="-342900">
              <a:buFont typeface="Arial" pitchFamily="34" charset="0"/>
              <a:buChar char="•"/>
            </a:pPr>
            <a:r>
              <a:rPr lang="uk-UA" sz="2400" dirty="0">
                <a:latin typeface="Times New Roman" pitchFamily="18" charset="0"/>
                <a:cs typeface="Times New Roman" pitchFamily="18" charset="0"/>
              </a:rPr>
              <a:t>спортивні майданчики з </a:t>
            </a:r>
            <a:endParaRPr lang="uk-UA" sz="2400" dirty="0" smtClean="0">
              <a:latin typeface="Times New Roman" pitchFamily="18" charset="0"/>
              <a:cs typeface="Times New Roman" pitchFamily="18" charset="0"/>
            </a:endParaRPr>
          </a:p>
          <a:p>
            <a:pPr lvl="0"/>
            <a:r>
              <a:rPr lang="uk-UA" sz="2400" dirty="0" smtClean="0">
                <a:latin typeface="Times New Roman" pitchFamily="18" charset="0"/>
                <a:cs typeface="Times New Roman" pitchFamily="18" charset="0"/>
              </a:rPr>
              <a:t>    тренажерним </a:t>
            </a:r>
            <a:r>
              <a:rPr lang="uk-UA" sz="2400" dirty="0">
                <a:latin typeface="Times New Roman" pitchFamily="18" charset="0"/>
                <a:cs typeface="Times New Roman" pitchFamily="18" charset="0"/>
              </a:rPr>
              <a:t>обладнанням - 2;</a:t>
            </a:r>
            <a:endParaRPr lang="ru-RU" sz="2400" dirty="0">
              <a:latin typeface="Times New Roman" pitchFamily="18" charset="0"/>
              <a:cs typeface="Times New Roman" pitchFamily="18" charset="0"/>
            </a:endParaRPr>
          </a:p>
          <a:p>
            <a:pPr marL="342900" lvl="0" indent="-342900">
              <a:buFont typeface="Arial" pitchFamily="34" charset="0"/>
              <a:buChar char="•"/>
            </a:pPr>
            <a:r>
              <a:rPr lang="uk-UA" sz="2400" dirty="0">
                <a:latin typeface="Times New Roman" pitchFamily="18" charset="0"/>
                <a:cs typeface="Times New Roman" pitchFamily="18" charset="0"/>
              </a:rPr>
              <a:t>волейбольні майданчики - 1;</a:t>
            </a:r>
            <a:endParaRPr lang="ru-RU" sz="2400" dirty="0">
              <a:latin typeface="Times New Roman" pitchFamily="18" charset="0"/>
              <a:cs typeface="Times New Roman" pitchFamily="18" charset="0"/>
            </a:endParaRPr>
          </a:p>
          <a:p>
            <a:pPr marL="342900" lvl="0" indent="-342900">
              <a:buFont typeface="Arial" pitchFamily="34" charset="0"/>
              <a:buChar char="•"/>
            </a:pPr>
            <a:r>
              <a:rPr lang="uk-UA" sz="2400" dirty="0">
                <a:latin typeface="Times New Roman" pitchFamily="18" charset="0"/>
                <a:cs typeface="Times New Roman" pitchFamily="18" charset="0"/>
              </a:rPr>
              <a:t>бігова доріжка - 1.</a:t>
            </a:r>
            <a:endParaRPr lang="ru-RU" sz="2400" dirty="0">
              <a:latin typeface="Times New Roman" pitchFamily="18" charset="0"/>
              <a:cs typeface="Times New Roman" pitchFamily="18" charset="0"/>
            </a:endParaRPr>
          </a:p>
        </p:txBody>
      </p:sp>
      <p:sp>
        <p:nvSpPr>
          <p:cNvPr id="7" name="Прямокутник 6"/>
          <p:cNvSpPr/>
          <p:nvPr/>
        </p:nvSpPr>
        <p:spPr>
          <a:xfrm>
            <a:off x="168044" y="6159466"/>
            <a:ext cx="3937455" cy="1200329"/>
          </a:xfrm>
          <a:prstGeom prst="rect">
            <a:avLst/>
          </a:prstGeom>
        </p:spPr>
        <p:txBody>
          <a:bodyPr wrap="square">
            <a:spAutoFit/>
          </a:bodyPr>
          <a:lstStyle/>
          <a:p>
            <a:r>
              <a:rPr lang="uk-UA" b="1" dirty="0">
                <a:latin typeface="Times New Roman" panose="02020603050405020304" pitchFamily="18" charset="0"/>
                <a:cs typeface="Times New Roman" panose="02020603050405020304" pitchFamily="18" charset="0"/>
              </a:rPr>
              <a:t>У с. Саливонки в рамках Програми «Здорова Україна» відкрито спортивний майданчик «Активні парки – локації здорової України»</a:t>
            </a:r>
            <a:endParaRPr lang="ru-RU" b="1" dirty="0">
              <a:latin typeface="Times New Roman" panose="02020603050405020304" pitchFamily="18" charset="0"/>
              <a:cs typeface="Times New Roman" panose="02020603050405020304" pitchFamily="18" charset="0"/>
            </a:endParaRPr>
          </a:p>
        </p:txBody>
      </p:sp>
      <p:sp>
        <p:nvSpPr>
          <p:cNvPr id="9" name="Прямокутник 8"/>
          <p:cNvSpPr/>
          <p:nvPr/>
        </p:nvSpPr>
        <p:spPr>
          <a:xfrm>
            <a:off x="429304" y="7344906"/>
            <a:ext cx="3676196" cy="830997"/>
          </a:xfrm>
          <a:prstGeom prst="rect">
            <a:avLst/>
          </a:prstGeom>
        </p:spPr>
        <p:txBody>
          <a:bodyPr wrap="square">
            <a:spAutoFit/>
          </a:bodyPr>
          <a:lstStyle/>
          <a:p>
            <a:pPr algn="ctr"/>
            <a:r>
              <a:rPr lang="uk-UA" sz="2400" b="1" dirty="0">
                <a:latin typeface="Times New Roman" panose="02020603050405020304" pitchFamily="18" charset="0"/>
                <a:cs typeface="Times New Roman" panose="02020603050405020304" pitchFamily="18" charset="0"/>
              </a:rPr>
              <a:t>смт Дослідницьке </a:t>
            </a:r>
          </a:p>
          <a:p>
            <a:pPr algn="ctr"/>
            <a:r>
              <a:rPr lang="uk-UA" sz="2400" b="1" dirty="0">
                <a:latin typeface="Times New Roman" panose="02020603050405020304" pitchFamily="18" charset="0"/>
                <a:cs typeface="Times New Roman" panose="02020603050405020304" pitchFamily="18" charset="0"/>
              </a:rPr>
              <a:t>Льодовий стадіон</a:t>
            </a:r>
            <a:endParaRPr lang="ru-RU" sz="2400" b="1" dirty="0">
              <a:latin typeface="Times New Roman" panose="02020603050405020304" pitchFamily="18" charset="0"/>
              <a:cs typeface="Times New Roman" panose="02020603050405020304" pitchFamily="18" charset="0"/>
            </a:endParaRPr>
          </a:p>
        </p:txBody>
      </p:sp>
      <p:pic>
        <p:nvPicPr>
          <p:cNvPr id="12" name="Picture 10" descr="Возможно, это изображение (1 человек, играет в хоккей, стоит и в помещении)">
            <a:extLst>
              <a:ext uri="{FF2B5EF4-FFF2-40B4-BE49-F238E27FC236}">
                <a16:creationId xmlns:a16="http://schemas.microsoft.com/office/drawing/2014/main" xmlns="" id="{5DE88680-BD4A-4790-9570-C84574F584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51" r="10255" b="21485"/>
          <a:stretch/>
        </p:blipFill>
        <p:spPr bwMode="auto">
          <a:xfrm>
            <a:off x="4266330" y="6452429"/>
            <a:ext cx="2275600" cy="17849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3" name="Picture 14" descr="Возможно, это изображение (один или несколько человек и парк)">
            <a:extLst>
              <a:ext uri="{FF2B5EF4-FFF2-40B4-BE49-F238E27FC236}">
                <a16:creationId xmlns:a16="http://schemas.microsoft.com/office/drawing/2014/main" xmlns="" id="{DFA2A50E-A7B6-4D29-9A41-20E0E75260B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56" t="14751" b="7918"/>
          <a:stretch/>
        </p:blipFill>
        <p:spPr bwMode="auto">
          <a:xfrm>
            <a:off x="4558889" y="2349417"/>
            <a:ext cx="2125426" cy="172441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0902" y="4606117"/>
            <a:ext cx="2029437" cy="177137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8103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460375" y="186070"/>
            <a:ext cx="6071054" cy="654508"/>
          </a:xfrm>
          <a:prstGeom prst="rect">
            <a:avLst/>
          </a:prstGeom>
          <a:noFill/>
        </p:spPr>
        <p:txBody>
          <a:bodyPr wrap="square" lIns="38576" tIns="19289" rIns="38576" bIns="19289">
            <a:spAutoFit/>
          </a:bodyPr>
          <a:lstStyle/>
          <a:p>
            <a:pPr algn="ctr"/>
            <a:r>
              <a:rPr lang="uk-UA" sz="40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Адміністративні послуги</a:t>
            </a:r>
            <a:endParaRPr lang="ru-RU" sz="40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Picture 2" descr="Возможно, это изображение (один или несколько человек, люди стоят и на открытом воздухе)">
            <a:extLst>
              <a:ext uri="{FF2B5EF4-FFF2-40B4-BE49-F238E27FC236}">
                <a16:creationId xmlns="" xmlns:a16="http://schemas.microsoft.com/office/drawing/2014/main" id="{04E107EB-9558-4CDB-8523-4F36D54366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592" b="22186"/>
          <a:stretch/>
        </p:blipFill>
        <p:spPr bwMode="auto">
          <a:xfrm>
            <a:off x="4128595" y="1937657"/>
            <a:ext cx="2597833" cy="203562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1509" y="6314512"/>
            <a:ext cx="2597833" cy="1795346"/>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кутник 3"/>
          <p:cNvSpPr/>
          <p:nvPr/>
        </p:nvSpPr>
        <p:spPr>
          <a:xfrm>
            <a:off x="358706" y="840579"/>
            <a:ext cx="6280635" cy="1409617"/>
          </a:xfrm>
          <a:prstGeom prst="rect">
            <a:avLst/>
          </a:prstGeom>
        </p:spPr>
        <p:txBody>
          <a:bodyPr wrap="square">
            <a:spAutoFit/>
          </a:bodyPr>
          <a:lstStyle/>
          <a:p>
            <a:pPr algn="just">
              <a:lnSpc>
                <a:spcPct val="107000"/>
              </a:lnSpc>
              <a:spcAft>
                <a:spcPts val="800"/>
              </a:spcAft>
            </a:pPr>
            <a:r>
              <a:rPr lang="uk-UA" sz="2000" dirty="0">
                <a:solidFill>
                  <a:srgbClr val="202122"/>
                </a:solidFill>
                <a:latin typeface="Times New Roman" pitchFamily="18" charset="0"/>
                <a:ea typeface="Calibri" panose="020F0502020204030204" pitchFamily="34" charset="0"/>
                <a:cs typeface="Times New Roman" pitchFamily="18" charset="0"/>
              </a:rPr>
              <a:t>З травня 2021 року в Гребінківській громаді функціонує Центр надання адміністративних послуг</a:t>
            </a:r>
            <a:r>
              <a:rPr lang="uk-UA" sz="2000" dirty="0" smtClean="0">
                <a:solidFill>
                  <a:srgbClr val="202122"/>
                </a:solidFill>
                <a:latin typeface="Times New Roman" pitchFamily="18" charset="0"/>
                <a:ea typeface="Calibri" panose="020F0502020204030204" pitchFamily="34" charset="0"/>
                <a:cs typeface="Times New Roman" pitchFamily="18" charset="0"/>
              </a:rPr>
              <a:t>. </a:t>
            </a:r>
            <a:r>
              <a:rPr lang="ru-RU" sz="2000" dirty="0" smtClean="0">
                <a:latin typeface="Times New Roman" pitchFamily="18" charset="0"/>
                <a:cs typeface="Times New Roman" pitchFamily="18" charset="0"/>
              </a:rPr>
              <a:t>Тут </a:t>
            </a:r>
            <a:r>
              <a:rPr lang="ru-RU" sz="2000" dirty="0">
                <a:latin typeface="Times New Roman" pitchFamily="18" charset="0"/>
                <a:cs typeface="Times New Roman" pitchFamily="18" charset="0"/>
              </a:rPr>
              <a:t>кожен має можливість отримати </a:t>
            </a:r>
            <a:r>
              <a:rPr lang="ru-RU" sz="2000" b="1" dirty="0" smtClean="0">
                <a:latin typeface="Times New Roman" pitchFamily="18" charset="0"/>
                <a:cs typeface="Times New Roman" pitchFamily="18" charset="0"/>
              </a:rPr>
              <a:t>290 </a:t>
            </a:r>
            <a:r>
              <a:rPr lang="ru-RU" sz="2000" b="1" dirty="0">
                <a:latin typeface="Times New Roman" pitchFamily="18" charset="0"/>
                <a:cs typeface="Times New Roman" pitchFamily="18" charset="0"/>
              </a:rPr>
              <a:t>адміністративних послуг</a:t>
            </a:r>
            <a:r>
              <a:rPr lang="ru-RU" sz="2000" dirty="0">
                <a:latin typeface="Times New Roman" pitchFamily="18" charset="0"/>
                <a:cs typeface="Times New Roman" pitchFamily="18" charset="0"/>
              </a:rPr>
              <a:t>, основні з яких</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sp>
        <p:nvSpPr>
          <p:cNvPr id="9" name="Прямокутник 8"/>
          <p:cNvSpPr/>
          <p:nvPr/>
        </p:nvSpPr>
        <p:spPr>
          <a:xfrm>
            <a:off x="76201" y="2201951"/>
            <a:ext cx="5910943" cy="5940088"/>
          </a:xfrm>
          <a:prstGeom prst="rect">
            <a:avLst/>
          </a:prstGeom>
        </p:spPr>
        <p:txBody>
          <a:bodyPr wrap="square">
            <a:spAutoFit/>
          </a:bodyPr>
          <a:lstStyle/>
          <a:p>
            <a:pPr marL="342900" indent="-342900">
              <a:buFont typeface="Wingdings" pitchFamily="2" charset="2"/>
              <a:buChar char="§"/>
            </a:pPr>
            <a:r>
              <a:rPr lang="ru-RU" sz="2000" i="1" dirty="0" smtClean="0">
                <a:latin typeface="Times New Roman" pitchFamily="18" charset="0"/>
                <a:cs typeface="Times New Roman" pitchFamily="18" charset="0"/>
              </a:rPr>
              <a:t>реєстрація </a:t>
            </a:r>
            <a:r>
              <a:rPr lang="ru-RU" sz="2000" i="1" dirty="0">
                <a:latin typeface="Times New Roman" pitchFamily="18" charset="0"/>
                <a:cs typeface="Times New Roman" pitchFamily="18" charset="0"/>
              </a:rPr>
              <a:t>(зняття) з </a:t>
            </a:r>
            <a:endParaRPr lang="ru-RU" sz="2000" i="1" dirty="0" smtClean="0">
              <a:latin typeface="Times New Roman" pitchFamily="18" charset="0"/>
              <a:cs typeface="Times New Roman" pitchFamily="18" charset="0"/>
            </a:endParaRPr>
          </a:p>
          <a:p>
            <a:r>
              <a:rPr lang="ru-RU" sz="2000" i="1" dirty="0" smtClean="0">
                <a:latin typeface="Times New Roman" pitchFamily="18" charset="0"/>
                <a:cs typeface="Times New Roman" pitchFamily="18" charset="0"/>
              </a:rPr>
              <a:t>реєстрації місця </a:t>
            </a:r>
            <a:r>
              <a:rPr lang="ru-RU" sz="2000" i="1" dirty="0">
                <a:latin typeface="Times New Roman" pitchFamily="18" charset="0"/>
                <a:cs typeface="Times New Roman" pitchFamily="18" charset="0"/>
              </a:rPr>
              <a:t>проживання</a:t>
            </a:r>
          </a:p>
          <a:p>
            <a:pPr marL="342900" indent="-342900">
              <a:buFont typeface="Wingdings" pitchFamily="2" charset="2"/>
              <a:buChar char="§"/>
            </a:pPr>
            <a:r>
              <a:rPr lang="ru-RU" sz="2000" i="1" dirty="0" smtClean="0">
                <a:latin typeface="Times New Roman" pitchFamily="18" charset="0"/>
                <a:cs typeface="Times New Roman" pitchFamily="18" charset="0"/>
              </a:rPr>
              <a:t>реєстрація </a:t>
            </a:r>
            <a:r>
              <a:rPr lang="ru-RU" sz="2000" i="1" dirty="0">
                <a:latin typeface="Times New Roman" pitchFamily="18" charset="0"/>
                <a:cs typeface="Times New Roman" pitchFamily="18" charset="0"/>
              </a:rPr>
              <a:t>актів цивільного </a:t>
            </a:r>
            <a:endParaRPr lang="ru-RU" sz="2000" i="1" dirty="0" smtClean="0">
              <a:latin typeface="Times New Roman" pitchFamily="18" charset="0"/>
              <a:cs typeface="Times New Roman" pitchFamily="18" charset="0"/>
            </a:endParaRPr>
          </a:p>
          <a:p>
            <a:r>
              <a:rPr lang="ru-RU" sz="2000" i="1" dirty="0" smtClean="0">
                <a:latin typeface="Times New Roman" pitchFamily="18" charset="0"/>
                <a:cs typeface="Times New Roman" pitchFamily="18" charset="0"/>
              </a:rPr>
              <a:t>стану </a:t>
            </a:r>
            <a:r>
              <a:rPr lang="ru-RU" sz="2000" i="1" dirty="0">
                <a:latin typeface="Times New Roman" pitchFamily="18" charset="0"/>
                <a:cs typeface="Times New Roman" pitchFamily="18" charset="0"/>
              </a:rPr>
              <a:t>(народження, шлюб, смерть) </a:t>
            </a:r>
          </a:p>
          <a:p>
            <a:pPr marL="342900" indent="-342900">
              <a:buFont typeface="Wingdings" pitchFamily="2" charset="2"/>
              <a:buChar char="§"/>
            </a:pPr>
            <a:r>
              <a:rPr lang="ru-RU" sz="2000" i="1" dirty="0" smtClean="0">
                <a:latin typeface="Times New Roman" pitchFamily="18" charset="0"/>
                <a:cs typeface="Times New Roman" pitchFamily="18" charset="0"/>
              </a:rPr>
              <a:t>реєстрація </a:t>
            </a:r>
            <a:r>
              <a:rPr lang="ru-RU" sz="2000" i="1" dirty="0">
                <a:latin typeface="Times New Roman" pitchFamily="18" charset="0"/>
                <a:cs typeface="Times New Roman" pitchFamily="18" charset="0"/>
              </a:rPr>
              <a:t>нерухомого майна </a:t>
            </a:r>
          </a:p>
          <a:p>
            <a:pPr marL="342900" indent="-342900">
              <a:buFont typeface="Wingdings" pitchFamily="2" charset="2"/>
              <a:buChar char="§"/>
            </a:pPr>
            <a:r>
              <a:rPr lang="ru-RU" sz="2000" i="1" dirty="0" smtClean="0">
                <a:latin typeface="Times New Roman" pitchFamily="18" charset="0"/>
                <a:cs typeface="Times New Roman" pitchFamily="18" charset="0"/>
              </a:rPr>
              <a:t>земельні </a:t>
            </a:r>
            <a:r>
              <a:rPr lang="ru-RU" sz="2000" i="1" dirty="0">
                <a:latin typeface="Times New Roman" pitchFamily="18" charset="0"/>
                <a:cs typeface="Times New Roman" pitchFamily="18" charset="0"/>
              </a:rPr>
              <a:t>питання (витяги з </a:t>
            </a:r>
            <a:endParaRPr lang="ru-RU" sz="2000" i="1" dirty="0" smtClean="0">
              <a:latin typeface="Times New Roman" pitchFamily="18" charset="0"/>
              <a:cs typeface="Times New Roman" pitchFamily="18" charset="0"/>
            </a:endParaRPr>
          </a:p>
          <a:p>
            <a:r>
              <a:rPr lang="ru-RU" sz="2000" i="1" dirty="0" smtClean="0">
                <a:latin typeface="Times New Roman" pitchFamily="18" charset="0"/>
                <a:cs typeface="Times New Roman" pitchFamily="18" charset="0"/>
              </a:rPr>
              <a:t>ДЗК про </a:t>
            </a:r>
            <a:r>
              <a:rPr lang="ru-RU" sz="2000" i="1" dirty="0">
                <a:latin typeface="Times New Roman" pitchFamily="18" charset="0"/>
                <a:cs typeface="Times New Roman" pitchFamily="18" charset="0"/>
              </a:rPr>
              <a:t>земельну ділянку, нормативну грошову оцінку, приватизація землі)</a:t>
            </a:r>
          </a:p>
          <a:p>
            <a:pPr marL="342900" indent="-342900">
              <a:buFont typeface="Wingdings" pitchFamily="2" charset="2"/>
              <a:buChar char="§"/>
            </a:pPr>
            <a:r>
              <a:rPr lang="ru-RU" sz="2000" i="1" dirty="0" smtClean="0">
                <a:latin typeface="Times New Roman" pitchFamily="18" charset="0"/>
                <a:cs typeface="Times New Roman" pitchFamily="18" charset="0"/>
              </a:rPr>
              <a:t>послуги </a:t>
            </a:r>
            <a:r>
              <a:rPr lang="ru-RU" sz="2000" i="1" dirty="0">
                <a:latin typeface="Times New Roman" pitchFamily="18" charset="0"/>
                <a:cs typeface="Times New Roman" pitchFamily="18" charset="0"/>
              </a:rPr>
              <a:t>соціального характеру</a:t>
            </a:r>
          </a:p>
          <a:p>
            <a:pPr marL="342900" indent="-342900">
              <a:buFont typeface="Wingdings" pitchFamily="2" charset="2"/>
              <a:buChar char="§"/>
            </a:pPr>
            <a:r>
              <a:rPr lang="ru-RU" sz="2000" i="1" dirty="0" smtClean="0">
                <a:latin typeface="Times New Roman" pitchFamily="18" charset="0"/>
                <a:cs typeface="Times New Roman" pitchFamily="18" charset="0"/>
              </a:rPr>
              <a:t>пенсійні </a:t>
            </a:r>
            <a:r>
              <a:rPr lang="ru-RU" sz="2000" i="1" dirty="0">
                <a:latin typeface="Times New Roman" pitchFamily="18" charset="0"/>
                <a:cs typeface="Times New Roman" pitchFamily="18" charset="0"/>
              </a:rPr>
              <a:t>послуги</a:t>
            </a:r>
          </a:p>
          <a:p>
            <a:pPr marL="342900" indent="-342900">
              <a:buFont typeface="Wingdings" pitchFamily="2" charset="2"/>
              <a:buChar char="§"/>
            </a:pPr>
            <a:r>
              <a:rPr lang="ru-RU" sz="2000" i="1" dirty="0" smtClean="0">
                <a:latin typeface="Times New Roman" pitchFamily="18" charset="0"/>
                <a:cs typeface="Times New Roman" pitchFamily="18" charset="0"/>
              </a:rPr>
              <a:t>послуги </a:t>
            </a:r>
            <a:r>
              <a:rPr lang="ru-RU" sz="2000" i="1" dirty="0">
                <a:latin typeface="Times New Roman" pitchFamily="18" charset="0"/>
                <a:cs typeface="Times New Roman" pitchFamily="18" charset="0"/>
              </a:rPr>
              <a:t>з питань опіки та піклування</a:t>
            </a:r>
          </a:p>
          <a:p>
            <a:pPr marL="342900" indent="-342900">
              <a:buFont typeface="Wingdings" pitchFamily="2" charset="2"/>
              <a:buChar char="§"/>
            </a:pPr>
            <a:r>
              <a:rPr lang="ru-RU" sz="2000" i="1" dirty="0" smtClean="0">
                <a:latin typeface="Times New Roman" pitchFamily="18" charset="0"/>
                <a:cs typeface="Times New Roman" pitchFamily="18" charset="0"/>
              </a:rPr>
              <a:t>оформлення </a:t>
            </a:r>
            <a:r>
              <a:rPr lang="ru-RU" sz="2000" i="1" dirty="0">
                <a:latin typeface="Times New Roman" pitchFamily="18" charset="0"/>
                <a:cs typeface="Times New Roman" pitchFamily="18" charset="0"/>
              </a:rPr>
              <a:t>документів для отримання паспортів громадянина України для виїзду за кордон та у формі  </a:t>
            </a:r>
            <a:r>
              <a:rPr lang="en-US" sz="2000" i="1" dirty="0">
                <a:latin typeface="Times New Roman" pitchFamily="18" charset="0"/>
                <a:cs typeface="Times New Roman" pitchFamily="18" charset="0"/>
              </a:rPr>
              <a:t>ID-</a:t>
            </a:r>
            <a:r>
              <a:rPr lang="ru-RU" sz="2000" i="1" dirty="0">
                <a:latin typeface="Times New Roman" pitchFamily="18" charset="0"/>
                <a:cs typeface="Times New Roman" pitchFamily="18" charset="0"/>
              </a:rPr>
              <a:t>картки</a:t>
            </a:r>
          </a:p>
          <a:p>
            <a:pPr marL="342900" indent="-342900">
              <a:buFont typeface="Wingdings" pitchFamily="2" charset="2"/>
              <a:buChar char="§"/>
            </a:pPr>
            <a:r>
              <a:rPr lang="ru-RU" sz="2000" i="1" dirty="0" smtClean="0">
                <a:latin typeface="Times New Roman" pitchFamily="18" charset="0"/>
                <a:cs typeface="Times New Roman" pitchFamily="18" charset="0"/>
              </a:rPr>
              <a:t>послуги </a:t>
            </a:r>
            <a:r>
              <a:rPr lang="ru-RU" sz="2000" i="1" dirty="0">
                <a:latin typeface="Times New Roman" pitchFamily="18" charset="0"/>
                <a:cs typeface="Times New Roman" pitchFamily="18" charset="0"/>
              </a:rPr>
              <a:t>державної інспекції </a:t>
            </a:r>
            <a:endParaRPr lang="ru-RU" sz="2000" i="1" dirty="0" smtClean="0">
              <a:latin typeface="Times New Roman" pitchFamily="18" charset="0"/>
              <a:cs typeface="Times New Roman" pitchFamily="18" charset="0"/>
            </a:endParaRPr>
          </a:p>
          <a:p>
            <a:r>
              <a:rPr lang="ru-RU" sz="2000" i="1" dirty="0" smtClean="0">
                <a:latin typeface="Times New Roman" pitchFamily="18" charset="0"/>
                <a:cs typeface="Times New Roman" pitchFamily="18" charset="0"/>
              </a:rPr>
              <a:t>архітектури </a:t>
            </a:r>
            <a:r>
              <a:rPr lang="ru-RU" sz="2000" i="1" dirty="0">
                <a:latin typeface="Times New Roman" pitchFamily="18" charset="0"/>
                <a:cs typeface="Times New Roman" pitchFamily="18" charset="0"/>
              </a:rPr>
              <a:t>та містобудування </a:t>
            </a:r>
            <a:endParaRPr lang="ru-RU" sz="2000" i="1" dirty="0" smtClean="0">
              <a:latin typeface="Times New Roman" pitchFamily="18" charset="0"/>
              <a:cs typeface="Times New Roman" pitchFamily="18" charset="0"/>
            </a:endParaRPr>
          </a:p>
          <a:p>
            <a:r>
              <a:rPr lang="ru-RU" sz="2000" i="1" dirty="0" smtClean="0">
                <a:latin typeface="Times New Roman" pitchFamily="18" charset="0"/>
                <a:cs typeface="Times New Roman" pitchFamily="18" charset="0"/>
              </a:rPr>
              <a:t>України</a:t>
            </a:r>
            <a:endParaRPr lang="ru-RU" sz="2000" i="1" dirty="0">
              <a:latin typeface="Times New Roman" pitchFamily="18" charset="0"/>
              <a:cs typeface="Times New Roman" pitchFamily="18" charset="0"/>
            </a:endParaRPr>
          </a:p>
          <a:p>
            <a:pPr marL="342900" indent="-342900">
              <a:buFont typeface="Wingdings" pitchFamily="2" charset="2"/>
              <a:buChar char="§"/>
            </a:pPr>
            <a:r>
              <a:rPr lang="ru-RU" sz="2000" i="1" dirty="0" smtClean="0">
                <a:latin typeface="Times New Roman" pitchFamily="18" charset="0"/>
                <a:cs typeface="Times New Roman" pitchFamily="18" charset="0"/>
              </a:rPr>
              <a:t>питання </a:t>
            </a:r>
            <a:r>
              <a:rPr lang="ru-RU" sz="2000" i="1" dirty="0">
                <a:latin typeface="Times New Roman" pitchFamily="18" charset="0"/>
                <a:cs typeface="Times New Roman" pitchFamily="18" charset="0"/>
              </a:rPr>
              <a:t>місцевого </a:t>
            </a:r>
            <a:r>
              <a:rPr lang="ru-RU" sz="2000" i="1" dirty="0" smtClean="0">
                <a:latin typeface="Times New Roman" pitchFamily="18" charset="0"/>
                <a:cs typeface="Times New Roman" pitchFamily="18" charset="0"/>
              </a:rPr>
              <a:t>значення</a:t>
            </a:r>
          </a:p>
          <a:p>
            <a:pPr marL="342900" indent="-342900">
              <a:buFont typeface="Wingdings" pitchFamily="2" charset="2"/>
              <a:buChar char="§"/>
            </a:pPr>
            <a:r>
              <a:rPr lang="ru-RU" sz="2000" i="1" dirty="0" smtClean="0">
                <a:latin typeface="Times New Roman" pitchFamily="18" charset="0"/>
                <a:cs typeface="Times New Roman" pitchFamily="18" charset="0"/>
              </a:rPr>
              <a:t>інші</a:t>
            </a:r>
            <a:endParaRPr lang="ru-RU" sz="2000" i="1" dirty="0">
              <a:latin typeface="Times New Roman" pitchFamily="18" charset="0"/>
              <a:cs typeface="Times New Roman" pitchFamily="18" charset="0"/>
            </a:endParaRPr>
          </a:p>
        </p:txBody>
      </p:sp>
    </p:spTree>
    <p:extLst>
      <p:ext uri="{BB962C8B-B14F-4D97-AF65-F5344CB8AC3E}">
        <p14:creationId xmlns:p14="http://schemas.microsoft.com/office/powerpoint/2010/main" val="3666060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 xmlns:a16="http://schemas.microsoft.com/office/drawing/2014/main" id="{A80FBD02-205A-4127-9BD4-09A125ADD446}"/>
              </a:ext>
            </a:extLst>
          </p:cNvPr>
          <p:cNvSpPr txBox="1"/>
          <p:nvPr/>
        </p:nvSpPr>
        <p:spPr>
          <a:xfrm>
            <a:off x="230470" y="4899957"/>
            <a:ext cx="3006022" cy="657483"/>
          </a:xfrm>
          <a:prstGeom prst="rect">
            <a:avLst/>
          </a:prstGeom>
          <a:noFill/>
        </p:spPr>
        <p:txBody>
          <a:bodyPr wrap="square" lIns="87246" tIns="43622" rIns="87246" bIns="43622" rtlCol="0">
            <a:spAutoFit/>
          </a:bodyPr>
          <a:lstStyle/>
          <a:p>
            <a:r>
              <a:rPr lang="uk-UA" dirty="0">
                <a:solidFill>
                  <a:srgbClr val="C00000"/>
                </a:solidFill>
                <a:latin typeface="Times New Roman" panose="02020603050405020304" pitchFamily="18" charset="0"/>
                <a:cs typeface="Times New Roman" panose="02020603050405020304" pitchFamily="18" charset="0"/>
              </a:rPr>
              <a:t>        </a:t>
            </a:r>
            <a:endParaRPr lang="uk-UA" dirty="0">
              <a:latin typeface="Times New Roman" panose="02020603050405020304" pitchFamily="18" charset="0"/>
              <a:cs typeface="Times New Roman" panose="02020603050405020304" pitchFamily="18" charset="0"/>
            </a:endParaRPr>
          </a:p>
          <a:p>
            <a:endParaRPr lang="uk-UA" sz="1900" dirty="0">
              <a:solidFill>
                <a:srgbClr val="C00000"/>
              </a:solidFill>
            </a:endParaRPr>
          </a:p>
        </p:txBody>
      </p:sp>
      <p:sp>
        <p:nvSpPr>
          <p:cNvPr id="32" name="Прямоугольник: скругленные углы 31">
            <a:extLst>
              <a:ext uri="{FF2B5EF4-FFF2-40B4-BE49-F238E27FC236}">
                <a16:creationId xmlns="" xmlns:a16="http://schemas.microsoft.com/office/drawing/2014/main" id="{E659BD41-F99F-49E8-8980-C8E8C9DD82CA}"/>
              </a:ext>
            </a:extLst>
          </p:cNvPr>
          <p:cNvSpPr/>
          <p:nvPr/>
        </p:nvSpPr>
        <p:spPr>
          <a:xfrm>
            <a:off x="230470" y="7565573"/>
            <a:ext cx="3217650" cy="620485"/>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r>
              <a:rPr lang="uk-UA" dirty="0">
                <a:solidFill>
                  <a:schemeClr val="tx1"/>
                </a:solidFill>
                <a:latin typeface="Times New Roman" panose="02020603050405020304" pitchFamily="18" charset="0"/>
                <a:cs typeface="Times New Roman" panose="02020603050405020304" pitchFamily="18" charset="0"/>
              </a:rPr>
              <a:t>Площа громади: </a:t>
            </a:r>
          </a:p>
          <a:p>
            <a:pPr algn="ctr"/>
            <a:r>
              <a:rPr lang="uk-UA" b="1" dirty="0" smtClean="0">
                <a:solidFill>
                  <a:schemeClr val="tx1"/>
                </a:solidFill>
                <a:latin typeface="Times New Roman" panose="02020603050405020304" pitchFamily="18" charset="0"/>
                <a:cs typeface="Times New Roman" panose="02020603050405020304" pitchFamily="18" charset="0"/>
              </a:rPr>
              <a:t>258,73</a:t>
            </a:r>
            <a:r>
              <a:rPr lang="uk-UA" sz="1900" b="1" dirty="0" smtClean="0">
                <a:solidFill>
                  <a:schemeClr val="tx1"/>
                </a:solidFill>
                <a:latin typeface="Times New Roman" panose="02020603050405020304" pitchFamily="18" charset="0"/>
                <a:cs typeface="Times New Roman" panose="02020603050405020304" pitchFamily="18" charset="0"/>
              </a:rPr>
              <a:t> </a:t>
            </a:r>
            <a:r>
              <a:rPr lang="uk-UA" sz="1900" b="1" dirty="0">
                <a:solidFill>
                  <a:schemeClr val="tx1"/>
                </a:solidFill>
                <a:latin typeface="Times New Roman" panose="02020603050405020304" pitchFamily="18" charset="0"/>
                <a:cs typeface="Times New Roman" panose="02020603050405020304" pitchFamily="18" charset="0"/>
              </a:rPr>
              <a:t>кв. км</a:t>
            </a:r>
            <a:endParaRPr lang="ru-RU" sz="1900" b="1" dirty="0">
              <a:solidFill>
                <a:schemeClr val="tx1"/>
              </a:solidFill>
            </a:endParaRPr>
          </a:p>
        </p:txBody>
      </p:sp>
      <p:pic>
        <p:nvPicPr>
          <p:cNvPr id="22" name="Рисунок 21">
            <a:extLst>
              <a:ext uri="{FF2B5EF4-FFF2-40B4-BE49-F238E27FC236}">
                <a16:creationId xmlns="" xmlns:a16="http://schemas.microsoft.com/office/drawing/2014/main" id="{227BA3BA-481B-4F43-B8F3-45899682B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6006" y="1214271"/>
            <a:ext cx="941880" cy="1315284"/>
          </a:xfrm>
          <a:prstGeom prst="rect">
            <a:avLst/>
          </a:prstGeom>
        </p:spPr>
      </p:pic>
      <p:sp>
        <p:nvSpPr>
          <p:cNvPr id="29" name="Прямоугольник: скругленные углы 28">
            <a:extLst>
              <a:ext uri="{FF2B5EF4-FFF2-40B4-BE49-F238E27FC236}">
                <a16:creationId xmlns="" xmlns:a16="http://schemas.microsoft.com/office/drawing/2014/main" id="{4F034BBF-887B-4668-A5E9-182196298919}"/>
              </a:ext>
            </a:extLst>
          </p:cNvPr>
          <p:cNvSpPr/>
          <p:nvPr/>
        </p:nvSpPr>
        <p:spPr>
          <a:xfrm>
            <a:off x="3710709" y="7565573"/>
            <a:ext cx="3047225" cy="620485"/>
          </a:xfrm>
          <a:prstGeom prst="round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87246" tIns="43622" rIns="87246" bIns="43622" rtlCol="0" anchor="ctr"/>
          <a:lstStyle/>
          <a:p>
            <a:pPr algn="ctr"/>
            <a:r>
              <a:rPr lang="uk-UA" dirty="0">
                <a:solidFill>
                  <a:schemeClr val="tx1"/>
                </a:solidFill>
                <a:latin typeface="Times New Roman" panose="02020603050405020304" pitchFamily="18" charset="0"/>
                <a:cs typeface="Times New Roman" panose="02020603050405020304" pitchFamily="18" charset="0"/>
              </a:rPr>
              <a:t>Населення громади:  </a:t>
            </a:r>
          </a:p>
          <a:p>
            <a:pPr algn="ctr"/>
            <a:r>
              <a:rPr lang="uk-UA" sz="1900" b="1" dirty="0">
                <a:solidFill>
                  <a:schemeClr val="tx1"/>
                </a:solidFill>
                <a:latin typeface="Times New Roman" panose="02020603050405020304" pitchFamily="18" charset="0"/>
                <a:cs typeface="Times New Roman" panose="02020603050405020304" pitchFamily="18" charset="0"/>
              </a:rPr>
              <a:t>13 </a:t>
            </a:r>
            <a:r>
              <a:rPr lang="uk-UA" sz="1900" b="1" dirty="0" smtClean="0">
                <a:solidFill>
                  <a:schemeClr val="tx1"/>
                </a:solidFill>
                <a:latin typeface="Times New Roman" panose="02020603050405020304" pitchFamily="18" charset="0"/>
                <a:cs typeface="Times New Roman" panose="02020603050405020304" pitchFamily="18" charset="0"/>
              </a:rPr>
              <a:t>855 </a:t>
            </a:r>
            <a:r>
              <a:rPr lang="uk-UA" sz="1900" b="1" dirty="0">
                <a:solidFill>
                  <a:schemeClr val="tx1"/>
                </a:solidFill>
                <a:latin typeface="Times New Roman" panose="02020603050405020304" pitchFamily="18" charset="0"/>
                <a:cs typeface="Times New Roman" panose="02020603050405020304" pitchFamily="18" charset="0"/>
              </a:rPr>
              <a:t>осіб</a:t>
            </a:r>
            <a:endParaRPr lang="ru-RU" sz="1900" b="1" dirty="0">
              <a:solidFill>
                <a:schemeClr val="tx1"/>
              </a:solidFill>
            </a:endParaRPr>
          </a:p>
        </p:txBody>
      </p:sp>
      <p:pic>
        <p:nvPicPr>
          <p:cNvPr id="1026" name="Рисунок 2"/>
          <p:cNvPicPr>
            <a:picLocks noChangeAspect="1" noChangeArrowheads="1"/>
          </p:cNvPicPr>
          <p:nvPr/>
        </p:nvPicPr>
        <p:blipFill>
          <a:blip r:embed="rId4">
            <a:extLst>
              <a:ext uri="{28A0092B-C50C-407E-A947-70E740481C1C}">
                <a14:useLocalDpi xmlns:a14="http://schemas.microsoft.com/office/drawing/2010/main" val="0"/>
              </a:ext>
            </a:extLst>
          </a:blip>
          <a:srcRect l="38835" t="16533" r="28432" b="7745"/>
          <a:stretch>
            <a:fillRect/>
          </a:stretch>
        </p:blipFill>
        <p:spPr bwMode="auto">
          <a:xfrm>
            <a:off x="222052" y="151905"/>
            <a:ext cx="4900481" cy="572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a:extLst>
              <a:ext uri="{FF2B5EF4-FFF2-40B4-BE49-F238E27FC236}">
                <a16:creationId xmlns="" xmlns:a16="http://schemas.microsoft.com/office/drawing/2014/main" id="{0BF10DEA-6542-4C07-93F1-4D1EA5461A7A}"/>
              </a:ext>
            </a:extLst>
          </p:cNvPr>
          <p:cNvPicPr>
            <a:picLocks noChangeAspect="1"/>
          </p:cNvPicPr>
          <p:nvPr/>
        </p:nvPicPr>
        <p:blipFill>
          <a:blip r:embed="rId5"/>
          <a:stretch>
            <a:fillRect/>
          </a:stretch>
        </p:blipFill>
        <p:spPr>
          <a:xfrm>
            <a:off x="5418893" y="3013327"/>
            <a:ext cx="1285932" cy="927303"/>
          </a:xfrm>
          <a:prstGeom prst="rect">
            <a:avLst/>
          </a:prstGeom>
        </p:spPr>
      </p:pic>
      <p:pic>
        <p:nvPicPr>
          <p:cNvPr id="4" name="Рисунок 3"/>
          <p:cNvPicPr>
            <a:picLocks noChangeAspect="1"/>
          </p:cNvPicPr>
          <p:nvPr/>
        </p:nvPicPr>
        <p:blipFill rotWithShape="1">
          <a:blip r:embed="rId6" cstate="print">
            <a:extLst>
              <a:ext uri="{28A0092B-C50C-407E-A947-70E740481C1C}">
                <a14:useLocalDpi xmlns:a14="http://schemas.microsoft.com/office/drawing/2010/main" val="0"/>
              </a:ext>
            </a:extLst>
          </a:blip>
          <a:srcRect l="17415" r="20730"/>
          <a:stretch/>
        </p:blipFill>
        <p:spPr>
          <a:xfrm>
            <a:off x="5179185" y="4413375"/>
            <a:ext cx="1655561" cy="1144064"/>
          </a:xfrm>
          <a:prstGeom prst="rect">
            <a:avLst/>
          </a:prstGeom>
        </p:spPr>
      </p:pic>
      <p:sp>
        <p:nvSpPr>
          <p:cNvPr id="14" name="TextBox 13">
            <a:extLst>
              <a:ext uri="{FF2B5EF4-FFF2-40B4-BE49-F238E27FC236}">
                <a16:creationId xmlns="" xmlns:a16="http://schemas.microsoft.com/office/drawing/2014/main" id="{60E1B499-22E3-4DE5-A4B0-629732DB7837}"/>
              </a:ext>
            </a:extLst>
          </p:cNvPr>
          <p:cNvSpPr txBox="1"/>
          <p:nvPr/>
        </p:nvSpPr>
        <p:spPr>
          <a:xfrm>
            <a:off x="4550230" y="231354"/>
            <a:ext cx="2964836" cy="703649"/>
          </a:xfrm>
          <a:prstGeom prst="rect">
            <a:avLst/>
          </a:prstGeom>
          <a:noFill/>
        </p:spPr>
        <p:txBody>
          <a:bodyPr wrap="square" lIns="87246" tIns="43622" rIns="87246" bIns="43622" rtlCol="0">
            <a:spAutoFit/>
          </a:bodyPr>
          <a:lstStyle/>
          <a:p>
            <a:pPr algn="ctr"/>
            <a:r>
              <a:rPr lang="uk-UA" sz="20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Символіка </a:t>
            </a:r>
          </a:p>
          <a:p>
            <a:pPr algn="ctr"/>
            <a:r>
              <a:rPr lang="uk-UA" sz="20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громади</a:t>
            </a:r>
            <a:endParaRPr lang="ru-RU" sz="20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Прямокутник 2"/>
          <p:cNvSpPr/>
          <p:nvPr/>
        </p:nvSpPr>
        <p:spPr>
          <a:xfrm>
            <a:off x="52378" y="5919712"/>
            <a:ext cx="6705555" cy="1569660"/>
          </a:xfrm>
          <a:prstGeom prst="rect">
            <a:avLst/>
          </a:prstGeom>
        </p:spPr>
        <p:txBody>
          <a:bodyPr wrap="square">
            <a:spAutoFit/>
          </a:bodyPr>
          <a:lstStyle/>
          <a:p>
            <a:pPr algn="just"/>
            <a:r>
              <a:rPr lang="uk-UA" sz="1600" b="1" dirty="0">
                <a:latin typeface="Times New Roman" pitchFamily="18" charset="0"/>
                <a:cs typeface="Times New Roman" pitchFamily="18" charset="0"/>
              </a:rPr>
              <a:t>У</a:t>
            </a:r>
            <a:r>
              <a:rPr lang="uk-UA" sz="1600" b="1" dirty="0" smtClean="0">
                <a:latin typeface="Times New Roman" pitchFamily="18" charset="0"/>
                <a:cs typeface="Times New Roman" pitchFamily="18" charset="0"/>
              </a:rPr>
              <a:t>творена громада 12.06.2020 в </a:t>
            </a:r>
            <a:r>
              <a:rPr lang="uk-UA" sz="1600" b="1" dirty="0">
                <a:latin typeface="Times New Roman" pitchFamily="18" charset="0"/>
                <a:cs typeface="Times New Roman" pitchFamily="18" charset="0"/>
              </a:rPr>
              <a:t>результаті адміністративно-територіальної реформи згідно розпорядження голови </a:t>
            </a:r>
            <a:r>
              <a:rPr lang="uk-UA" sz="1600" b="1" dirty="0" smtClean="0">
                <a:latin typeface="Times New Roman" pitchFamily="18" charset="0"/>
                <a:cs typeface="Times New Roman" pitchFamily="18" charset="0"/>
              </a:rPr>
              <a:t>КОДА </a:t>
            </a:r>
            <a:r>
              <a:rPr lang="uk-UA" sz="1600" b="1" dirty="0">
                <a:latin typeface="Times New Roman" pitchFamily="18" charset="0"/>
                <a:cs typeface="Times New Roman" pitchFamily="18" charset="0"/>
              </a:rPr>
              <a:t>від 11.09.2018 № 508 «Про затвердження висновку Київської облдержадміністрації щодо відповідності Конституції та законам України проектів рішень «Про добровільне об’єднання територіальних громад»</a:t>
            </a:r>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3447194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A80FBD02-205A-4127-9BD4-09A125ADD446}"/>
              </a:ext>
            </a:extLst>
          </p:cNvPr>
          <p:cNvSpPr txBox="1"/>
          <p:nvPr/>
        </p:nvSpPr>
        <p:spPr>
          <a:xfrm>
            <a:off x="2836738" y="3411837"/>
            <a:ext cx="2254517" cy="339195"/>
          </a:xfrm>
          <a:prstGeom prst="rect">
            <a:avLst/>
          </a:prstGeom>
          <a:noFill/>
        </p:spPr>
        <p:txBody>
          <a:bodyPr wrap="square" rtlCol="0">
            <a:spAutoFit/>
          </a:bodyPr>
          <a:lstStyle/>
          <a:p>
            <a:r>
              <a:rPr lang="uk-UA" sz="760" dirty="0">
                <a:solidFill>
                  <a:srgbClr val="C00000"/>
                </a:solidFill>
                <a:latin typeface="Times New Roman" panose="02020603050405020304" pitchFamily="18" charset="0"/>
                <a:cs typeface="Times New Roman" panose="02020603050405020304" pitchFamily="18" charset="0"/>
              </a:rPr>
              <a:t>        </a:t>
            </a:r>
            <a:endParaRPr lang="uk-UA" sz="760" dirty="0">
              <a:latin typeface="Times New Roman" panose="02020603050405020304" pitchFamily="18" charset="0"/>
              <a:cs typeface="Times New Roman" panose="02020603050405020304" pitchFamily="18" charset="0"/>
            </a:endParaRPr>
          </a:p>
          <a:p>
            <a:endParaRPr lang="uk-UA" sz="844" dirty="0">
              <a:solidFill>
                <a:srgbClr val="C00000"/>
              </a:solidFill>
            </a:endParaRPr>
          </a:p>
        </p:txBody>
      </p:sp>
      <p:sp>
        <p:nvSpPr>
          <p:cNvPr id="3" name="Прямоугольник 2">
            <a:extLst>
              <a:ext uri="{FF2B5EF4-FFF2-40B4-BE49-F238E27FC236}">
                <a16:creationId xmlns:a16="http://schemas.microsoft.com/office/drawing/2014/main" xmlns="" id="{F29DE292-26DE-46B9-B5CE-A34814ADAB8C}"/>
              </a:ext>
            </a:extLst>
          </p:cNvPr>
          <p:cNvSpPr/>
          <p:nvPr/>
        </p:nvSpPr>
        <p:spPr>
          <a:xfrm>
            <a:off x="515652" y="207932"/>
            <a:ext cx="5954484" cy="592953"/>
          </a:xfrm>
          <a:prstGeom prst="rect">
            <a:avLst/>
          </a:prstGeom>
          <a:noFill/>
        </p:spPr>
        <p:txBody>
          <a:bodyPr wrap="square" lIns="38576" tIns="19289" rIns="38576" bIns="19289">
            <a:spAutoFit/>
          </a:bodyPr>
          <a:lstStyle/>
          <a:p>
            <a:pPr algn="ctr"/>
            <a:r>
              <a:rPr lang="uk-UA" sz="36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Природні ресурси</a:t>
            </a:r>
            <a:endParaRPr lang="ru-RU" sz="36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Прямокутник 1"/>
          <p:cNvSpPr/>
          <p:nvPr/>
        </p:nvSpPr>
        <p:spPr>
          <a:xfrm>
            <a:off x="232040" y="1195845"/>
            <a:ext cx="6420727" cy="1938992"/>
          </a:xfrm>
          <a:prstGeom prst="rect">
            <a:avLst/>
          </a:prstGeom>
        </p:spPr>
        <p:txBody>
          <a:bodyPr wrap="square">
            <a:spAutoFit/>
          </a:bodyPr>
          <a:lstStyle/>
          <a:p>
            <a:pPr algn="just"/>
            <a:r>
              <a:rPr lang="uk-UA" sz="2000" dirty="0">
                <a:latin typeface="Times New Roman" pitchFamily="18" charset="0"/>
                <a:cs typeface="Times New Roman" pitchFamily="18" charset="0"/>
              </a:rPr>
              <a:t>За метеорологічними умовами громада відноситься до територій з помірним природним потенціалом забруднення атмосферного повітря, та характеризується менш сприятливими умовами розсіювання промислових викидів в атмосферу (районування України за потенціалом забруднення). </a:t>
            </a:r>
            <a:endParaRPr lang="ru-RU" sz="2000" dirty="0">
              <a:latin typeface="Times New Roman" pitchFamily="18" charset="0"/>
              <a:cs typeface="Times New Roman" pitchFamily="18" charset="0"/>
            </a:endParaRPr>
          </a:p>
        </p:txBody>
      </p:sp>
      <p:sp>
        <p:nvSpPr>
          <p:cNvPr id="6" name="Прямокутник 5"/>
          <p:cNvSpPr/>
          <p:nvPr/>
        </p:nvSpPr>
        <p:spPr>
          <a:xfrm>
            <a:off x="232040" y="3573113"/>
            <a:ext cx="6420727" cy="1938992"/>
          </a:xfrm>
          <a:prstGeom prst="rect">
            <a:avLst/>
          </a:prstGeom>
        </p:spPr>
        <p:txBody>
          <a:bodyPr wrap="square">
            <a:spAutoFit/>
          </a:bodyPr>
          <a:lstStyle/>
          <a:p>
            <a:pPr algn="just"/>
            <a:r>
              <a:rPr lang="uk-UA" sz="2000" dirty="0">
                <a:latin typeface="Times New Roman" pitchFamily="18" charset="0"/>
                <a:cs typeface="Times New Roman" pitchFamily="18" charset="0"/>
              </a:rPr>
              <a:t>Ґрунтовий покрив території представлений на ділянках вододільного плато чорноземами типовими слабогумусованими та їх  комплексами з осолоділими легкосуглинковими ґрунтами до 30% чорноземами типовими, мало гумусними і чорноземами сильно реградованими. </a:t>
            </a:r>
            <a:endParaRPr lang="ru-RU" sz="2000"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1746" y="5489419"/>
            <a:ext cx="3279017" cy="2186011"/>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кутник 10"/>
          <p:cNvSpPr/>
          <p:nvPr/>
        </p:nvSpPr>
        <p:spPr>
          <a:xfrm>
            <a:off x="279278" y="5570416"/>
            <a:ext cx="3062638" cy="2246769"/>
          </a:xfrm>
          <a:prstGeom prst="rect">
            <a:avLst/>
          </a:prstGeom>
        </p:spPr>
        <p:txBody>
          <a:bodyPr wrap="square">
            <a:spAutoFit/>
          </a:bodyPr>
          <a:lstStyle/>
          <a:p>
            <a:pPr algn="just"/>
            <a:r>
              <a:rPr lang="uk-UA" sz="2000" dirty="0" smtClean="0">
                <a:latin typeface="Times New Roman" pitchFamily="18" charset="0"/>
                <a:cs typeface="Times New Roman" pitchFamily="18" charset="0"/>
              </a:rPr>
              <a:t>На </a:t>
            </a:r>
            <a:r>
              <a:rPr lang="uk-UA" sz="2000" dirty="0">
                <a:latin typeface="Times New Roman" pitchFamily="18" charset="0"/>
                <a:cs typeface="Times New Roman" pitchFamily="18" charset="0"/>
              </a:rPr>
              <a:t>схилах долини річки та балочної мережі розвинуті чорноземи типові  і чорноземи реградовані середньо- і сильно змиті легкосуглинкові.</a:t>
            </a:r>
            <a:endParaRPr lang="ru-RU" sz="2000" dirty="0">
              <a:latin typeface="Times New Roman" pitchFamily="18" charset="0"/>
              <a:cs typeface="Times New Roman" pitchFamily="18" charset="0"/>
            </a:endParaRPr>
          </a:p>
        </p:txBody>
      </p:sp>
      <p:sp>
        <p:nvSpPr>
          <p:cNvPr id="12" name="Прямокутник 11"/>
          <p:cNvSpPr/>
          <p:nvPr/>
        </p:nvSpPr>
        <p:spPr>
          <a:xfrm>
            <a:off x="437273" y="800884"/>
            <a:ext cx="1761642" cy="400110"/>
          </a:xfrm>
          <a:prstGeom prst="rect">
            <a:avLst/>
          </a:prstGeom>
        </p:spPr>
        <p:txBody>
          <a:bodyPr wrap="square">
            <a:spAutoFit/>
          </a:bodyPr>
          <a:lstStyle/>
          <a:p>
            <a:pPr algn="just"/>
            <a:r>
              <a:rPr lang="uk-UA" sz="2000" b="1" i="1" u="sng" dirty="0" smtClean="0">
                <a:latin typeface="Times New Roman" pitchFamily="18" charset="0"/>
                <a:cs typeface="Times New Roman" pitchFamily="18" charset="0"/>
              </a:rPr>
              <a:t>Метеоумови:</a:t>
            </a:r>
            <a:endParaRPr lang="ru-RU" sz="2000" b="1" i="1" u="sng" dirty="0">
              <a:latin typeface="Times New Roman" pitchFamily="18" charset="0"/>
              <a:cs typeface="Times New Roman" pitchFamily="18" charset="0"/>
            </a:endParaRPr>
          </a:p>
        </p:txBody>
      </p:sp>
      <p:sp>
        <p:nvSpPr>
          <p:cNvPr id="13" name="Прямокутник 12"/>
          <p:cNvSpPr/>
          <p:nvPr/>
        </p:nvSpPr>
        <p:spPr>
          <a:xfrm>
            <a:off x="437273" y="3127516"/>
            <a:ext cx="1641899" cy="400110"/>
          </a:xfrm>
          <a:prstGeom prst="rect">
            <a:avLst/>
          </a:prstGeom>
        </p:spPr>
        <p:txBody>
          <a:bodyPr wrap="square">
            <a:spAutoFit/>
          </a:bodyPr>
          <a:lstStyle/>
          <a:p>
            <a:pPr algn="just"/>
            <a:r>
              <a:rPr lang="uk-UA" sz="2000" b="1" i="1" u="sng" dirty="0" smtClean="0">
                <a:latin typeface="Times New Roman" pitchFamily="18" charset="0"/>
                <a:cs typeface="Times New Roman" pitchFamily="18" charset="0"/>
              </a:rPr>
              <a:t>Ґрунти:</a:t>
            </a:r>
            <a:endParaRPr lang="ru-RU" sz="2000" b="1" i="1" u="sng" dirty="0">
              <a:latin typeface="Times New Roman" pitchFamily="18" charset="0"/>
              <a:cs typeface="Times New Roman" pitchFamily="18" charset="0"/>
            </a:endParaRPr>
          </a:p>
        </p:txBody>
      </p:sp>
    </p:spTree>
    <p:extLst>
      <p:ext uri="{BB962C8B-B14F-4D97-AF65-F5344CB8AC3E}">
        <p14:creationId xmlns:p14="http://schemas.microsoft.com/office/powerpoint/2010/main" val="17123760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A80FBD02-205A-4127-9BD4-09A125ADD446}"/>
              </a:ext>
            </a:extLst>
          </p:cNvPr>
          <p:cNvSpPr txBox="1"/>
          <p:nvPr/>
        </p:nvSpPr>
        <p:spPr>
          <a:xfrm>
            <a:off x="2836738" y="3411837"/>
            <a:ext cx="2254517" cy="339195"/>
          </a:xfrm>
          <a:prstGeom prst="rect">
            <a:avLst/>
          </a:prstGeom>
          <a:noFill/>
        </p:spPr>
        <p:txBody>
          <a:bodyPr wrap="square" rtlCol="0">
            <a:spAutoFit/>
          </a:bodyPr>
          <a:lstStyle/>
          <a:p>
            <a:r>
              <a:rPr lang="uk-UA" sz="760" dirty="0">
                <a:solidFill>
                  <a:srgbClr val="C00000"/>
                </a:solidFill>
                <a:latin typeface="Times New Roman" panose="02020603050405020304" pitchFamily="18" charset="0"/>
                <a:cs typeface="Times New Roman" panose="02020603050405020304" pitchFamily="18" charset="0"/>
              </a:rPr>
              <a:t>        </a:t>
            </a:r>
            <a:endParaRPr lang="uk-UA" sz="760" dirty="0">
              <a:latin typeface="Times New Roman" panose="02020603050405020304" pitchFamily="18" charset="0"/>
              <a:cs typeface="Times New Roman" panose="02020603050405020304" pitchFamily="18" charset="0"/>
            </a:endParaRPr>
          </a:p>
          <a:p>
            <a:endParaRPr lang="uk-UA" sz="844" dirty="0">
              <a:solidFill>
                <a:srgbClr val="C00000"/>
              </a:solidFill>
            </a:endParaRPr>
          </a:p>
        </p:txBody>
      </p:sp>
      <p:sp>
        <p:nvSpPr>
          <p:cNvPr id="3" name="Прямоугольник 2">
            <a:extLst>
              <a:ext uri="{FF2B5EF4-FFF2-40B4-BE49-F238E27FC236}">
                <a16:creationId xmlns:a16="http://schemas.microsoft.com/office/drawing/2014/main" xmlns="" id="{F29DE292-26DE-46B9-B5CE-A34814ADAB8C}"/>
              </a:ext>
            </a:extLst>
          </p:cNvPr>
          <p:cNvSpPr/>
          <p:nvPr/>
        </p:nvSpPr>
        <p:spPr>
          <a:xfrm>
            <a:off x="360238" y="232033"/>
            <a:ext cx="5954484" cy="592953"/>
          </a:xfrm>
          <a:prstGeom prst="rect">
            <a:avLst/>
          </a:prstGeom>
          <a:noFill/>
        </p:spPr>
        <p:txBody>
          <a:bodyPr wrap="square" lIns="38576" tIns="19289" rIns="38576" bIns="19289">
            <a:spAutoFit/>
          </a:bodyPr>
          <a:lstStyle/>
          <a:p>
            <a:pPr algn="ctr"/>
            <a:r>
              <a:rPr lang="uk-UA" sz="36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Кліматичні умови</a:t>
            </a:r>
            <a:endParaRPr lang="ru-RU" sz="36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5" name="Прямокутник 4"/>
          <p:cNvSpPr/>
          <p:nvPr/>
        </p:nvSpPr>
        <p:spPr>
          <a:xfrm>
            <a:off x="239487" y="824985"/>
            <a:ext cx="5486399" cy="2339102"/>
          </a:xfrm>
          <a:prstGeom prst="rect">
            <a:avLst/>
          </a:prstGeom>
        </p:spPr>
        <p:txBody>
          <a:bodyPr wrap="square">
            <a:spAutoFit/>
          </a:bodyPr>
          <a:lstStyle/>
          <a:p>
            <a:r>
              <a:rPr lang="uk-UA" sz="2000" dirty="0">
                <a:latin typeface="Times New Roman" pitchFamily="18" charset="0"/>
                <a:cs typeface="Times New Roman" pitchFamily="18" charset="0"/>
              </a:rPr>
              <a:t>Клімат району </a:t>
            </a:r>
            <a:r>
              <a:rPr lang="uk-UA" sz="2000" dirty="0" smtClean="0">
                <a:latin typeface="Times New Roman" pitchFamily="18" charset="0"/>
                <a:cs typeface="Times New Roman" pitchFamily="18" charset="0"/>
              </a:rPr>
              <a:t>помірно-континентальний.</a:t>
            </a:r>
          </a:p>
          <a:p>
            <a:endParaRPr lang="uk-UA" dirty="0">
              <a:latin typeface="Times New Roman" pitchFamily="18" charset="0"/>
              <a:cs typeface="Times New Roman" pitchFamily="18" charset="0"/>
            </a:endParaRPr>
          </a:p>
          <a:p>
            <a:r>
              <a:rPr lang="uk-UA" dirty="0" smtClean="0">
                <a:latin typeface="Times New Roman" pitchFamily="18" charset="0"/>
                <a:cs typeface="Times New Roman" pitchFamily="18" charset="0"/>
              </a:rPr>
              <a:t> Температура </a:t>
            </a:r>
            <a:r>
              <a:rPr lang="uk-UA" dirty="0">
                <a:latin typeface="Times New Roman" pitchFamily="18" charset="0"/>
                <a:cs typeface="Times New Roman" pitchFamily="18" charset="0"/>
              </a:rPr>
              <a:t>повітря:</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 січень: – 6,2 ºС,</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 липень: +19,1 ºС,</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	- середньорічна: + 6,7 ºС,</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 абсолютний мінімум – 34 ºС,</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 абсолютний максимум + 38 ºС</a:t>
            </a:r>
            <a:r>
              <a:rPr lang="uk-UA" dirty="0"/>
              <a:t>.</a:t>
            </a:r>
            <a:endParaRPr lang="ru-RU" dirty="0"/>
          </a:p>
        </p:txBody>
      </p:sp>
      <p:sp>
        <p:nvSpPr>
          <p:cNvPr id="6" name="Прямокутник 5"/>
          <p:cNvSpPr/>
          <p:nvPr/>
        </p:nvSpPr>
        <p:spPr>
          <a:xfrm>
            <a:off x="132611" y="3411837"/>
            <a:ext cx="6725389" cy="2215991"/>
          </a:xfrm>
          <a:prstGeom prst="rect">
            <a:avLst/>
          </a:prstGeom>
        </p:spPr>
        <p:txBody>
          <a:bodyPr wrap="square">
            <a:spAutoFit/>
          </a:bodyPr>
          <a:lstStyle/>
          <a:p>
            <a:r>
              <a:rPr lang="uk-UA" sz="2000" dirty="0">
                <a:latin typeface="Times New Roman" pitchFamily="18" charset="0"/>
                <a:cs typeface="Times New Roman" pitchFamily="18" charset="0"/>
              </a:rPr>
              <a:t>Середньорічна відносна вологість повітря - 77 %.</a:t>
            </a:r>
            <a:endParaRPr lang="ru-RU" sz="2000" dirty="0">
              <a:latin typeface="Times New Roman" pitchFamily="18" charset="0"/>
              <a:cs typeface="Times New Roman" pitchFamily="18" charset="0"/>
            </a:endParaRPr>
          </a:p>
          <a:p>
            <a:r>
              <a:rPr lang="uk-UA" sz="2000" dirty="0">
                <a:latin typeface="Times New Roman" pitchFamily="18" charset="0"/>
                <a:cs typeface="Times New Roman" pitchFamily="18" charset="0"/>
              </a:rPr>
              <a:t>Атмосферні опади: </a:t>
            </a:r>
            <a:endParaRPr lang="ru-RU" sz="2000" dirty="0">
              <a:latin typeface="Times New Roman" pitchFamily="18" charset="0"/>
              <a:cs typeface="Times New Roman" pitchFamily="18" charset="0"/>
            </a:endParaRPr>
          </a:p>
          <a:p>
            <a:pPr marL="342900" indent="-342900">
              <a:buFontTx/>
              <a:buChar char="-"/>
            </a:pPr>
            <a:r>
              <a:rPr lang="uk-UA" sz="1900" dirty="0" smtClean="0">
                <a:latin typeface="Times New Roman" pitchFamily="18" charset="0"/>
                <a:cs typeface="Times New Roman" pitchFamily="18" charset="0"/>
              </a:rPr>
              <a:t>середньорічна </a:t>
            </a:r>
            <a:r>
              <a:rPr lang="uk-UA" sz="1900" dirty="0">
                <a:latin typeface="Times New Roman" pitchFamily="18" charset="0"/>
                <a:cs typeface="Times New Roman" pitchFamily="18" charset="0"/>
              </a:rPr>
              <a:t>кількість 521 мм: </a:t>
            </a:r>
            <a:endParaRPr lang="uk-UA" sz="1900" dirty="0" smtClean="0">
              <a:latin typeface="Times New Roman" pitchFamily="18" charset="0"/>
              <a:cs typeface="Times New Roman" pitchFamily="18" charset="0"/>
            </a:endParaRPr>
          </a:p>
          <a:p>
            <a:r>
              <a:rPr lang="uk-UA" sz="1900" dirty="0">
                <a:latin typeface="Times New Roman" pitchFamily="18" charset="0"/>
                <a:cs typeface="Times New Roman" pitchFamily="18" charset="0"/>
              </a:rPr>
              <a:t> </a:t>
            </a:r>
            <a:r>
              <a:rPr lang="uk-UA" sz="1900" dirty="0" smtClean="0">
                <a:latin typeface="Times New Roman" pitchFamily="18" charset="0"/>
                <a:cs typeface="Times New Roman" pitchFamily="18" charset="0"/>
              </a:rPr>
              <a:t>               в </a:t>
            </a:r>
            <a:r>
              <a:rPr lang="uk-UA" sz="1900" dirty="0">
                <a:latin typeface="Times New Roman" pitchFamily="18" charset="0"/>
                <a:cs typeface="Times New Roman" pitchFamily="18" charset="0"/>
              </a:rPr>
              <a:t>т. ч. теплий період – 366 мм</a:t>
            </a:r>
            <a:r>
              <a:rPr lang="uk-UA" sz="1900" dirty="0" smtClean="0">
                <a:latin typeface="Times New Roman" pitchFamily="18" charset="0"/>
                <a:cs typeface="Times New Roman" pitchFamily="18" charset="0"/>
              </a:rPr>
              <a:t>,</a:t>
            </a:r>
          </a:p>
          <a:p>
            <a:r>
              <a:rPr lang="uk-UA" sz="2000" dirty="0" smtClean="0">
                <a:latin typeface="Times New Roman" pitchFamily="18" charset="0"/>
                <a:cs typeface="Times New Roman" pitchFamily="18" charset="0"/>
              </a:rPr>
              <a:t>                         холодний період – 55мм</a:t>
            </a:r>
            <a:endParaRPr lang="ru-RU" sz="2000" dirty="0">
              <a:latin typeface="Times New Roman" pitchFamily="18" charset="0"/>
              <a:cs typeface="Times New Roman" pitchFamily="18" charset="0"/>
            </a:endParaRPr>
          </a:p>
          <a:p>
            <a:r>
              <a:rPr lang="uk-UA" sz="2000" dirty="0" smtClean="0">
                <a:latin typeface="Times New Roman" pitchFamily="18" charset="0"/>
                <a:cs typeface="Times New Roman" pitchFamily="18" charset="0"/>
              </a:rPr>
              <a:t>- </a:t>
            </a:r>
            <a:r>
              <a:rPr lang="uk-UA" sz="2000" dirty="0">
                <a:latin typeface="Times New Roman" pitchFamily="18" charset="0"/>
                <a:cs typeface="Times New Roman" pitchFamily="18" charset="0"/>
              </a:rPr>
              <a:t>середньодобовий максимум (по МС Київ</a:t>
            </a:r>
            <a:r>
              <a:rPr lang="uk-UA" sz="2000" dirty="0" smtClean="0">
                <a:latin typeface="Times New Roman" pitchFamily="18" charset="0"/>
                <a:cs typeface="Times New Roman" pitchFamily="18" charset="0"/>
              </a:rPr>
              <a:t>): </a:t>
            </a:r>
            <a:r>
              <a:rPr lang="uk-UA" sz="2000" dirty="0">
                <a:latin typeface="Times New Roman" pitchFamily="18" charset="0"/>
                <a:cs typeface="Times New Roman" pitchFamily="18" charset="0"/>
              </a:rPr>
              <a:t>41 мм, </a:t>
            </a:r>
            <a:endParaRPr lang="ru-RU" sz="2000" dirty="0">
              <a:latin typeface="Times New Roman" pitchFamily="18" charset="0"/>
              <a:cs typeface="Times New Roman" pitchFamily="18" charset="0"/>
            </a:endParaRPr>
          </a:p>
          <a:p>
            <a:r>
              <a:rPr lang="uk-UA" sz="2000" dirty="0" smtClean="0">
                <a:latin typeface="Times New Roman" pitchFamily="18" charset="0"/>
                <a:cs typeface="Times New Roman" pitchFamily="18" charset="0"/>
              </a:rPr>
              <a:t>- </a:t>
            </a:r>
            <a:r>
              <a:rPr lang="uk-UA" sz="2000" dirty="0">
                <a:latin typeface="Times New Roman" pitchFamily="18" charset="0"/>
                <a:cs typeface="Times New Roman" pitchFamily="18" charset="0"/>
              </a:rPr>
              <a:t>спостережний максимум </a:t>
            </a:r>
            <a:r>
              <a:rPr lang="uk-UA" dirty="0">
                <a:latin typeface="Times New Roman" pitchFamily="18" charset="0"/>
                <a:cs typeface="Times New Roman" pitchFamily="18" charset="0"/>
              </a:rPr>
              <a:t>(по МС Київ)</a:t>
            </a:r>
            <a:r>
              <a:rPr lang="uk-UA" sz="2000" dirty="0">
                <a:latin typeface="Times New Roman" pitchFamily="18" charset="0"/>
                <a:cs typeface="Times New Roman" pitchFamily="18" charset="0"/>
              </a:rPr>
              <a:t>: 103 мм (07.1902 р.).</a:t>
            </a:r>
            <a:endParaRPr lang="ru-RU" sz="2000" dirty="0">
              <a:latin typeface="Times New Roman" pitchFamily="18" charset="0"/>
              <a:cs typeface="Times New Roman" pitchFamily="18" charset="0"/>
            </a:endParaRPr>
          </a:p>
        </p:txBody>
      </p:sp>
      <p:sp>
        <p:nvSpPr>
          <p:cNvPr id="7" name="Прямокутник 6"/>
          <p:cNvSpPr/>
          <p:nvPr/>
        </p:nvSpPr>
        <p:spPr>
          <a:xfrm>
            <a:off x="2481944" y="5658606"/>
            <a:ext cx="4376056" cy="2585323"/>
          </a:xfrm>
          <a:prstGeom prst="rect">
            <a:avLst/>
          </a:prstGeom>
        </p:spPr>
        <p:txBody>
          <a:bodyPr wrap="square">
            <a:spAutoFit/>
          </a:bodyPr>
          <a:lstStyle/>
          <a:p>
            <a:r>
              <a:rPr lang="uk-UA" dirty="0">
                <a:latin typeface="Times New Roman" pitchFamily="18" charset="0"/>
                <a:cs typeface="Times New Roman" pitchFamily="18" charset="0"/>
              </a:rPr>
              <a:t>Швидкість вітру, середньорічна: 4,0 м/с</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Максимальна швидкість вітру (можлива):</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- 17 м/с - кожний рік, </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- 18-19 м/с - один раз  в 5-10 років,</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- 20-21 м/с – один раз в 15-20 років. </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Домінуючі напрямки вітру та їх </a:t>
            </a:r>
            <a:endParaRPr lang="uk-UA" dirty="0" smtClean="0">
              <a:latin typeface="Times New Roman" pitchFamily="18" charset="0"/>
              <a:cs typeface="Times New Roman" pitchFamily="18" charset="0"/>
            </a:endParaRPr>
          </a:p>
          <a:p>
            <a:r>
              <a:rPr lang="uk-UA" dirty="0" smtClean="0">
                <a:latin typeface="Times New Roman" pitchFamily="18" charset="0"/>
                <a:cs typeface="Times New Roman" pitchFamily="18" charset="0"/>
              </a:rPr>
              <a:t>повторюваність</a:t>
            </a:r>
            <a:r>
              <a:rPr lang="uk-UA" dirty="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 холодний період -  ПдСх – 16,0 %,</a:t>
            </a:r>
            <a:endParaRPr lang="ru-RU" dirty="0">
              <a:latin typeface="Times New Roman" pitchFamily="18" charset="0"/>
              <a:cs typeface="Times New Roman" pitchFamily="18" charset="0"/>
            </a:endParaRPr>
          </a:p>
          <a:p>
            <a:r>
              <a:rPr lang="uk-UA" dirty="0">
                <a:latin typeface="Times New Roman" pitchFamily="18" charset="0"/>
                <a:cs typeface="Times New Roman" pitchFamily="18" charset="0"/>
              </a:rPr>
              <a:t>- теплий період - ПнЗх – 20,0 %.</a:t>
            </a:r>
            <a:endParaRPr lang="ru-RU" dirty="0">
              <a:latin typeface="Times New Roman" pitchFamily="18" charset="0"/>
              <a:cs typeface="Times New Roman" pitchFamily="18" charset="0"/>
            </a:endParaRPr>
          </a:p>
        </p:txBody>
      </p:sp>
      <p:pic>
        <p:nvPicPr>
          <p:cNvPr id="4099" name="Picture 3" descr="Закономірності напрямків вітрів для передбачення погоди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907"/>
          <a:stretch/>
        </p:blipFill>
        <p:spPr bwMode="auto">
          <a:xfrm>
            <a:off x="3582390" y="1222971"/>
            <a:ext cx="3170783" cy="218886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Шкала Бофорта для візуальної оцінки сили (швидкості) вітру - Econadin"/>
          <p:cNvPicPr>
            <a:picLocks noChangeAspect="1" noChangeArrowheads="1"/>
          </p:cNvPicPr>
          <p:nvPr/>
        </p:nvPicPr>
        <p:blipFill rotWithShape="1">
          <a:blip r:embed="rId4">
            <a:extLst>
              <a:ext uri="{28A0092B-C50C-407E-A947-70E740481C1C}">
                <a14:useLocalDpi xmlns:a14="http://schemas.microsoft.com/office/drawing/2010/main" val="0"/>
              </a:ext>
            </a:extLst>
          </a:blip>
          <a:srcRect l="34601" r="25195"/>
          <a:stretch/>
        </p:blipFill>
        <p:spPr bwMode="auto">
          <a:xfrm>
            <a:off x="234611" y="5658606"/>
            <a:ext cx="2153390" cy="220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171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55575" y="0"/>
            <a:ext cx="6643737" cy="1023840"/>
          </a:xfrm>
          <a:prstGeom prst="rect">
            <a:avLst/>
          </a:prstGeom>
          <a:noFill/>
        </p:spPr>
        <p:txBody>
          <a:bodyPr wrap="square" lIns="38576" tIns="19289" rIns="38576" bIns="19289">
            <a:spAutoFit/>
          </a:bodyPr>
          <a:lstStyle/>
          <a:p>
            <a:r>
              <a:rPr lang="uk-UA"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Стан </a:t>
            </a: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навколишнього</a:t>
            </a:r>
            <a:r>
              <a:rPr lang="uk-UA"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природнього </a:t>
            </a:r>
          </a:p>
          <a:p>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середовища</a:t>
            </a:r>
            <a:endParaRPr lang="ru-RU"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4376" y="520914"/>
            <a:ext cx="2531780" cy="189883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кутник 10"/>
          <p:cNvSpPr/>
          <p:nvPr/>
        </p:nvSpPr>
        <p:spPr>
          <a:xfrm>
            <a:off x="0" y="1328329"/>
            <a:ext cx="6561940" cy="3016210"/>
          </a:xfrm>
          <a:prstGeom prst="rect">
            <a:avLst/>
          </a:prstGeom>
        </p:spPr>
        <p:txBody>
          <a:bodyPr wrap="square">
            <a:spAutoFit/>
          </a:bodyPr>
          <a:lstStyle/>
          <a:p>
            <a:r>
              <a:rPr lang="uk-UA" sz="2800" b="1" dirty="0" smtClean="0">
                <a:latin typeface="Times New Roman" pitchFamily="18" charset="0"/>
                <a:cs typeface="Times New Roman" pitchFamily="18" charset="0"/>
              </a:rPr>
              <a:t>Водні ресурси:</a:t>
            </a:r>
            <a:endParaRPr lang="ru-RU" sz="2800" dirty="0">
              <a:latin typeface="Times New Roman" pitchFamily="18" charset="0"/>
              <a:cs typeface="Times New Roman" pitchFamily="18" charset="0"/>
            </a:endParaRPr>
          </a:p>
          <a:p>
            <a:r>
              <a:rPr lang="uk-UA" dirty="0" smtClean="0">
                <a:latin typeface="Times New Roman" pitchFamily="18" charset="0"/>
                <a:cs typeface="Times New Roman" pitchFamily="18" charset="0"/>
              </a:rPr>
              <a:t>50 водних </a:t>
            </a:r>
            <a:r>
              <a:rPr lang="uk-UA" dirty="0">
                <a:latin typeface="Times New Roman" pitchFamily="18" charset="0"/>
                <a:cs typeface="Times New Roman" pitchFamily="18" charset="0"/>
              </a:rPr>
              <a:t>об’єктів </a:t>
            </a:r>
            <a:r>
              <a:rPr lang="uk-UA" dirty="0" smtClean="0">
                <a:latin typeface="Times New Roman" pitchFamily="18" charset="0"/>
                <a:cs typeface="Times New Roman" pitchFamily="18" charset="0"/>
              </a:rPr>
              <a:t>(заг. площа </a:t>
            </a:r>
            <a:r>
              <a:rPr lang="uk-UA" dirty="0">
                <a:latin typeface="Times New Roman" pitchFamily="18" charset="0"/>
                <a:cs typeface="Times New Roman" pitchFamily="18" charset="0"/>
              </a:rPr>
              <a:t>1072 </a:t>
            </a:r>
            <a:r>
              <a:rPr lang="uk-UA" dirty="0" smtClean="0">
                <a:latin typeface="Times New Roman" pitchFamily="18" charset="0"/>
                <a:cs typeface="Times New Roman" pitchFamily="18" charset="0"/>
              </a:rPr>
              <a:t>га)</a:t>
            </a:r>
          </a:p>
          <a:p>
            <a:r>
              <a:rPr lang="uk-UA" i="1" dirty="0">
                <a:latin typeface="Times New Roman" pitchFamily="18" charset="0"/>
                <a:cs typeface="Times New Roman" pitchFamily="18" charset="0"/>
              </a:rPr>
              <a:t>в</a:t>
            </a:r>
            <a:r>
              <a:rPr lang="uk-UA" i="1" dirty="0" smtClean="0">
                <a:latin typeface="Times New Roman" pitchFamily="18" charset="0"/>
                <a:cs typeface="Times New Roman" pitchFamily="18" charset="0"/>
              </a:rPr>
              <a:t> т.ч.</a:t>
            </a:r>
          </a:p>
          <a:p>
            <a:pPr marL="285750" indent="-285750">
              <a:buFont typeface="Arial" pitchFamily="34" charset="0"/>
              <a:buChar char="•"/>
            </a:pPr>
            <a:r>
              <a:rPr lang="uk-UA" dirty="0" smtClean="0">
                <a:latin typeface="Times New Roman" pitchFamily="18" charset="0"/>
                <a:cs typeface="Times New Roman" pitchFamily="18" charset="0"/>
              </a:rPr>
              <a:t>6 </a:t>
            </a:r>
            <a:r>
              <a:rPr lang="uk-UA" dirty="0">
                <a:latin typeface="Times New Roman" pitchFamily="18" charset="0"/>
                <a:cs typeface="Times New Roman" pitchFamily="18" charset="0"/>
              </a:rPr>
              <a:t>ставків на р. Красна,  яка </a:t>
            </a:r>
            <a:r>
              <a:rPr lang="uk-UA" dirty="0" smtClean="0">
                <a:latin typeface="Times New Roman" pitchFamily="18" charset="0"/>
                <a:cs typeface="Times New Roman" pitchFamily="18" charset="0"/>
              </a:rPr>
              <a:t>є притокою </a:t>
            </a:r>
            <a:r>
              <a:rPr lang="uk-UA" dirty="0">
                <a:latin typeface="Times New Roman" pitchFamily="18" charset="0"/>
                <a:cs typeface="Times New Roman" pitchFamily="18" charset="0"/>
              </a:rPr>
              <a:t>р. Дніпро, </a:t>
            </a:r>
            <a:endParaRPr lang="uk-UA" dirty="0" smtClean="0">
              <a:latin typeface="Times New Roman" pitchFamily="18" charset="0"/>
              <a:cs typeface="Times New Roman" pitchFamily="18" charset="0"/>
            </a:endParaRPr>
          </a:p>
          <a:p>
            <a:pPr marL="285750" indent="-285750">
              <a:buFont typeface="Arial" pitchFamily="34" charset="0"/>
              <a:buChar char="•"/>
            </a:pPr>
            <a:r>
              <a:rPr lang="uk-UA" dirty="0" smtClean="0">
                <a:latin typeface="Times New Roman" pitchFamily="18" charset="0"/>
                <a:cs typeface="Times New Roman" pitchFamily="18" charset="0"/>
              </a:rPr>
              <a:t>3 </a:t>
            </a:r>
            <a:r>
              <a:rPr lang="uk-UA" dirty="0">
                <a:latin typeface="Times New Roman" pitchFamily="18" charset="0"/>
                <a:cs typeface="Times New Roman" pitchFamily="18" charset="0"/>
              </a:rPr>
              <a:t>ставки на р. Раківка, яка є притокою р. Стугна, </a:t>
            </a:r>
            <a:endParaRPr lang="uk-UA" dirty="0" smtClean="0">
              <a:latin typeface="Times New Roman" pitchFamily="18" charset="0"/>
              <a:cs typeface="Times New Roman" pitchFamily="18" charset="0"/>
            </a:endParaRPr>
          </a:p>
          <a:p>
            <a:pPr marL="285750" indent="-285750">
              <a:buFont typeface="Arial" pitchFamily="34" charset="0"/>
              <a:buChar char="•"/>
            </a:pPr>
            <a:r>
              <a:rPr lang="uk-UA" dirty="0" smtClean="0">
                <a:latin typeface="Times New Roman" pitchFamily="18" charset="0"/>
                <a:cs typeface="Times New Roman" pitchFamily="18" charset="0"/>
              </a:rPr>
              <a:t>1 </a:t>
            </a:r>
            <a:r>
              <a:rPr lang="uk-UA" dirty="0">
                <a:latin typeface="Times New Roman" pitchFamily="18" charset="0"/>
                <a:cs typeface="Times New Roman" pitchFamily="18" charset="0"/>
              </a:rPr>
              <a:t>водний об’єкт на р. Чернявка - притока р. Протока,  </a:t>
            </a:r>
            <a:endParaRPr lang="uk-UA" dirty="0" smtClean="0">
              <a:latin typeface="Times New Roman" pitchFamily="18" charset="0"/>
              <a:cs typeface="Times New Roman" pitchFamily="18" charset="0"/>
            </a:endParaRPr>
          </a:p>
          <a:p>
            <a:pPr marL="285750" indent="-285750">
              <a:buFont typeface="Arial" pitchFamily="34" charset="0"/>
              <a:buChar char="•"/>
            </a:pPr>
            <a:r>
              <a:rPr lang="uk-UA" dirty="0" smtClean="0">
                <a:latin typeface="Times New Roman" pitchFamily="18" charset="0"/>
                <a:cs typeface="Times New Roman" pitchFamily="18" charset="0"/>
              </a:rPr>
              <a:t>40 водних </a:t>
            </a:r>
            <a:r>
              <a:rPr lang="uk-UA" dirty="0">
                <a:latin typeface="Times New Roman" pitchFamily="18" charset="0"/>
                <a:cs typeface="Times New Roman" pitchFamily="18" charset="0"/>
              </a:rPr>
              <a:t>об’єктів на р. Протока, яка є притокою р. </a:t>
            </a:r>
            <a:r>
              <a:rPr lang="uk-UA" dirty="0" smtClean="0">
                <a:latin typeface="Times New Roman" pitchFamily="18" charset="0"/>
                <a:cs typeface="Times New Roman" pitchFamily="18" charset="0"/>
              </a:rPr>
              <a:t>Рось, </a:t>
            </a:r>
          </a:p>
          <a:p>
            <a:r>
              <a:rPr lang="uk-UA" dirty="0" smtClean="0">
                <a:latin typeface="Times New Roman" pitchFamily="18" charset="0"/>
                <a:cs typeface="Times New Roman" pitchFamily="18" charset="0"/>
              </a:rPr>
              <a:t>             з </a:t>
            </a:r>
            <a:r>
              <a:rPr lang="uk-UA" dirty="0">
                <a:latin typeface="Times New Roman" pitchFamily="18" charset="0"/>
                <a:cs typeface="Times New Roman" pitchFamily="18" charset="0"/>
              </a:rPr>
              <a:t>них 1 водосховище комплексного призначення </a:t>
            </a:r>
            <a:r>
              <a:rPr lang="uk-UA" dirty="0" smtClean="0">
                <a:latin typeface="Times New Roman" pitchFamily="18" charset="0"/>
                <a:cs typeface="Times New Roman" pitchFamily="18" charset="0"/>
              </a:rPr>
              <a:t>   </a:t>
            </a:r>
          </a:p>
          <a:p>
            <a:r>
              <a:rPr lang="uk-UA" dirty="0">
                <a:latin typeface="Times New Roman" pitchFamily="18" charset="0"/>
                <a:cs typeface="Times New Roman" pitchFamily="18" charset="0"/>
              </a:rPr>
              <a:t> </a:t>
            </a:r>
            <a:r>
              <a:rPr lang="uk-UA" dirty="0" smtClean="0">
                <a:latin typeface="Times New Roman" pitchFamily="18" charset="0"/>
                <a:cs typeface="Times New Roman" pitchFamily="18" charset="0"/>
              </a:rPr>
              <a:t>            (Саливонківське </a:t>
            </a:r>
            <a:r>
              <a:rPr lang="uk-UA" dirty="0">
                <a:latin typeface="Times New Roman" pitchFamily="18" charset="0"/>
                <a:cs typeface="Times New Roman" pitchFamily="18" charset="0"/>
              </a:rPr>
              <a:t>водосховище 220 га). </a:t>
            </a:r>
            <a:endParaRPr lang="ru-RU" dirty="0">
              <a:latin typeface="Times New Roman" pitchFamily="18" charset="0"/>
              <a:cs typeface="Times New Roman" pitchFamily="18" charset="0"/>
            </a:endParaRPr>
          </a:p>
          <a:p>
            <a:endParaRPr lang="uk-UA" dirty="0" smtClean="0"/>
          </a:p>
        </p:txBody>
      </p:sp>
      <p:sp>
        <p:nvSpPr>
          <p:cNvPr id="12" name="Прямокутник 11"/>
          <p:cNvSpPr/>
          <p:nvPr/>
        </p:nvSpPr>
        <p:spPr>
          <a:xfrm>
            <a:off x="307975" y="6264735"/>
            <a:ext cx="3856401" cy="1783737"/>
          </a:xfrm>
          <a:prstGeom prst="rect">
            <a:avLst/>
          </a:prstGeom>
        </p:spPr>
        <p:txBody>
          <a:bodyPr wrap="square">
            <a:spAutoFit/>
          </a:bodyPr>
          <a:lstStyle/>
          <a:p>
            <a:r>
              <a:rPr lang="uk-UA" dirty="0" smtClean="0">
                <a:latin typeface="Times New Roman" pitchFamily="18" charset="0"/>
                <a:cs typeface="Times New Roman" pitchFamily="18" charset="0"/>
              </a:rPr>
              <a:t>Водні </a:t>
            </a:r>
            <a:r>
              <a:rPr lang="uk-UA" dirty="0">
                <a:latin typeface="Times New Roman" pitchFamily="18" charset="0"/>
                <a:cs typeface="Times New Roman" pitchFamily="18" charset="0"/>
              </a:rPr>
              <a:t>об’єкти потребують екологічного покращення (ревіталізації), паспортизації </a:t>
            </a:r>
            <a:endParaRPr lang="uk-UA" dirty="0" smtClean="0">
              <a:latin typeface="Times New Roman" pitchFamily="18" charset="0"/>
              <a:cs typeface="Times New Roman" pitchFamily="18" charset="0"/>
            </a:endParaRPr>
          </a:p>
          <a:p>
            <a:r>
              <a:rPr lang="uk-UA" dirty="0" smtClean="0">
                <a:latin typeface="Times New Roman" pitchFamily="18" charset="0"/>
                <a:cs typeface="Times New Roman" pitchFamily="18" charset="0"/>
              </a:rPr>
              <a:t>та  </a:t>
            </a:r>
            <a:r>
              <a:rPr lang="uk-UA" dirty="0">
                <a:latin typeface="Times New Roman" pitchFamily="18" charset="0"/>
                <a:cs typeface="Times New Roman" pitchFamily="18" charset="0"/>
              </a:rPr>
              <a:t>проекту землеустрою </a:t>
            </a:r>
            <a:r>
              <a:rPr lang="ru-RU" dirty="0">
                <a:latin typeface="Times New Roman" pitchFamily="18" charset="0"/>
                <a:cs typeface="Times New Roman" pitchFamily="18" charset="0"/>
              </a:rPr>
              <a:t>щодо встановлення водоохоронних </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зон і </a:t>
            </a:r>
            <a:r>
              <a:rPr lang="ru-RU" dirty="0">
                <a:latin typeface="Times New Roman" pitchFamily="18" charset="0"/>
                <a:cs typeface="Times New Roman" pitchFamily="18" charset="0"/>
              </a:rPr>
              <a:t>прибережних захисних смуг</a:t>
            </a:r>
            <a:r>
              <a:rPr lang="uk-UA" dirty="0"/>
              <a:t>.</a:t>
            </a:r>
            <a:endParaRPr lang="ru-RU" dirty="0"/>
          </a:p>
        </p:txBody>
      </p:sp>
      <p:sp>
        <p:nvSpPr>
          <p:cNvPr id="9" name="Прямокутник 8"/>
          <p:cNvSpPr/>
          <p:nvPr/>
        </p:nvSpPr>
        <p:spPr>
          <a:xfrm>
            <a:off x="3103870" y="4065896"/>
            <a:ext cx="3429000" cy="1783737"/>
          </a:xfrm>
          <a:prstGeom prst="rect">
            <a:avLst/>
          </a:prstGeom>
        </p:spPr>
        <p:txBody>
          <a:bodyPr>
            <a:spAutoFit/>
          </a:bodyPr>
          <a:lstStyle/>
          <a:p>
            <a:r>
              <a:rPr lang="uk-UA" dirty="0" smtClean="0">
                <a:latin typeface="Times New Roman" pitchFamily="18" charset="0"/>
                <a:cs typeface="Times New Roman" pitchFamily="18" charset="0"/>
              </a:rPr>
              <a:t>Стан водних об'єктів незадовільний. Спостерігається </a:t>
            </a:r>
            <a:r>
              <a:rPr lang="uk-UA" dirty="0">
                <a:latin typeface="Times New Roman" pitchFamily="18" charset="0"/>
                <a:cs typeface="Times New Roman" pitchFamily="18" charset="0"/>
              </a:rPr>
              <a:t>обміління, заболочення, втрата функціонального значення </a:t>
            </a:r>
            <a:r>
              <a:rPr lang="uk-UA" dirty="0" smtClean="0">
                <a:latin typeface="Times New Roman" pitchFamily="18" charset="0"/>
                <a:cs typeface="Times New Roman" pitchFamily="18" charset="0"/>
              </a:rPr>
              <a:t>водойми (9 водойм на останній стадії природньої сукцесії).</a:t>
            </a:r>
            <a:endParaRPr lang="ru-RU" dirty="0">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4218267"/>
            <a:ext cx="2491616" cy="1868712"/>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6754" y="5907474"/>
            <a:ext cx="2626116" cy="1969587"/>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5888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170720" y="160336"/>
            <a:ext cx="6643737" cy="1023840"/>
          </a:xfrm>
          <a:prstGeom prst="rect">
            <a:avLst/>
          </a:prstGeom>
          <a:noFill/>
        </p:spPr>
        <p:txBody>
          <a:bodyPr wrap="square" lIns="38576" tIns="19289" rIns="38576" bIns="19289">
            <a:spAutoFit/>
          </a:bodyPr>
          <a:lstStyle/>
          <a:p>
            <a:pPr algn="ctr"/>
            <a:r>
              <a:rPr lang="uk-UA"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Стан </a:t>
            </a: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навколишнього</a:t>
            </a:r>
            <a:r>
              <a:rPr lang="uk-UA"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природнього </a:t>
            </a:r>
          </a:p>
          <a:p>
            <a:pPr algn="ct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середовища</a:t>
            </a:r>
            <a:endParaRPr lang="ru-RU"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Прямокутник 10"/>
          <p:cNvSpPr/>
          <p:nvPr/>
        </p:nvSpPr>
        <p:spPr>
          <a:xfrm>
            <a:off x="307975" y="1228637"/>
            <a:ext cx="3940629" cy="707886"/>
          </a:xfrm>
          <a:prstGeom prst="rect">
            <a:avLst/>
          </a:prstGeom>
        </p:spPr>
        <p:txBody>
          <a:bodyPr wrap="square">
            <a:spAutoFit/>
          </a:bodyPr>
          <a:lstStyle/>
          <a:p>
            <a:r>
              <a:rPr lang="uk-UA" sz="2200" b="1" dirty="0" smtClean="0">
                <a:latin typeface="Times New Roman" pitchFamily="18" charset="0"/>
                <a:cs typeface="Times New Roman" pitchFamily="18" charset="0"/>
              </a:rPr>
              <a:t>Рослинний і тваринний світ:</a:t>
            </a:r>
            <a:endParaRPr lang="ru-RU" sz="2200" dirty="0">
              <a:latin typeface="Times New Roman" pitchFamily="18" charset="0"/>
              <a:cs typeface="Times New Roman" pitchFamily="18" charset="0"/>
            </a:endParaRPr>
          </a:p>
          <a:p>
            <a:endParaRPr lang="uk-UA" dirty="0" smtClean="0"/>
          </a:p>
        </p:txBody>
      </p:sp>
      <p:sp>
        <p:nvSpPr>
          <p:cNvPr id="4" name="Прямокутник 3"/>
          <p:cNvSpPr/>
          <p:nvPr/>
        </p:nvSpPr>
        <p:spPr>
          <a:xfrm>
            <a:off x="307975" y="1673702"/>
            <a:ext cx="6310539" cy="1400383"/>
          </a:xfrm>
          <a:prstGeom prst="rect">
            <a:avLst/>
          </a:prstGeom>
        </p:spPr>
        <p:txBody>
          <a:bodyPr wrap="square">
            <a:spAutoFit/>
          </a:bodyPr>
          <a:lstStyle/>
          <a:p>
            <a:r>
              <a:rPr lang="uk-UA" sz="1700" dirty="0">
                <a:latin typeface="Times New Roman" pitchFamily="18" charset="0"/>
                <a:cs typeface="Times New Roman" pitchFamily="18" charset="0"/>
              </a:rPr>
              <a:t>Територія </a:t>
            </a:r>
            <a:r>
              <a:rPr lang="uk-UA" sz="1700" dirty="0" smtClean="0">
                <a:latin typeface="Times New Roman" pitchFamily="18" charset="0"/>
                <a:cs typeface="Times New Roman" pitchFamily="18" charset="0"/>
              </a:rPr>
              <a:t>громади </a:t>
            </a:r>
            <a:r>
              <a:rPr lang="uk-UA" sz="1700" dirty="0">
                <a:latin typeface="Times New Roman" pitchFamily="18" charset="0"/>
                <a:cs typeface="Times New Roman" pitchFamily="18" charset="0"/>
              </a:rPr>
              <a:t>розташована в центральній частині Київської </a:t>
            </a:r>
            <a:r>
              <a:rPr lang="uk-UA" sz="1700" dirty="0" smtClean="0">
                <a:latin typeface="Times New Roman" pitchFamily="18" charset="0"/>
                <a:cs typeface="Times New Roman" pitchFamily="18" charset="0"/>
              </a:rPr>
              <a:t>обл., </a:t>
            </a:r>
            <a:r>
              <a:rPr lang="uk-UA" sz="1700" dirty="0">
                <a:latin typeface="Times New Roman" pitchFamily="18" charset="0"/>
                <a:cs typeface="Times New Roman" pitchFamily="18" charset="0"/>
              </a:rPr>
              <a:t>у лісостеповій зоні в долині р. Протока, яка є лівою  протокою р. Рось. Територія  характерна краєвидами з високими берегами  та чорноземами сформованими під лучними степами.</a:t>
            </a:r>
            <a:endParaRPr lang="ru-RU" sz="1700" dirty="0">
              <a:latin typeface="Times New Roman" pitchFamily="18" charset="0"/>
              <a:cs typeface="Times New Roman" pitchFamily="18" charset="0"/>
            </a:endParaRPr>
          </a:p>
          <a:p>
            <a:endParaRPr lang="uk-UA" sz="1700" dirty="0" smtClean="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348" y="3074085"/>
            <a:ext cx="2569009" cy="342534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Прямокутник 15"/>
          <p:cNvSpPr/>
          <p:nvPr/>
        </p:nvSpPr>
        <p:spPr>
          <a:xfrm>
            <a:off x="170719" y="2910799"/>
            <a:ext cx="3940628" cy="4216539"/>
          </a:xfrm>
          <a:prstGeom prst="rect">
            <a:avLst/>
          </a:prstGeom>
        </p:spPr>
        <p:txBody>
          <a:bodyPr wrap="square">
            <a:spAutoFit/>
          </a:bodyPr>
          <a:lstStyle/>
          <a:p>
            <a:r>
              <a:rPr lang="uk-UA" sz="2000" b="1" u="sng" dirty="0" smtClean="0">
                <a:latin typeface="Times New Roman" pitchFamily="18" charset="0"/>
                <a:cs typeface="Times New Roman" pitchFamily="18" charset="0"/>
              </a:rPr>
              <a:t>Флора </a:t>
            </a:r>
            <a:r>
              <a:rPr lang="uk-UA" sz="2000" b="1" u="sng" dirty="0">
                <a:latin typeface="Times New Roman" pitchFamily="18" charset="0"/>
                <a:cs typeface="Times New Roman" pitchFamily="18" charset="0"/>
              </a:rPr>
              <a:t>представлена</a:t>
            </a:r>
            <a:r>
              <a:rPr lang="uk-UA" sz="2000" b="1" u="sng" dirty="0" smtClean="0">
                <a:latin typeface="Times New Roman" pitchFamily="18" charset="0"/>
                <a:cs typeface="Times New Roman" pitchFamily="18" charset="0"/>
              </a:rPr>
              <a:t>:</a:t>
            </a:r>
          </a:p>
          <a:p>
            <a:endParaRPr lang="ru-RU" sz="1000" b="1" u="sng" dirty="0">
              <a:latin typeface="Times New Roman" pitchFamily="18" charset="0"/>
              <a:cs typeface="Times New Roman" pitchFamily="18" charset="0"/>
            </a:endParaRPr>
          </a:p>
          <a:p>
            <a:pPr lvl="0"/>
            <a:r>
              <a:rPr lang="uk-UA" sz="1700" b="1" i="1" dirty="0">
                <a:latin typeface="Times New Roman" pitchFamily="18" charset="0"/>
                <a:cs typeface="Times New Roman" pitchFamily="18" charset="0"/>
              </a:rPr>
              <a:t>У</a:t>
            </a:r>
            <a:r>
              <a:rPr lang="uk-UA" sz="1700" b="1" i="1" dirty="0" smtClean="0">
                <a:latin typeface="Times New Roman" pitchFamily="18" charset="0"/>
                <a:cs typeface="Times New Roman" pitchFamily="18" charset="0"/>
              </a:rPr>
              <a:t> </a:t>
            </a:r>
            <a:r>
              <a:rPr lang="uk-UA" sz="1700" b="1" i="1" dirty="0">
                <a:latin typeface="Times New Roman" pitchFamily="18" charset="0"/>
                <a:cs typeface="Times New Roman" pitchFamily="18" charset="0"/>
              </a:rPr>
              <a:t>широких балках поширені: </a:t>
            </a:r>
            <a:endParaRPr lang="uk-UA" sz="1700" b="1" i="1" dirty="0" smtClean="0">
              <a:latin typeface="Times New Roman" pitchFamily="18" charset="0"/>
              <a:cs typeface="Times New Roman" pitchFamily="18" charset="0"/>
            </a:endParaRPr>
          </a:p>
          <a:p>
            <a:pPr lvl="0"/>
            <a:r>
              <a:rPr lang="uk-UA" sz="1700" dirty="0" smtClean="0">
                <a:latin typeface="Times New Roman" pitchFamily="18" charset="0"/>
                <a:cs typeface="Times New Roman" pitchFamily="18" charset="0"/>
              </a:rPr>
              <a:t>клен</a:t>
            </a:r>
            <a:r>
              <a:rPr lang="uk-UA" sz="1700" dirty="0">
                <a:latin typeface="Times New Roman" pitchFamily="18" charset="0"/>
                <a:cs typeface="Times New Roman" pitchFamily="18" charset="0"/>
              </a:rPr>
              <a:t>, дуб, липа, ліщина, верба, </a:t>
            </a:r>
            <a:r>
              <a:rPr lang="uk-UA" sz="1700" dirty="0" smtClean="0">
                <a:latin typeface="Times New Roman" pitchFamily="18" charset="0"/>
                <a:cs typeface="Times New Roman" pitchFamily="18" charset="0"/>
              </a:rPr>
              <a:t>вільха.</a:t>
            </a:r>
            <a:endParaRPr lang="ru-RU" sz="1700" dirty="0">
              <a:latin typeface="Times New Roman" pitchFamily="18" charset="0"/>
              <a:cs typeface="Times New Roman" pitchFamily="18" charset="0"/>
            </a:endParaRPr>
          </a:p>
          <a:p>
            <a:pPr lvl="0"/>
            <a:endParaRPr lang="uk-UA" sz="1700" dirty="0" smtClean="0">
              <a:latin typeface="Times New Roman" pitchFamily="18" charset="0"/>
              <a:cs typeface="Times New Roman" pitchFamily="18" charset="0"/>
            </a:endParaRPr>
          </a:p>
          <a:p>
            <a:pPr lvl="0"/>
            <a:r>
              <a:rPr lang="uk-UA" sz="1700" b="1" i="1" dirty="0" smtClean="0">
                <a:latin typeface="Times New Roman" pitchFamily="18" charset="0"/>
                <a:cs typeface="Times New Roman" pitchFamily="18" charset="0"/>
              </a:rPr>
              <a:t>Сільськогосподарські культури: </a:t>
            </a:r>
            <a:r>
              <a:rPr lang="uk-UA" sz="1700" dirty="0">
                <a:latin typeface="Times New Roman" pitchFamily="18" charset="0"/>
                <a:cs typeface="Times New Roman" pitchFamily="18" charset="0"/>
              </a:rPr>
              <a:t>пшениця, ячмінь, овес, гречка, </a:t>
            </a:r>
            <a:r>
              <a:rPr lang="uk-UA" sz="1700" dirty="0" smtClean="0">
                <a:latin typeface="Times New Roman" pitchFamily="18" charset="0"/>
                <a:cs typeface="Times New Roman" pitchFamily="18" charset="0"/>
              </a:rPr>
              <a:t>цукровий буряк, </a:t>
            </a:r>
            <a:r>
              <a:rPr lang="uk-UA" sz="1700" dirty="0">
                <a:latin typeface="Times New Roman" pitchFamily="18" charset="0"/>
                <a:cs typeface="Times New Roman" pitchFamily="18" charset="0"/>
              </a:rPr>
              <a:t>соя, </a:t>
            </a:r>
            <a:r>
              <a:rPr lang="uk-UA" sz="1700" dirty="0" smtClean="0">
                <a:latin typeface="Times New Roman" pitchFamily="18" charset="0"/>
                <a:cs typeface="Times New Roman" pitchFamily="18" charset="0"/>
              </a:rPr>
              <a:t>соняшник, кукурудза.</a:t>
            </a:r>
          </a:p>
          <a:p>
            <a:pPr lvl="0"/>
            <a:endParaRPr lang="ru-RU" sz="1700" dirty="0">
              <a:latin typeface="Times New Roman" pitchFamily="18" charset="0"/>
              <a:cs typeface="Times New Roman" pitchFamily="18" charset="0"/>
            </a:endParaRPr>
          </a:p>
          <a:p>
            <a:pPr lvl="0"/>
            <a:r>
              <a:rPr lang="uk-UA" sz="1700" b="1" i="1" dirty="0" smtClean="0">
                <a:latin typeface="Times New Roman" pitchFamily="18" charset="0"/>
                <a:cs typeface="Times New Roman" pitchFamily="18" charset="0"/>
              </a:rPr>
              <a:t>На </a:t>
            </a:r>
            <a:r>
              <a:rPr lang="uk-UA" sz="1700" b="1" i="1" dirty="0">
                <a:latin typeface="Times New Roman" pitchFamily="18" charset="0"/>
                <a:cs typeface="Times New Roman" pitchFamily="18" charset="0"/>
              </a:rPr>
              <a:t>суходільних луках, вододілах річок та їх схилах росте:</a:t>
            </a:r>
            <a:r>
              <a:rPr lang="uk-UA" sz="1700" dirty="0">
                <a:latin typeface="Times New Roman" pitchFamily="18" charset="0"/>
                <a:cs typeface="Times New Roman" pitchFamily="18" charset="0"/>
              </a:rPr>
              <a:t> </a:t>
            </a:r>
            <a:endParaRPr lang="uk-UA" sz="1700" dirty="0" smtClean="0">
              <a:latin typeface="Times New Roman" pitchFamily="18" charset="0"/>
              <a:cs typeface="Times New Roman" pitchFamily="18" charset="0"/>
            </a:endParaRPr>
          </a:p>
          <a:p>
            <a:pPr lvl="0"/>
            <a:r>
              <a:rPr lang="uk-UA" sz="1700" dirty="0" smtClean="0">
                <a:latin typeface="Times New Roman" pitchFamily="18" charset="0"/>
                <a:cs typeface="Times New Roman" pitchFamily="18" charset="0"/>
              </a:rPr>
              <a:t>горицвіт</a:t>
            </a:r>
            <a:r>
              <a:rPr lang="uk-UA" sz="1700" dirty="0">
                <a:latin typeface="Times New Roman" pitchFamily="18" charset="0"/>
                <a:cs typeface="Times New Roman" pitchFamily="18" charset="0"/>
              </a:rPr>
              <a:t>, конюшина, ковила, звіробій, вероніка </a:t>
            </a:r>
            <a:r>
              <a:rPr lang="uk-UA" sz="1700" dirty="0" smtClean="0">
                <a:latin typeface="Times New Roman" pitchFamily="18" charset="0"/>
                <a:cs typeface="Times New Roman" pitchFamily="18" charset="0"/>
              </a:rPr>
              <a:t>колосоподібна</a:t>
            </a:r>
            <a:r>
              <a:rPr lang="uk-UA" sz="1700" dirty="0">
                <a:latin typeface="Times New Roman" pitchFamily="18" charset="0"/>
                <a:cs typeface="Times New Roman" pitchFamily="18" charset="0"/>
              </a:rPr>
              <a:t>.</a:t>
            </a:r>
            <a:endParaRPr lang="uk-UA" sz="1700" dirty="0" smtClean="0">
              <a:latin typeface="Times New Roman" pitchFamily="18" charset="0"/>
              <a:cs typeface="Times New Roman" pitchFamily="18" charset="0"/>
            </a:endParaRPr>
          </a:p>
          <a:p>
            <a:pPr lvl="0"/>
            <a:endParaRPr lang="ru-RU" sz="1700" dirty="0">
              <a:latin typeface="Times New Roman" pitchFamily="18" charset="0"/>
              <a:cs typeface="Times New Roman" pitchFamily="18" charset="0"/>
            </a:endParaRPr>
          </a:p>
          <a:p>
            <a:pPr lvl="0"/>
            <a:r>
              <a:rPr lang="uk-UA" sz="1700" b="1" i="1" dirty="0">
                <a:latin typeface="Times New Roman" pitchFamily="18" charset="0"/>
                <a:cs typeface="Times New Roman" pitchFamily="18" charset="0"/>
              </a:rPr>
              <a:t>Н</a:t>
            </a:r>
            <a:r>
              <a:rPr lang="uk-UA" sz="1700" b="1" i="1" dirty="0" smtClean="0">
                <a:latin typeface="Times New Roman" pitchFamily="18" charset="0"/>
                <a:cs typeface="Times New Roman" pitchFamily="18" charset="0"/>
              </a:rPr>
              <a:t>а </a:t>
            </a:r>
            <a:r>
              <a:rPr lang="uk-UA" sz="1700" b="1" i="1" dirty="0">
                <a:latin typeface="Times New Roman" pitchFamily="18" charset="0"/>
                <a:cs typeface="Times New Roman" pitchFamily="18" charset="0"/>
              </a:rPr>
              <a:t>водоймах ростуть</a:t>
            </a:r>
            <a:r>
              <a:rPr lang="uk-UA" sz="1700" b="1" i="1" dirty="0" smtClean="0">
                <a:latin typeface="Times New Roman" pitchFamily="18" charset="0"/>
                <a:cs typeface="Times New Roman" pitchFamily="18" charset="0"/>
              </a:rPr>
              <a:t>:</a:t>
            </a:r>
          </a:p>
          <a:p>
            <a:pPr lvl="0"/>
            <a:r>
              <a:rPr lang="uk-UA" sz="1700" dirty="0" smtClean="0">
                <a:latin typeface="Times New Roman" pitchFamily="18" charset="0"/>
                <a:cs typeface="Times New Roman" pitchFamily="18" charset="0"/>
              </a:rPr>
              <a:t>глечики </a:t>
            </a:r>
            <a:r>
              <a:rPr lang="uk-UA" sz="1700" dirty="0">
                <a:latin typeface="Times New Roman" pitchFamily="18" charset="0"/>
                <a:cs typeface="Times New Roman" pitchFamily="18" charset="0"/>
              </a:rPr>
              <a:t>жовті, папороть водяна</a:t>
            </a:r>
            <a:r>
              <a:rPr lang="uk-UA" sz="1700" dirty="0" smtClean="0">
                <a:latin typeface="Times New Roman" pitchFamily="18" charset="0"/>
                <a:cs typeface="Times New Roman" pitchFamily="18" charset="0"/>
              </a:rPr>
              <a:t>.</a:t>
            </a:r>
            <a:endParaRPr lang="ru-RU" sz="1700" dirty="0">
              <a:latin typeface="Times New Roman" pitchFamily="18" charset="0"/>
              <a:cs typeface="Times New Roman" pitchFamily="18" charset="0"/>
            </a:endParaRPr>
          </a:p>
        </p:txBody>
      </p:sp>
      <p:sp>
        <p:nvSpPr>
          <p:cNvPr id="17" name="Прямокутник 16"/>
          <p:cNvSpPr/>
          <p:nvPr/>
        </p:nvSpPr>
        <p:spPr>
          <a:xfrm>
            <a:off x="337318" y="7075714"/>
            <a:ext cx="6397125" cy="969496"/>
          </a:xfrm>
          <a:prstGeom prst="rect">
            <a:avLst/>
          </a:prstGeom>
        </p:spPr>
        <p:txBody>
          <a:bodyPr wrap="square">
            <a:spAutoFit/>
          </a:bodyPr>
          <a:lstStyle/>
          <a:p>
            <a:pPr algn="ctr"/>
            <a:r>
              <a:rPr lang="uk-UA" sz="1700" dirty="0">
                <a:latin typeface="Times New Roman" pitchFamily="18" charset="0"/>
                <a:cs typeface="Times New Roman" pitchFamily="18" charset="0"/>
              </a:rPr>
              <a:t> </a:t>
            </a:r>
            <a:endParaRPr lang="ru-RU" sz="1700" dirty="0">
              <a:latin typeface="Times New Roman" pitchFamily="18" charset="0"/>
              <a:cs typeface="Times New Roman" pitchFamily="18" charset="0"/>
            </a:endParaRPr>
          </a:p>
          <a:p>
            <a:pPr algn="ctr"/>
            <a:r>
              <a:rPr lang="uk-UA" sz="2000" b="1" dirty="0">
                <a:latin typeface="Times New Roman" pitchFamily="18" charset="0"/>
                <a:cs typeface="Times New Roman" pitchFamily="18" charset="0"/>
              </a:rPr>
              <a:t>В межах території  громади об’єкти природно-заповідного фонду місцевого значення відсутні. </a:t>
            </a:r>
            <a:endParaRPr lang="ru-RU"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27562196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29DE292-26DE-46B9-B5CE-A34814ADAB8C}"/>
              </a:ext>
            </a:extLst>
          </p:cNvPr>
          <p:cNvSpPr/>
          <p:nvPr/>
        </p:nvSpPr>
        <p:spPr>
          <a:xfrm>
            <a:off x="765176" y="78119"/>
            <a:ext cx="6005739" cy="1023840"/>
          </a:xfrm>
          <a:prstGeom prst="rect">
            <a:avLst/>
          </a:prstGeom>
          <a:noFill/>
        </p:spPr>
        <p:txBody>
          <a:bodyPr wrap="square" lIns="38576" tIns="19289" rIns="38576" bIns="19289">
            <a:spAutoFit/>
          </a:bodyPr>
          <a:lstStyle/>
          <a:p>
            <a:pPr algn="ctr"/>
            <a:r>
              <a:rPr lang="uk-UA"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Стан </a:t>
            </a: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навколишнього</a:t>
            </a:r>
            <a:r>
              <a:rPr lang="uk-UA"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endPar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r>
              <a:rPr lang="uk-UA"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п</a:t>
            </a: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рироднього середовища</a:t>
            </a:r>
            <a:endParaRPr lang="ru-RU"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Прямокутник 10"/>
          <p:cNvSpPr/>
          <p:nvPr/>
        </p:nvSpPr>
        <p:spPr>
          <a:xfrm>
            <a:off x="88673" y="1101958"/>
            <a:ext cx="3940629" cy="707886"/>
          </a:xfrm>
          <a:prstGeom prst="rect">
            <a:avLst/>
          </a:prstGeom>
        </p:spPr>
        <p:txBody>
          <a:bodyPr wrap="square">
            <a:spAutoFit/>
          </a:bodyPr>
          <a:lstStyle/>
          <a:p>
            <a:r>
              <a:rPr lang="uk-UA" sz="2200" b="1" dirty="0" smtClean="0">
                <a:latin typeface="Times New Roman" pitchFamily="18" charset="0"/>
                <a:cs typeface="Times New Roman" pitchFamily="18" charset="0"/>
              </a:rPr>
              <a:t>Рослинний і тваринний світ:</a:t>
            </a:r>
            <a:endParaRPr lang="ru-RU" sz="2200" dirty="0">
              <a:latin typeface="Times New Roman" pitchFamily="18" charset="0"/>
              <a:cs typeface="Times New Roman" pitchFamily="18" charset="0"/>
            </a:endParaRPr>
          </a:p>
          <a:p>
            <a:endParaRPr lang="uk-UA" dirty="0" smtClean="0"/>
          </a:p>
        </p:txBody>
      </p:sp>
      <p:sp>
        <p:nvSpPr>
          <p:cNvPr id="13" name="Прямокутник 12"/>
          <p:cNvSpPr/>
          <p:nvPr/>
        </p:nvSpPr>
        <p:spPr>
          <a:xfrm>
            <a:off x="2471058" y="1274310"/>
            <a:ext cx="4386943" cy="4247318"/>
          </a:xfrm>
          <a:prstGeom prst="rect">
            <a:avLst/>
          </a:prstGeom>
        </p:spPr>
        <p:txBody>
          <a:bodyPr wrap="square">
            <a:spAutoFit/>
          </a:bodyPr>
          <a:lstStyle/>
          <a:p>
            <a:endParaRPr lang="uk-UA" sz="1700" dirty="0" smtClean="0">
              <a:latin typeface="Times New Roman" pitchFamily="18" charset="0"/>
              <a:cs typeface="Times New Roman" pitchFamily="18" charset="0"/>
            </a:endParaRPr>
          </a:p>
          <a:p>
            <a:pPr algn="ctr"/>
            <a:r>
              <a:rPr lang="uk-UA" sz="2000" b="1" u="sng" dirty="0" smtClean="0">
                <a:latin typeface="Times New Roman" pitchFamily="18" charset="0"/>
                <a:cs typeface="Times New Roman" pitchFamily="18" charset="0"/>
              </a:rPr>
              <a:t>Фауна представлена:</a:t>
            </a:r>
          </a:p>
          <a:p>
            <a:pPr algn="ctr"/>
            <a:endParaRPr lang="uk-UA" sz="800" b="1" u="sng" dirty="0" smtClean="0">
              <a:latin typeface="Times New Roman" pitchFamily="18" charset="0"/>
              <a:cs typeface="Times New Roman" pitchFamily="18" charset="0"/>
            </a:endParaRPr>
          </a:p>
          <a:p>
            <a:r>
              <a:rPr lang="uk-UA" b="1" i="1" dirty="0" smtClean="0">
                <a:latin typeface="Times New Roman" pitchFamily="18" charset="0"/>
                <a:cs typeface="Times New Roman" pitchFamily="18" charset="0"/>
              </a:rPr>
              <a:t>Ссавці: </a:t>
            </a:r>
            <a:r>
              <a:rPr lang="uk-UA" dirty="0" smtClean="0">
                <a:latin typeface="Times New Roman" pitchFamily="18" charset="0"/>
                <a:cs typeface="Times New Roman" pitchFamily="18" charset="0"/>
              </a:rPr>
              <a:t>їжак білочеревий, білка звичайна, козуля європейська, лось європейський, свиня дика, миша жовтогорла, полівка руда</a:t>
            </a:r>
          </a:p>
          <a:p>
            <a:endParaRPr lang="ru-RU" sz="500" dirty="0">
              <a:latin typeface="Times New Roman" pitchFamily="18" charset="0"/>
              <a:cs typeface="Times New Roman" pitchFamily="18" charset="0"/>
            </a:endParaRPr>
          </a:p>
          <a:p>
            <a:pPr lvl="0"/>
            <a:r>
              <a:rPr lang="uk-UA" b="1" i="1" dirty="0" smtClean="0">
                <a:latin typeface="Times New Roman" pitchFamily="18" charset="0"/>
                <a:cs typeface="Times New Roman" pitchFamily="18" charset="0"/>
              </a:rPr>
              <a:t>Земноводні</a:t>
            </a:r>
            <a:r>
              <a:rPr lang="uk-UA"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тритон </a:t>
            </a:r>
            <a:r>
              <a:rPr lang="ru-RU" dirty="0">
                <a:latin typeface="Times New Roman" pitchFamily="18" charset="0"/>
                <a:cs typeface="Times New Roman" pitchFamily="18" charset="0"/>
              </a:rPr>
              <a:t>звичайний, тритон гребенястий, кумка червоночерева, жаба трав’яна, черниця </a:t>
            </a:r>
            <a:r>
              <a:rPr lang="ru-RU" dirty="0" smtClean="0">
                <a:latin typeface="Times New Roman" pitchFamily="18" charset="0"/>
                <a:cs typeface="Times New Roman" pitchFamily="18" charset="0"/>
              </a:rPr>
              <a:t>звичайна</a:t>
            </a:r>
            <a:endParaRPr lang="uk-UA" dirty="0">
              <a:latin typeface="Times New Roman" pitchFamily="18" charset="0"/>
              <a:cs typeface="Times New Roman" pitchFamily="18" charset="0"/>
            </a:endParaRPr>
          </a:p>
          <a:p>
            <a:pPr lvl="0"/>
            <a:endParaRPr lang="ru-RU" sz="500" dirty="0">
              <a:latin typeface="Times New Roman" pitchFamily="18" charset="0"/>
              <a:cs typeface="Times New Roman" pitchFamily="18" charset="0"/>
            </a:endParaRPr>
          </a:p>
          <a:p>
            <a:pPr lvl="0"/>
            <a:r>
              <a:rPr lang="uk-UA" b="1" i="1" dirty="0" smtClean="0">
                <a:latin typeface="Times New Roman" pitchFamily="18" charset="0"/>
                <a:cs typeface="Times New Roman" pitchFamily="18" charset="0"/>
              </a:rPr>
              <a:t>Риба</a:t>
            </a:r>
            <a:r>
              <a:rPr lang="uk-UA"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лящ</a:t>
            </a:r>
            <a:r>
              <a:rPr lang="ru-RU" dirty="0">
                <a:latin typeface="Times New Roman" pitchFamily="18" charset="0"/>
                <a:cs typeface="Times New Roman" pitchFamily="18" charset="0"/>
              </a:rPr>
              <a:t>, щука, плітка, сом, білизна, плоскирка, лин, окунь, карась, краснопірка, сазан, головень, синець, рибець, чехоня, </a:t>
            </a:r>
            <a:r>
              <a:rPr lang="ru-RU" dirty="0" smtClean="0">
                <a:latin typeface="Times New Roman" pitchFamily="18" charset="0"/>
                <a:cs typeface="Times New Roman" pitchFamily="18" charset="0"/>
              </a:rPr>
              <a:t>товстолоб</a:t>
            </a:r>
            <a:endParaRPr lang="ru-RU" dirty="0">
              <a:latin typeface="Times New Roman" pitchFamily="18" charset="0"/>
              <a:cs typeface="Times New Roman" pitchFamily="18" charset="0"/>
            </a:endParaRPr>
          </a:p>
          <a:p>
            <a:endParaRPr lang="uk-UA" sz="1700" dirty="0" smtClean="0">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6" y="2038444"/>
            <a:ext cx="2210727" cy="2947636"/>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кутник 6"/>
          <p:cNvSpPr/>
          <p:nvPr/>
        </p:nvSpPr>
        <p:spPr>
          <a:xfrm>
            <a:off x="155576" y="5291969"/>
            <a:ext cx="3806825" cy="2939266"/>
          </a:xfrm>
          <a:prstGeom prst="rect">
            <a:avLst/>
          </a:prstGeom>
        </p:spPr>
        <p:txBody>
          <a:bodyPr wrap="square">
            <a:spAutoFit/>
          </a:bodyPr>
          <a:lstStyle/>
          <a:p>
            <a:r>
              <a:rPr lang="ru-RU" b="1" i="1" dirty="0" smtClean="0">
                <a:latin typeface="Times New Roman" pitchFamily="18" charset="0"/>
                <a:cs typeface="Times New Roman" pitchFamily="18" charset="0"/>
              </a:rPr>
              <a:t>Птахи:</a:t>
            </a:r>
            <a:r>
              <a:rPr lang="ru-RU" dirty="0" smtClean="0">
                <a:latin typeface="Times New Roman" pitchFamily="18" charset="0"/>
                <a:cs typeface="Times New Roman" pitchFamily="18" charset="0"/>
              </a:rPr>
              <a:t> шуліка </a:t>
            </a:r>
            <a:r>
              <a:rPr lang="ru-RU" dirty="0">
                <a:latin typeface="Times New Roman" pitchFamily="18" charset="0"/>
                <a:cs typeface="Times New Roman" pitchFamily="18" charset="0"/>
              </a:rPr>
              <a:t>чорний, журавель степовий, жайворонок польовий, посмітюха, бугай, дятел малий, яструб коротконогий синиця вусата</a:t>
            </a:r>
            <a:r>
              <a:rPr lang="ru-RU" dirty="0" smtClean="0">
                <a:latin typeface="Times New Roman" pitchFamily="18" charset="0"/>
                <a:cs typeface="Times New Roman" pitchFamily="18" charset="0"/>
              </a:rPr>
              <a:t>…</a:t>
            </a:r>
          </a:p>
          <a:p>
            <a:endParaRPr lang="ru-RU" sz="500" dirty="0">
              <a:latin typeface="Times New Roman" pitchFamily="18" charset="0"/>
              <a:cs typeface="Times New Roman" pitchFamily="18" charset="0"/>
            </a:endParaRPr>
          </a:p>
          <a:p>
            <a:r>
              <a:rPr lang="ru-RU" b="1" i="1" dirty="0" smtClean="0">
                <a:latin typeface="Times New Roman" pitchFamily="18" charset="0"/>
                <a:cs typeface="Times New Roman" pitchFamily="18" charset="0"/>
              </a:rPr>
              <a:t>Плазуни: </a:t>
            </a:r>
            <a:r>
              <a:rPr lang="ru-RU" dirty="0" smtClean="0">
                <a:latin typeface="Times New Roman" pitchFamily="18" charset="0"/>
                <a:cs typeface="Times New Roman" pitchFamily="18" charset="0"/>
              </a:rPr>
              <a:t>черепаха </a:t>
            </a:r>
            <a:r>
              <a:rPr lang="ru-RU" dirty="0">
                <a:latin typeface="Times New Roman" pitchFamily="18" charset="0"/>
                <a:cs typeface="Times New Roman" pitchFamily="18" charset="0"/>
              </a:rPr>
              <a:t>болотяна, ящірка зелена, ящірка живородна, ящурка різнобарвна, вуж водяний, гадюка звичайна, гадюка степова, полоз </a:t>
            </a:r>
            <a:r>
              <a:rPr lang="ru-RU" dirty="0" smtClean="0">
                <a:latin typeface="Times New Roman" pitchFamily="18" charset="0"/>
                <a:cs typeface="Times New Roman" pitchFamily="18" charset="0"/>
              </a:rPr>
              <a:t>візерунковий</a:t>
            </a:r>
            <a:endParaRPr lang="ru-RU" dirty="0">
              <a:latin typeface="Times New Roman" pitchFamily="18" charset="0"/>
              <a:cs typeface="Times New Roman" pitchFamily="18" charset="0"/>
            </a:endParaRPr>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002" b="22028"/>
          <a:stretch/>
        </p:blipFill>
        <p:spPr bwMode="auto">
          <a:xfrm>
            <a:off x="3962401" y="5737072"/>
            <a:ext cx="2664277" cy="1881717"/>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5420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Прямоугольник 2">
            <a:extLst>
              <a:ext uri="{FF2B5EF4-FFF2-40B4-BE49-F238E27FC236}">
                <a16:creationId xmlns:a16="http://schemas.microsoft.com/office/drawing/2014/main" xmlns="" id="{F29DE292-26DE-46B9-B5CE-A34814ADAB8C}"/>
              </a:ext>
            </a:extLst>
          </p:cNvPr>
          <p:cNvSpPr/>
          <p:nvPr/>
        </p:nvSpPr>
        <p:spPr>
          <a:xfrm>
            <a:off x="612775" y="7936"/>
            <a:ext cx="6005739" cy="1023840"/>
          </a:xfrm>
          <a:prstGeom prst="rect">
            <a:avLst/>
          </a:prstGeom>
          <a:noFill/>
        </p:spPr>
        <p:txBody>
          <a:bodyPr wrap="square" lIns="38576" tIns="19289" rIns="38576" bIns="19289">
            <a:spAutoFit/>
          </a:bodyPr>
          <a:lstStyle/>
          <a:p>
            <a:pPr algn="ct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Несанкціоноване </a:t>
            </a:r>
          </a:p>
          <a:p>
            <a:pPr algn="ct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утворення відходів</a:t>
            </a:r>
            <a:endParaRPr lang="ru-RU"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4" name="Прямокутник 3"/>
          <p:cNvSpPr/>
          <p:nvPr/>
        </p:nvSpPr>
        <p:spPr>
          <a:xfrm>
            <a:off x="155575" y="1041803"/>
            <a:ext cx="6593568" cy="2677656"/>
          </a:xfrm>
          <a:prstGeom prst="rect">
            <a:avLst/>
          </a:prstGeom>
        </p:spPr>
        <p:txBody>
          <a:bodyPr wrap="square">
            <a:spAutoFit/>
          </a:bodyPr>
          <a:lstStyle/>
          <a:p>
            <a:pPr algn="just"/>
            <a:r>
              <a:rPr lang="uk-UA" sz="2000" dirty="0">
                <a:latin typeface="Times New Roman" pitchFamily="18" charset="0"/>
                <a:cs typeface="Times New Roman" pitchFamily="18" charset="0"/>
              </a:rPr>
              <a:t>Джерелом забруднення навколишнього середовища являються стихійні </a:t>
            </a:r>
            <a:r>
              <a:rPr lang="uk-UA" sz="2000" dirty="0" smtClean="0">
                <a:latin typeface="Times New Roman" pitchFamily="18" charset="0"/>
                <a:cs typeface="Times New Roman" pitchFamily="18" charset="0"/>
              </a:rPr>
              <a:t>сміттєзвалища, </a:t>
            </a:r>
            <a:r>
              <a:rPr lang="uk-UA" sz="2000" dirty="0">
                <a:latin typeface="Times New Roman" pitchFamily="18" charset="0"/>
                <a:cs typeface="Times New Roman" pitchFamily="18" charset="0"/>
              </a:rPr>
              <a:t>які містять різні відходи високого рівня небезпеки. </a:t>
            </a:r>
            <a:endParaRPr lang="uk-UA" sz="2000" dirty="0" smtClean="0">
              <a:latin typeface="Times New Roman" pitchFamily="18" charset="0"/>
              <a:cs typeface="Times New Roman" pitchFamily="18" charset="0"/>
            </a:endParaRPr>
          </a:p>
          <a:p>
            <a:pPr algn="just"/>
            <a:endParaRPr lang="uk-UA" sz="1000" dirty="0" smtClean="0">
              <a:latin typeface="Times New Roman" pitchFamily="18" charset="0"/>
              <a:cs typeface="Times New Roman" pitchFamily="18" charset="0"/>
            </a:endParaRPr>
          </a:p>
          <a:p>
            <a:pPr algn="just"/>
            <a:r>
              <a:rPr lang="uk-UA" sz="2000" dirty="0" smtClean="0">
                <a:latin typeface="Times New Roman" pitchFamily="18" charset="0"/>
                <a:cs typeface="Times New Roman" pitchFamily="18" charset="0"/>
              </a:rPr>
              <a:t>Місцями </a:t>
            </a:r>
            <a:r>
              <a:rPr lang="uk-UA" sz="2000" dirty="0">
                <a:latin typeface="Times New Roman" pitchFamily="18" charset="0"/>
                <a:cs typeface="Times New Roman" pitchFamily="18" charset="0"/>
              </a:rPr>
              <a:t>розміщення стихійних сміттєзвалищ є:</a:t>
            </a:r>
            <a:endParaRPr lang="ru-RU" sz="2000" dirty="0">
              <a:latin typeface="Times New Roman" pitchFamily="18" charset="0"/>
              <a:cs typeface="Times New Roman" pitchFamily="18" charset="0"/>
            </a:endParaRPr>
          </a:p>
          <a:p>
            <a:pPr marL="342900" lvl="0" indent="-342900" algn="just">
              <a:buFont typeface="Wingdings" pitchFamily="2" charset="2"/>
              <a:buChar char="ü"/>
            </a:pPr>
            <a:r>
              <a:rPr lang="uk-UA" sz="2000" i="1" dirty="0">
                <a:latin typeface="Times New Roman" pitchFamily="18" charset="0"/>
                <a:cs typeface="Times New Roman" pitchFamily="18" charset="0"/>
              </a:rPr>
              <a:t>наближені до населених пунктів ділянки лісосмуг;</a:t>
            </a:r>
            <a:endParaRPr lang="ru-RU" sz="2000" i="1" dirty="0">
              <a:latin typeface="Times New Roman" pitchFamily="18" charset="0"/>
              <a:cs typeface="Times New Roman" pitchFamily="18" charset="0"/>
            </a:endParaRPr>
          </a:p>
          <a:p>
            <a:pPr marL="342900" lvl="0" indent="-342900" algn="just">
              <a:buFont typeface="Wingdings" pitchFamily="2" charset="2"/>
              <a:buChar char="ü"/>
            </a:pPr>
            <a:r>
              <a:rPr lang="uk-UA" sz="2000" i="1" dirty="0">
                <a:latin typeface="Times New Roman" pitchFamily="18" charset="0"/>
                <a:cs typeface="Times New Roman" pitchFamily="18" charset="0"/>
              </a:rPr>
              <a:t> яри вздовж трас,;</a:t>
            </a:r>
            <a:endParaRPr lang="ru-RU" sz="2000" i="1" dirty="0">
              <a:latin typeface="Times New Roman" pitchFamily="18" charset="0"/>
              <a:cs typeface="Times New Roman" pitchFamily="18" charset="0"/>
            </a:endParaRPr>
          </a:p>
          <a:p>
            <a:pPr marL="342900" lvl="0" indent="-342900" algn="just">
              <a:buFont typeface="Wingdings" pitchFamily="2" charset="2"/>
              <a:buChar char="ü"/>
            </a:pPr>
            <a:r>
              <a:rPr lang="uk-UA" sz="2000" i="1" dirty="0">
                <a:latin typeface="Times New Roman" pitchFamily="18" charset="0"/>
                <a:cs typeface="Times New Roman" pitchFamily="18" charset="0"/>
              </a:rPr>
              <a:t>узбережжя водойм та степові зони.</a:t>
            </a:r>
            <a:endParaRPr lang="ru-RU" sz="2000" i="1" dirty="0">
              <a:latin typeface="Times New Roman" pitchFamily="18" charset="0"/>
              <a:cs typeface="Times New Roman" pitchFamily="18" charset="0"/>
            </a:endParaRPr>
          </a:p>
          <a:p>
            <a:r>
              <a:rPr lang="uk-UA" dirty="0"/>
              <a:t> </a:t>
            </a:r>
            <a:endParaRPr lang="ru-RU" dirty="0"/>
          </a:p>
        </p:txBody>
      </p:sp>
      <p:sp>
        <p:nvSpPr>
          <p:cNvPr id="14" name="Прямокутник 13"/>
          <p:cNvSpPr/>
          <p:nvPr/>
        </p:nvSpPr>
        <p:spPr>
          <a:xfrm>
            <a:off x="155575" y="3629902"/>
            <a:ext cx="4482738" cy="4678204"/>
          </a:xfrm>
          <a:prstGeom prst="rect">
            <a:avLst/>
          </a:prstGeom>
        </p:spPr>
        <p:txBody>
          <a:bodyPr wrap="square">
            <a:spAutoFit/>
          </a:bodyPr>
          <a:lstStyle/>
          <a:p>
            <a:r>
              <a:rPr lang="uk-UA" sz="2000" dirty="0" smtClean="0">
                <a:latin typeface="Times New Roman" pitchFamily="18" charset="0"/>
                <a:cs typeface="Times New Roman" pitchFamily="18" charset="0"/>
              </a:rPr>
              <a:t>ОМС </a:t>
            </a:r>
            <a:r>
              <a:rPr lang="uk-UA" sz="2000" dirty="0">
                <a:latin typeface="Times New Roman" pitchFamily="18" charset="0"/>
                <a:cs typeface="Times New Roman" pitchFamily="18" charset="0"/>
              </a:rPr>
              <a:t>у сфері управління відходами забезпечують:</a:t>
            </a:r>
            <a:endParaRPr lang="ru-RU" sz="2000" dirty="0">
              <a:latin typeface="Times New Roman" pitchFamily="18" charset="0"/>
              <a:cs typeface="Times New Roman" pitchFamily="18" charset="0"/>
            </a:endParaRPr>
          </a:p>
          <a:p>
            <a:pPr marL="342900" lvl="0" indent="-342900">
              <a:buFont typeface="Arial" pitchFamily="34" charset="0"/>
              <a:buChar char="•"/>
            </a:pPr>
            <a:r>
              <a:rPr lang="uk-UA" sz="2000" i="1" dirty="0">
                <a:latin typeface="Times New Roman" pitchFamily="18" charset="0"/>
                <a:cs typeface="Times New Roman" pitchFamily="18" charset="0"/>
              </a:rPr>
              <a:t>організацію збирання та видалення побутових відходів;</a:t>
            </a:r>
            <a:endParaRPr lang="ru-RU" sz="2000" i="1" dirty="0">
              <a:latin typeface="Times New Roman" pitchFamily="18" charset="0"/>
              <a:cs typeface="Times New Roman" pitchFamily="18" charset="0"/>
            </a:endParaRPr>
          </a:p>
          <a:p>
            <a:pPr marL="342900" lvl="0" indent="-342900">
              <a:buFont typeface="Arial" pitchFamily="34" charset="0"/>
              <a:buChar char="•"/>
            </a:pPr>
            <a:r>
              <a:rPr lang="uk-UA" sz="2000" i="1" dirty="0">
                <a:latin typeface="Times New Roman" pitchFamily="18" charset="0"/>
                <a:cs typeface="Times New Roman" pitchFamily="18" charset="0"/>
              </a:rPr>
              <a:t>затвердження місцевих програм поводження з відходами та контроль їх виконання;</a:t>
            </a:r>
            <a:endParaRPr lang="ru-RU" sz="2000" i="1" dirty="0">
              <a:latin typeface="Times New Roman" pitchFamily="18" charset="0"/>
              <a:cs typeface="Times New Roman" pitchFamily="18" charset="0"/>
            </a:endParaRPr>
          </a:p>
          <a:p>
            <a:pPr marL="342900" lvl="0" indent="-342900">
              <a:buFont typeface="Arial" pitchFamily="34" charset="0"/>
              <a:buChar char="•"/>
            </a:pPr>
            <a:r>
              <a:rPr lang="uk-UA" sz="2000" i="1" dirty="0">
                <a:latin typeface="Times New Roman" pitchFamily="18" charset="0"/>
                <a:cs typeface="Times New Roman" pitchFamily="18" charset="0"/>
              </a:rPr>
              <a:t>взяття на облік безхазяйних відходів та ліквідація неконтрольованих звалищ </a:t>
            </a:r>
            <a:endParaRPr lang="uk-UA" sz="2000" i="1" dirty="0" smtClean="0">
              <a:latin typeface="Times New Roman" pitchFamily="18" charset="0"/>
              <a:cs typeface="Times New Roman" pitchFamily="18" charset="0"/>
            </a:endParaRPr>
          </a:p>
          <a:p>
            <a:pPr lvl="0"/>
            <a:r>
              <a:rPr lang="uk-UA" sz="2000" i="1" dirty="0">
                <a:latin typeface="Times New Roman" pitchFamily="18" charset="0"/>
                <a:cs typeface="Times New Roman" pitchFamily="18" charset="0"/>
              </a:rPr>
              <a:t> </a:t>
            </a:r>
            <a:r>
              <a:rPr lang="uk-UA" sz="2000" i="1" dirty="0" smtClean="0">
                <a:latin typeface="Times New Roman" pitchFamily="18" charset="0"/>
                <a:cs typeface="Times New Roman" pitchFamily="18" charset="0"/>
              </a:rPr>
              <a:t>    відходів</a:t>
            </a:r>
            <a:r>
              <a:rPr lang="uk-UA" sz="2000" i="1" dirty="0">
                <a:latin typeface="Times New Roman" pitchFamily="18" charset="0"/>
                <a:cs typeface="Times New Roman" pitchFamily="18" charset="0"/>
              </a:rPr>
              <a:t>;</a:t>
            </a:r>
            <a:endParaRPr lang="ru-RU" sz="2000" i="1" dirty="0">
              <a:latin typeface="Times New Roman" pitchFamily="18" charset="0"/>
              <a:cs typeface="Times New Roman" pitchFamily="18" charset="0"/>
            </a:endParaRPr>
          </a:p>
          <a:p>
            <a:pPr marL="342900" lvl="0" indent="-342900">
              <a:buFont typeface="Arial" pitchFamily="34" charset="0"/>
              <a:buChar char="•"/>
            </a:pPr>
            <a:r>
              <a:rPr lang="uk-UA" sz="2000" i="1" dirty="0">
                <a:latin typeface="Times New Roman" pitchFamily="18" charset="0"/>
                <a:cs typeface="Times New Roman" pitchFamily="18" charset="0"/>
              </a:rPr>
              <a:t> </a:t>
            </a:r>
            <a:r>
              <a:rPr lang="ru-RU" sz="2000" i="1" dirty="0">
                <a:latin typeface="Times New Roman" pitchFamily="18" charset="0"/>
                <a:cs typeface="Times New Roman" pitchFamily="18" charset="0"/>
              </a:rPr>
              <a:t>розроблення та затвердження схем санітарного очищення населених пунктів</a:t>
            </a:r>
            <a:r>
              <a:rPr lang="uk-UA" sz="2000" i="1" dirty="0">
                <a:latin typeface="Times New Roman" pitchFamily="18" charset="0"/>
                <a:cs typeface="Times New Roman" pitchFamily="18" charset="0"/>
              </a:rPr>
              <a:t>.</a:t>
            </a:r>
            <a:endParaRPr lang="ru-RU" sz="2000" i="1" dirty="0">
              <a:latin typeface="Times New Roman" pitchFamily="18" charset="0"/>
              <a:cs typeface="Times New Roman" pitchFamily="18" charset="0"/>
            </a:endParaRPr>
          </a:p>
          <a:p>
            <a:r>
              <a:rPr lang="uk-UA" dirty="0"/>
              <a:t> </a:t>
            </a:r>
            <a:endParaRPr lang="ru-RU"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2515" y="4659086"/>
            <a:ext cx="2384471" cy="318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6810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Прямоугольник 2">
            <a:extLst>
              <a:ext uri="{FF2B5EF4-FFF2-40B4-BE49-F238E27FC236}">
                <a16:creationId xmlns:a16="http://schemas.microsoft.com/office/drawing/2014/main" xmlns="" id="{F29DE292-26DE-46B9-B5CE-A34814ADAB8C}"/>
              </a:ext>
            </a:extLst>
          </p:cNvPr>
          <p:cNvSpPr/>
          <p:nvPr/>
        </p:nvSpPr>
        <p:spPr>
          <a:xfrm>
            <a:off x="612775" y="7936"/>
            <a:ext cx="6005739" cy="1023840"/>
          </a:xfrm>
          <a:prstGeom prst="rect">
            <a:avLst/>
          </a:prstGeom>
          <a:noFill/>
        </p:spPr>
        <p:txBody>
          <a:bodyPr wrap="square" lIns="38576" tIns="19289" rIns="38576" bIns="19289">
            <a:spAutoFit/>
          </a:bodyPr>
          <a:lstStyle/>
          <a:p>
            <a:pPr algn="ctr"/>
            <a:r>
              <a:rPr lang="uk-UA" sz="32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Управління твердими побутовими відходами</a:t>
            </a:r>
            <a:endParaRPr lang="ru-RU" sz="32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4" name="Прямокутник 3"/>
          <p:cNvSpPr/>
          <p:nvPr/>
        </p:nvSpPr>
        <p:spPr>
          <a:xfrm>
            <a:off x="166460" y="1031777"/>
            <a:ext cx="6452053" cy="2523768"/>
          </a:xfrm>
          <a:prstGeom prst="rect">
            <a:avLst/>
          </a:prstGeom>
        </p:spPr>
        <p:txBody>
          <a:bodyPr wrap="square">
            <a:spAutoFit/>
          </a:bodyPr>
          <a:lstStyle/>
          <a:p>
            <a:pPr algn="just"/>
            <a:r>
              <a:rPr lang="uk-UA" sz="2000" dirty="0" smtClean="0">
                <a:latin typeface="Times New Roman" pitchFamily="18" charset="0"/>
                <a:cs typeface="Times New Roman" pitchFamily="18" charset="0"/>
              </a:rPr>
              <a:t>	В </a:t>
            </a:r>
            <a:r>
              <a:rPr lang="uk-UA" sz="2000" dirty="0">
                <a:latin typeface="Times New Roman" pitchFamily="18" charset="0"/>
                <a:cs typeface="Times New Roman" pitchFamily="18" charset="0"/>
              </a:rPr>
              <a:t>громаді впроваджений роздільний збір відходів за яким ресурсоцінні компоненти побутових відходів розділені на:</a:t>
            </a:r>
            <a:endParaRPr lang="ru-RU" sz="2000" dirty="0">
              <a:latin typeface="Times New Roman" pitchFamily="18" charset="0"/>
              <a:cs typeface="Times New Roman" pitchFamily="18" charset="0"/>
            </a:endParaRPr>
          </a:p>
          <a:p>
            <a:pPr algn="just"/>
            <a:r>
              <a:rPr lang="ru-RU" sz="2000" dirty="0">
                <a:latin typeface="Times New Roman" pitchFamily="18" charset="0"/>
                <a:cs typeface="Times New Roman" pitchFamily="18" charset="0"/>
              </a:rPr>
              <a:t>-  </a:t>
            </a:r>
            <a:r>
              <a:rPr lang="ru-RU" sz="2000" b="1" i="1" dirty="0">
                <a:latin typeface="Times New Roman" pitchFamily="18" charset="0"/>
                <a:cs typeface="Times New Roman" pitchFamily="18" charset="0"/>
              </a:rPr>
              <a:t>папір</a:t>
            </a:r>
            <a:r>
              <a:rPr lang="uk-UA" sz="2000" b="1" i="1" dirty="0">
                <a:latin typeface="Times New Roman" pitchFamily="18" charset="0"/>
                <a:cs typeface="Times New Roman" pitchFamily="18" charset="0"/>
              </a:rPr>
              <a:t> - 2 контейнера;</a:t>
            </a:r>
            <a:endParaRPr lang="ru-RU" sz="2000" b="1" i="1" dirty="0">
              <a:latin typeface="Times New Roman" pitchFamily="18" charset="0"/>
              <a:cs typeface="Times New Roman" pitchFamily="18" charset="0"/>
            </a:endParaRPr>
          </a:p>
          <a:p>
            <a:pPr algn="just"/>
            <a:r>
              <a:rPr lang="uk-UA" sz="2000" b="1" i="1" dirty="0">
                <a:latin typeface="Times New Roman" pitchFamily="18" charset="0"/>
                <a:cs typeface="Times New Roman" pitchFamily="18" charset="0"/>
              </a:rPr>
              <a:t>-  </a:t>
            </a:r>
            <a:r>
              <a:rPr lang="ru-RU" sz="2000" b="1" i="1" dirty="0">
                <a:latin typeface="Times New Roman" pitchFamily="18" charset="0"/>
                <a:cs typeface="Times New Roman" pitchFamily="18" charset="0"/>
              </a:rPr>
              <a:t> скло</a:t>
            </a:r>
            <a:r>
              <a:rPr lang="uk-UA" sz="2000" b="1" i="1" dirty="0">
                <a:latin typeface="Times New Roman" pitchFamily="18" charset="0"/>
                <a:cs typeface="Times New Roman" pitchFamily="18" charset="0"/>
              </a:rPr>
              <a:t> – 20 контейнерів;</a:t>
            </a:r>
            <a:endParaRPr lang="ru-RU" sz="2000" b="1" i="1" dirty="0">
              <a:latin typeface="Times New Roman" pitchFamily="18" charset="0"/>
              <a:cs typeface="Times New Roman" pitchFamily="18" charset="0"/>
            </a:endParaRPr>
          </a:p>
          <a:p>
            <a:pPr algn="just"/>
            <a:r>
              <a:rPr lang="uk-UA" sz="2000" b="1" i="1" dirty="0">
                <a:latin typeface="Times New Roman" pitchFamily="18" charset="0"/>
                <a:cs typeface="Times New Roman" pitchFamily="18" charset="0"/>
              </a:rPr>
              <a:t>- </a:t>
            </a:r>
            <a:r>
              <a:rPr lang="ru-RU" sz="2000" b="1" i="1" dirty="0">
                <a:latin typeface="Times New Roman" pitchFamily="18" charset="0"/>
                <a:cs typeface="Times New Roman" pitchFamily="18" charset="0"/>
              </a:rPr>
              <a:t> п</a:t>
            </a:r>
            <a:r>
              <a:rPr lang="uk-UA" sz="2000" b="1" i="1" dirty="0">
                <a:latin typeface="Times New Roman" pitchFamily="18" charset="0"/>
                <a:cs typeface="Times New Roman" pitchFamily="18" charset="0"/>
              </a:rPr>
              <a:t>олімери – 63 контейнера;</a:t>
            </a:r>
            <a:endParaRPr lang="ru-RU" sz="2000" b="1" i="1" dirty="0">
              <a:latin typeface="Times New Roman" pitchFamily="18" charset="0"/>
              <a:cs typeface="Times New Roman" pitchFamily="18" charset="0"/>
            </a:endParaRPr>
          </a:p>
          <a:p>
            <a:pPr algn="just"/>
            <a:r>
              <a:rPr lang="uk-UA" sz="2000" b="1" i="1" dirty="0">
                <a:latin typeface="Times New Roman" pitchFamily="18" charset="0"/>
                <a:cs typeface="Times New Roman" pitchFamily="18" charset="0"/>
              </a:rPr>
              <a:t>-  побутовий </a:t>
            </a:r>
            <a:r>
              <a:rPr lang="ru-RU" sz="2000" b="1" i="1" dirty="0">
                <a:latin typeface="Times New Roman" pitchFamily="18" charset="0"/>
                <a:cs typeface="Times New Roman" pitchFamily="18" charset="0"/>
              </a:rPr>
              <a:t>метал</a:t>
            </a:r>
            <a:r>
              <a:rPr lang="uk-UA" sz="2000" b="1" i="1" dirty="0">
                <a:latin typeface="Times New Roman" pitchFamily="18" charset="0"/>
                <a:cs typeface="Times New Roman" pitchFamily="18" charset="0"/>
              </a:rPr>
              <a:t>обрухт</a:t>
            </a:r>
            <a:r>
              <a:rPr lang="ru-RU" sz="2000" b="1" i="1" dirty="0">
                <a:latin typeface="Times New Roman" pitchFamily="18" charset="0"/>
                <a:cs typeface="Times New Roman" pitchFamily="18" charset="0"/>
              </a:rPr>
              <a:t> – </a:t>
            </a:r>
            <a:r>
              <a:rPr lang="uk-UA" sz="2000" b="1" i="1" dirty="0">
                <a:latin typeface="Times New Roman" pitchFamily="18" charset="0"/>
                <a:cs typeface="Times New Roman" pitchFamily="18" charset="0"/>
              </a:rPr>
              <a:t>39 контейнерів.</a:t>
            </a:r>
            <a:endParaRPr lang="ru-RU" sz="2000" b="1" i="1" dirty="0">
              <a:latin typeface="Times New Roman" pitchFamily="18" charset="0"/>
              <a:cs typeface="Times New Roman" pitchFamily="18" charset="0"/>
            </a:endParaRPr>
          </a:p>
          <a:p>
            <a:r>
              <a:rPr lang="uk-UA" dirty="0"/>
              <a:t> </a:t>
            </a:r>
            <a:endParaRPr lang="ru-RU" dirty="0"/>
          </a:p>
        </p:txBody>
      </p:sp>
      <p:sp>
        <p:nvSpPr>
          <p:cNvPr id="7" name="Прямокутник 6"/>
          <p:cNvSpPr/>
          <p:nvPr/>
        </p:nvSpPr>
        <p:spPr>
          <a:xfrm>
            <a:off x="166462" y="5719264"/>
            <a:ext cx="6550025" cy="2554545"/>
          </a:xfrm>
          <a:prstGeom prst="rect">
            <a:avLst/>
          </a:prstGeom>
        </p:spPr>
        <p:txBody>
          <a:bodyPr wrap="square">
            <a:spAutoFit/>
          </a:bodyPr>
          <a:lstStyle/>
          <a:p>
            <a:pPr algn="just"/>
            <a:r>
              <a:rPr lang="uk-UA" sz="2000" dirty="0" smtClean="0">
                <a:latin typeface="Times New Roman" pitchFamily="18" charset="0"/>
                <a:cs typeface="Times New Roman" pitchFamily="18" charset="0"/>
              </a:rPr>
              <a:t>	Для </a:t>
            </a:r>
            <a:r>
              <a:rPr lang="uk-UA" sz="2000" dirty="0">
                <a:latin typeface="Times New Roman" pitchFamily="18" charset="0"/>
                <a:cs typeface="Times New Roman" pitchFamily="18" charset="0"/>
              </a:rPr>
              <a:t>населених пунктів громади, характерними є низький </a:t>
            </a:r>
            <a:r>
              <a:rPr lang="uk-UA" sz="2000" b="1" dirty="0">
                <a:latin typeface="Times New Roman" pitchFamily="18" charset="0"/>
                <a:cs typeface="Times New Roman" pitchFamily="18" charset="0"/>
              </a:rPr>
              <a:t>рівень укладання договорів </a:t>
            </a:r>
            <a:r>
              <a:rPr lang="uk-UA" sz="2000" dirty="0">
                <a:latin typeface="Times New Roman" pitchFamily="18" charset="0"/>
                <a:cs typeface="Times New Roman" pitchFamily="18" charset="0"/>
              </a:rPr>
              <a:t>(</a:t>
            </a:r>
            <a:r>
              <a:rPr lang="uk-UA" sz="2000" b="1" dirty="0">
                <a:latin typeface="Times New Roman" pitchFamily="18" charset="0"/>
                <a:cs typeface="Times New Roman" pitchFamily="18" charset="0"/>
              </a:rPr>
              <a:t>66,05 %</a:t>
            </a:r>
            <a:r>
              <a:rPr lang="uk-UA" sz="2000" dirty="0">
                <a:latin typeface="Times New Roman" pitchFamily="18" charset="0"/>
                <a:cs typeface="Times New Roman" pitchFamily="18" charset="0"/>
              </a:rPr>
              <a:t>) на надання послуг із поводження з побутовими відходами та низький рівень проплати за надані послуги, що є наслідком недостатнього дієвого механізму притягнення </a:t>
            </a:r>
            <a:r>
              <a:rPr lang="uk-UA" sz="2000" dirty="0" smtClean="0">
                <a:latin typeface="Times New Roman" pitchFamily="18" charset="0"/>
                <a:cs typeface="Times New Roman" pitchFamily="18" charset="0"/>
              </a:rPr>
              <a:t>до відповідальності </a:t>
            </a:r>
            <a:r>
              <a:rPr lang="uk-UA" sz="2000" dirty="0">
                <a:latin typeface="Times New Roman" pitchFamily="18" charset="0"/>
                <a:cs typeface="Times New Roman" pitchFamily="18" charset="0"/>
              </a:rPr>
              <a:t>осіб, які не уклали договори та низького рівня свідомості населення щодо поводження з ТПВ.</a:t>
            </a:r>
            <a:endParaRPr lang="ru-RU" sz="2000" dirty="0">
              <a:latin typeface="Times New Roman" pitchFamily="18" charset="0"/>
              <a:cs typeface="Times New Roman" pitchFamily="18" charset="0"/>
            </a:endParaRPr>
          </a:p>
        </p:txBody>
      </p:sp>
      <p:pic>
        <p:nvPicPr>
          <p:cNvPr id="8" name="Picture 8" descr="https://scontent.fiev8-2.fna.fbcdn.net/v/t39.30808-6/294274105_4940449592726517_4052445140236285082_n.jpg?stp=dst-jpg_s600x600&amp;_nc_cat=108&amp;ccb=1-7&amp;_nc_sid=8bfeb9&amp;_nc_ohc=_KStysXrzdQAX_VRQXU&amp;tn=obehtuqbSiPN3Jaa&amp;_nc_ht=scontent.fiev8-2.fna&amp;oh=00_AT93PGS_VO5FCrpv4qDM5ZQxSqlIW4XqCuKn0pvpfolQ5A&amp;oe=62DC9216">
            <a:extLst>
              <a:ext uri="{FF2B5EF4-FFF2-40B4-BE49-F238E27FC236}">
                <a16:creationId xmlns:a16="http://schemas.microsoft.com/office/drawing/2014/main" xmlns="" id="{6BA318D3-021C-4239-BFAD-C091BEE8A3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43" t="21662" r="15086" b="18758"/>
          <a:stretch/>
        </p:blipFill>
        <p:spPr bwMode="auto">
          <a:xfrm>
            <a:off x="4876801" y="3354545"/>
            <a:ext cx="1741712" cy="22994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6" y="3354547"/>
            <a:ext cx="1831024" cy="223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2937" y="3354545"/>
            <a:ext cx="1731242" cy="230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25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Маркер">
            <a:extLst>
              <a:ext uri="{FF2B5EF4-FFF2-40B4-BE49-F238E27FC236}">
                <a16:creationId xmlns="" xmlns:a16="http://schemas.microsoft.com/office/drawing/2014/main" id="{704FB3D5-DC12-481E-A58B-8512779D861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9743" y="258167"/>
            <a:ext cx="702255" cy="649176"/>
          </a:xfrm>
          <a:prstGeom prst="rect">
            <a:avLst/>
          </a:prstGeom>
        </p:spPr>
      </p:pic>
      <p:sp>
        <p:nvSpPr>
          <p:cNvPr id="18" name="TextBox 17">
            <a:extLst>
              <a:ext uri="{FF2B5EF4-FFF2-40B4-BE49-F238E27FC236}">
                <a16:creationId xmlns="" xmlns:a16="http://schemas.microsoft.com/office/drawing/2014/main" id="{A80FBD02-205A-4127-9BD4-09A125ADD446}"/>
              </a:ext>
            </a:extLst>
          </p:cNvPr>
          <p:cNvSpPr txBox="1"/>
          <p:nvPr/>
        </p:nvSpPr>
        <p:spPr>
          <a:xfrm>
            <a:off x="230470" y="4899957"/>
            <a:ext cx="3006022" cy="657483"/>
          </a:xfrm>
          <a:prstGeom prst="rect">
            <a:avLst/>
          </a:prstGeom>
          <a:noFill/>
        </p:spPr>
        <p:txBody>
          <a:bodyPr wrap="square" lIns="87246" tIns="43622" rIns="87246" bIns="43622" rtlCol="0">
            <a:spAutoFit/>
          </a:bodyPr>
          <a:lstStyle/>
          <a:p>
            <a:r>
              <a:rPr lang="uk-UA" dirty="0">
                <a:solidFill>
                  <a:srgbClr val="C00000"/>
                </a:solidFill>
                <a:latin typeface="Times New Roman" panose="02020603050405020304" pitchFamily="18" charset="0"/>
                <a:cs typeface="Times New Roman" panose="02020603050405020304" pitchFamily="18" charset="0"/>
              </a:rPr>
              <a:t>        </a:t>
            </a:r>
            <a:endParaRPr lang="uk-UA" dirty="0">
              <a:latin typeface="Times New Roman" panose="02020603050405020304" pitchFamily="18" charset="0"/>
              <a:cs typeface="Times New Roman" panose="02020603050405020304" pitchFamily="18" charset="0"/>
            </a:endParaRPr>
          </a:p>
          <a:p>
            <a:endParaRPr lang="uk-UA" sz="1900" dirty="0">
              <a:solidFill>
                <a:srgbClr val="C00000"/>
              </a:solidFill>
            </a:endParaRPr>
          </a:p>
        </p:txBody>
      </p:sp>
      <p:sp>
        <p:nvSpPr>
          <p:cNvPr id="2" name="Прямокутник 1"/>
          <p:cNvSpPr/>
          <p:nvPr/>
        </p:nvSpPr>
        <p:spPr>
          <a:xfrm>
            <a:off x="119744" y="452039"/>
            <a:ext cx="6629400" cy="3627526"/>
          </a:xfrm>
          <a:prstGeom prst="rect">
            <a:avLst/>
          </a:prstGeom>
        </p:spPr>
        <p:txBody>
          <a:bodyPr wrap="square" lIns="87246" tIns="43622" rIns="87246" bIns="43622">
            <a:spAutoFit/>
          </a:bodyPr>
          <a:lstStyle/>
          <a:p>
            <a:pPr hangingPunct="0"/>
            <a:r>
              <a:rPr lang="uk-UA" sz="1900" b="1" dirty="0" smtClean="0">
                <a:latin typeface="Times New Roman" pitchFamily="18" charset="0"/>
                <a:cs typeface="Times New Roman" pitchFamily="18" charset="0"/>
              </a:rPr>
              <a:t>        Адміністративний </a:t>
            </a:r>
            <a:r>
              <a:rPr lang="uk-UA" sz="1900" b="1" dirty="0">
                <a:latin typeface="Times New Roman" pitchFamily="18" charset="0"/>
                <a:cs typeface="Times New Roman" pitchFamily="18" charset="0"/>
              </a:rPr>
              <a:t>центр </a:t>
            </a:r>
            <a:r>
              <a:rPr lang="uk-UA" sz="1900" b="1" dirty="0" smtClean="0">
                <a:latin typeface="Times New Roman" pitchFamily="18" charset="0"/>
                <a:cs typeface="Times New Roman" pitchFamily="18" charset="0"/>
              </a:rPr>
              <a:t>громади</a:t>
            </a:r>
            <a:r>
              <a:rPr lang="uk-UA" sz="1900" b="1" dirty="0">
                <a:latin typeface="Times New Roman" pitchFamily="18" charset="0"/>
                <a:cs typeface="Times New Roman" pitchFamily="18" charset="0"/>
              </a:rPr>
              <a:t> </a:t>
            </a:r>
            <a:r>
              <a:rPr lang="uk-UA" sz="1900" b="1" dirty="0" smtClean="0">
                <a:latin typeface="Times New Roman" pitchFamily="18" charset="0"/>
                <a:cs typeface="Times New Roman" pitchFamily="18" charset="0"/>
              </a:rPr>
              <a:t>- </a:t>
            </a:r>
            <a:r>
              <a:rPr lang="uk-UA" sz="1900" b="1" i="1" dirty="0" smtClean="0">
                <a:latin typeface="Times New Roman" pitchFamily="18" charset="0"/>
                <a:cs typeface="Times New Roman" pitchFamily="18" charset="0"/>
              </a:rPr>
              <a:t>смт </a:t>
            </a:r>
            <a:r>
              <a:rPr lang="uk-UA" sz="1900" b="1" i="1" dirty="0">
                <a:latin typeface="Times New Roman" pitchFamily="18" charset="0"/>
                <a:cs typeface="Times New Roman" pitchFamily="18" charset="0"/>
              </a:rPr>
              <a:t>Гребінки</a:t>
            </a:r>
          </a:p>
          <a:p>
            <a:pPr hangingPunct="0"/>
            <a:endParaRPr lang="ru-RU" dirty="0">
              <a:latin typeface="Times New Roman" pitchFamily="18" charset="0"/>
              <a:cs typeface="Times New Roman" pitchFamily="18" charset="0"/>
            </a:endParaRPr>
          </a:p>
          <a:p>
            <a:pPr hangingPunct="0"/>
            <a:r>
              <a:rPr lang="uk-UA" sz="2000" b="1" dirty="0">
                <a:latin typeface="Times New Roman" pitchFamily="18" charset="0"/>
                <a:cs typeface="Times New Roman" pitchFamily="18" charset="0"/>
              </a:rPr>
              <a:t>Кількість населених пунктів – 12</a:t>
            </a:r>
          </a:p>
          <a:p>
            <a:pPr hangingPunct="0"/>
            <a:endParaRPr lang="ru-RU" sz="900" dirty="0">
              <a:latin typeface="Times New Roman" pitchFamily="18" charset="0"/>
              <a:cs typeface="Times New Roman" pitchFamily="18" charset="0"/>
            </a:endParaRPr>
          </a:p>
          <a:p>
            <a:pPr hangingPunct="0"/>
            <a:r>
              <a:rPr lang="uk-UA" sz="2000" b="1" u="sng" dirty="0" smtClean="0">
                <a:latin typeface="Times New Roman" pitchFamily="18" charset="0"/>
                <a:cs typeface="Times New Roman" pitchFamily="18" charset="0"/>
              </a:rPr>
              <a:t>Кількість </a:t>
            </a:r>
            <a:r>
              <a:rPr lang="uk-UA" sz="2000" b="1" u="sng" dirty="0">
                <a:latin typeface="Times New Roman" pitchFamily="18" charset="0"/>
                <a:cs typeface="Times New Roman" pitchFamily="18" charset="0"/>
              </a:rPr>
              <a:t>старостинських округів – 4:</a:t>
            </a:r>
          </a:p>
          <a:p>
            <a:pPr hangingPunct="0"/>
            <a:endParaRPr lang="ru-RU" dirty="0">
              <a:latin typeface="Times New Roman" pitchFamily="18" charset="0"/>
              <a:cs typeface="Times New Roman" pitchFamily="18" charset="0"/>
            </a:endParaRPr>
          </a:p>
          <a:p>
            <a:pPr marL="272646" indent="-272646" hangingPunct="0">
              <a:buFont typeface="Wingdings" pitchFamily="2" charset="2"/>
              <a:buChar char="q"/>
            </a:pPr>
            <a:r>
              <a:rPr lang="uk-UA" b="1" dirty="0">
                <a:latin typeface="Times New Roman" pitchFamily="18" charset="0"/>
                <a:cs typeface="Times New Roman" pitchFamily="18" charset="0"/>
              </a:rPr>
              <a:t>   </a:t>
            </a:r>
            <a:r>
              <a:rPr lang="uk-UA" b="1" i="1" dirty="0">
                <a:latin typeface="Times New Roman" pitchFamily="18" charset="0"/>
                <a:cs typeface="Times New Roman" pitchFamily="18" charset="0"/>
              </a:rPr>
              <a:t>Дослідницький старостинських округ</a:t>
            </a:r>
            <a:endParaRPr lang="uk-UA" i="1" dirty="0">
              <a:latin typeface="Times New Roman" pitchFamily="18" charset="0"/>
              <a:cs typeface="Times New Roman" pitchFamily="18" charset="0"/>
            </a:endParaRPr>
          </a:p>
          <a:p>
            <a:pPr marL="272646" indent="-272646" hangingPunct="0">
              <a:buFont typeface="Wingdings" pitchFamily="2" charset="2"/>
              <a:buChar char="q"/>
            </a:pPr>
            <a:endParaRPr lang="ru-RU" i="1" dirty="0">
              <a:latin typeface="Times New Roman" pitchFamily="18" charset="0"/>
              <a:cs typeface="Times New Roman" pitchFamily="18" charset="0"/>
            </a:endParaRPr>
          </a:p>
          <a:p>
            <a:pPr marL="272646" indent="-272646" hangingPunct="0">
              <a:buFont typeface="Wingdings" pitchFamily="2" charset="2"/>
              <a:buChar char="q"/>
            </a:pPr>
            <a:r>
              <a:rPr lang="uk-UA" b="1" i="1" dirty="0">
                <a:latin typeface="Times New Roman" pitchFamily="18" charset="0"/>
                <a:cs typeface="Times New Roman" pitchFamily="18" charset="0"/>
              </a:rPr>
              <a:t>   Ксаверівсько-Пінчуківський старостинських округ   </a:t>
            </a:r>
          </a:p>
          <a:p>
            <a:pPr hangingPunct="0"/>
            <a:r>
              <a:rPr lang="uk-UA" b="1" i="1" dirty="0">
                <a:latin typeface="Times New Roman" pitchFamily="18" charset="0"/>
                <a:cs typeface="Times New Roman" pitchFamily="18" charset="0"/>
              </a:rPr>
              <a:t>                      </a:t>
            </a:r>
            <a:endParaRPr lang="ru-RU" i="1" dirty="0">
              <a:latin typeface="Times New Roman" pitchFamily="18" charset="0"/>
              <a:cs typeface="Times New Roman" pitchFamily="18" charset="0"/>
            </a:endParaRPr>
          </a:p>
          <a:p>
            <a:pPr marL="272646" indent="-272646" hangingPunct="0">
              <a:buFont typeface="Wingdings" pitchFamily="2" charset="2"/>
              <a:buChar char="q"/>
            </a:pPr>
            <a:r>
              <a:rPr lang="uk-UA" b="1" i="1" dirty="0">
                <a:latin typeface="Times New Roman" pitchFamily="18" charset="0"/>
                <a:cs typeface="Times New Roman" pitchFamily="18" charset="0"/>
              </a:rPr>
              <a:t>   Лосятинсько-Соколівський старостинських округ </a:t>
            </a:r>
          </a:p>
          <a:p>
            <a:pPr hangingPunct="0"/>
            <a:r>
              <a:rPr lang="uk-UA" b="1" i="1" dirty="0">
                <a:latin typeface="Times New Roman" pitchFamily="18" charset="0"/>
                <a:cs typeface="Times New Roman" pitchFamily="18" charset="0"/>
              </a:rPr>
              <a:t>                                                 </a:t>
            </a:r>
            <a:endParaRPr lang="ru-RU" i="1" dirty="0">
              <a:latin typeface="Times New Roman" pitchFamily="18" charset="0"/>
              <a:cs typeface="Times New Roman" pitchFamily="18" charset="0"/>
            </a:endParaRPr>
          </a:p>
          <a:p>
            <a:pPr marL="272646" indent="-272646" hangingPunct="0">
              <a:buFont typeface="Wingdings" pitchFamily="2" charset="2"/>
              <a:buChar char="q"/>
            </a:pPr>
            <a:r>
              <a:rPr lang="uk-UA" b="1" i="1" dirty="0">
                <a:latin typeface="Times New Roman" pitchFamily="18" charset="0"/>
                <a:cs typeface="Times New Roman" pitchFamily="18" charset="0"/>
              </a:rPr>
              <a:t>   Саливонківсько-Новоселицький старостинських округ </a:t>
            </a: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471" y="4201885"/>
            <a:ext cx="6405322" cy="364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251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 xmlns:a16="http://schemas.microsoft.com/office/drawing/2014/main" id="{A80FBD02-205A-4127-9BD4-09A125ADD446}"/>
              </a:ext>
            </a:extLst>
          </p:cNvPr>
          <p:cNvSpPr txBox="1"/>
          <p:nvPr/>
        </p:nvSpPr>
        <p:spPr>
          <a:xfrm>
            <a:off x="230470" y="4899957"/>
            <a:ext cx="3006022" cy="657483"/>
          </a:xfrm>
          <a:prstGeom prst="rect">
            <a:avLst/>
          </a:prstGeom>
          <a:noFill/>
        </p:spPr>
        <p:txBody>
          <a:bodyPr wrap="square" lIns="87246" tIns="43622" rIns="87246" bIns="43622" rtlCol="0">
            <a:spAutoFit/>
          </a:bodyPr>
          <a:lstStyle/>
          <a:p>
            <a:r>
              <a:rPr lang="uk-UA" dirty="0">
                <a:solidFill>
                  <a:srgbClr val="C00000"/>
                </a:solidFill>
                <a:latin typeface="Times New Roman" panose="02020603050405020304" pitchFamily="18" charset="0"/>
                <a:cs typeface="Times New Roman" panose="02020603050405020304" pitchFamily="18" charset="0"/>
              </a:rPr>
              <a:t>        </a:t>
            </a:r>
            <a:endParaRPr lang="uk-UA" dirty="0">
              <a:latin typeface="Times New Roman" panose="02020603050405020304" pitchFamily="18" charset="0"/>
              <a:cs typeface="Times New Roman" panose="02020603050405020304" pitchFamily="18" charset="0"/>
            </a:endParaRPr>
          </a:p>
          <a:p>
            <a:endParaRPr lang="uk-UA" sz="1900" dirty="0">
              <a:solidFill>
                <a:srgbClr val="C00000"/>
              </a:solidFill>
            </a:endParaRPr>
          </a:p>
        </p:txBody>
      </p:sp>
      <p:sp>
        <p:nvSpPr>
          <p:cNvPr id="6" name="Прямоугольник 2">
            <a:extLst>
              <a:ext uri="{FF2B5EF4-FFF2-40B4-BE49-F238E27FC236}">
                <a16:creationId xmlns:a16="http://schemas.microsoft.com/office/drawing/2014/main" xmlns="" id="{F29DE292-26DE-46B9-B5CE-A34814ADAB8C}"/>
              </a:ext>
            </a:extLst>
          </p:cNvPr>
          <p:cNvSpPr/>
          <p:nvPr/>
        </p:nvSpPr>
        <p:spPr>
          <a:xfrm>
            <a:off x="230470" y="138761"/>
            <a:ext cx="6520542" cy="654508"/>
          </a:xfrm>
          <a:prstGeom prst="rect">
            <a:avLst/>
          </a:prstGeom>
          <a:noFill/>
        </p:spPr>
        <p:txBody>
          <a:bodyPr wrap="square" lIns="38576" tIns="19289" rIns="38576" bIns="19289">
            <a:spAutoFit/>
          </a:bodyPr>
          <a:lstStyle/>
          <a:p>
            <a:pPr algn="ctr"/>
            <a:r>
              <a:rPr lang="uk-UA" sz="40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Коротка історична довідка</a:t>
            </a:r>
            <a:endParaRPr lang="ru-RU" sz="40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4" name="Прямокутник 3"/>
          <p:cNvSpPr/>
          <p:nvPr/>
        </p:nvSpPr>
        <p:spPr>
          <a:xfrm>
            <a:off x="130630" y="829432"/>
            <a:ext cx="6620383" cy="7171193"/>
          </a:xfrm>
          <a:prstGeom prst="rect">
            <a:avLst/>
          </a:prstGeom>
          <a:blipFill>
            <a:blip r:embed="rId3"/>
            <a:tile tx="0" ty="0" sx="100000" sy="100000" flip="none" algn="tl"/>
          </a:blipFill>
        </p:spPr>
        <p:txBody>
          <a:bodyPr wrap="square">
            <a:spAutoFit/>
          </a:bodyPr>
          <a:lstStyle/>
          <a:p>
            <a:pPr algn="just"/>
            <a:r>
              <a:rPr lang="uk-UA" sz="2000" b="1" dirty="0">
                <a:latin typeface="Bahnschrift SemiLight SemiConde" pitchFamily="34" charset="0"/>
              </a:rPr>
              <a:t>Гребінківські землі люди заселяли ще в доісторичні часи. Саме про це може свідчити знайдена археологами стоянка людського племені часів Черняхівської культури (існувала в 100–500 роках нашої ери) в північній частині селища Гребінки.</a:t>
            </a:r>
          </a:p>
          <a:p>
            <a:pPr algn="just"/>
            <a:r>
              <a:rPr lang="uk-UA" sz="2000" b="1" dirty="0">
                <a:latin typeface="Bahnschrift SemiLight SemiConde" pitchFamily="34" charset="0"/>
              </a:rPr>
              <a:t>В складі громади знаходиться одне з найдавніших сіл Київщини – Пінчуки, засноване ще в Х столітті</a:t>
            </a:r>
            <a:r>
              <a:rPr lang="uk-UA" sz="2000" b="1" dirty="0" smtClean="0">
                <a:latin typeface="Bahnschrift SemiLight SemiConde" pitchFamily="34" charset="0"/>
              </a:rPr>
              <a:t>.</a:t>
            </a:r>
          </a:p>
          <a:p>
            <a:pPr algn="just"/>
            <a:endParaRPr lang="uk-UA" sz="2000" b="1" dirty="0">
              <a:latin typeface="Bahnschrift SemiLight SemiConde" pitchFamily="34" charset="0"/>
            </a:endParaRPr>
          </a:p>
          <a:p>
            <a:pPr algn="just"/>
            <a:r>
              <a:rPr lang="uk-UA" sz="2000" b="1" dirty="0">
                <a:latin typeface="Bahnschrift SemiLight SemiConde" pitchFamily="34" charset="0"/>
              </a:rPr>
              <a:t>Селище Гребінки було засноване на початку </a:t>
            </a:r>
            <a:r>
              <a:rPr lang="en-US" sz="2000" b="1" dirty="0">
                <a:latin typeface="Bahnschrift SemiLight SemiConde" pitchFamily="34" charset="0"/>
              </a:rPr>
              <a:t>XVII </a:t>
            </a:r>
            <a:r>
              <a:rPr lang="uk-UA" sz="2000" b="1" dirty="0">
                <a:latin typeface="Bahnschrift SemiLight SemiConde" pitchFamily="34" charset="0"/>
              </a:rPr>
              <a:t>століття, коли з метою заселення земель Білоцерківського староства, які дуже часто спустошували татари (1612, 1615, 1617, 1626 рр.) жителям надавалися так звані «слободи» — звільнення від податків протягом 10-15 років. Таким поселенням на важливому торговельному шляху з Києва до Польщі, Угорщини, Чехії, Волощини та на місцеві ярмарки до Таращі, Умані, Богуслава і стали Гребінки</a:t>
            </a:r>
            <a:r>
              <a:rPr lang="uk-UA" sz="2000" b="1" dirty="0" smtClean="0">
                <a:latin typeface="Bahnschrift SemiLight SemiConde" pitchFamily="34" charset="0"/>
              </a:rPr>
              <a:t>.</a:t>
            </a:r>
          </a:p>
          <a:p>
            <a:pPr algn="just"/>
            <a:endParaRPr lang="uk-UA" sz="2000" b="1" dirty="0">
              <a:latin typeface="Bahnschrift SemiLight SemiConde" pitchFamily="34" charset="0"/>
            </a:endParaRPr>
          </a:p>
          <a:p>
            <a:pPr algn="just"/>
            <a:r>
              <a:rPr lang="uk-UA" sz="2000" b="1" dirty="0">
                <a:latin typeface="Bahnschrift SemiLight SemiConde" pitchFamily="34" charset="0"/>
              </a:rPr>
              <a:t>У ХІХ столітті Гребінки були одним з найбільших сіл Київщини. В економічному житті Гребінок після реформи 1861 року важливу роль відігравав цукровий завод, побудований 1873 року. 1881 року він згорів, але через два роки Марія Браницька збудувала новий, продуктивністю 127 тисяч пудів цукру-піску за сезон. У 1900 році на заводі уже працювало 720 робітників, з них 250 місцевих жителів. Завод працює і сьогодні</a:t>
            </a:r>
            <a:r>
              <a:rPr lang="uk-UA" sz="2000" b="1" dirty="0" smtClean="0">
                <a:latin typeface="Bahnschrift SemiLight SemiConde" pitchFamily="34" charset="0"/>
              </a:rPr>
              <a:t>.</a:t>
            </a:r>
            <a:endParaRPr lang="uk-UA" sz="2000" b="1" dirty="0">
              <a:latin typeface="Bahnschrift SemiLight SemiConde" pitchFamily="34" charset="0"/>
            </a:endParaRPr>
          </a:p>
        </p:txBody>
      </p:sp>
    </p:spTree>
    <p:extLst>
      <p:ext uri="{BB962C8B-B14F-4D97-AF65-F5344CB8AC3E}">
        <p14:creationId xmlns:p14="http://schemas.microsoft.com/office/powerpoint/2010/main" val="3173911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A80FBD02-205A-4127-9BD4-09A125ADD446}"/>
              </a:ext>
            </a:extLst>
          </p:cNvPr>
          <p:cNvSpPr txBox="1"/>
          <p:nvPr/>
        </p:nvSpPr>
        <p:spPr>
          <a:xfrm>
            <a:off x="2836738" y="3411837"/>
            <a:ext cx="2254517" cy="339195"/>
          </a:xfrm>
          <a:prstGeom prst="rect">
            <a:avLst/>
          </a:prstGeom>
          <a:noFill/>
        </p:spPr>
        <p:txBody>
          <a:bodyPr wrap="square" rtlCol="0">
            <a:spAutoFit/>
          </a:bodyPr>
          <a:lstStyle/>
          <a:p>
            <a:r>
              <a:rPr lang="uk-UA" sz="760" dirty="0">
                <a:solidFill>
                  <a:srgbClr val="C00000"/>
                </a:solidFill>
                <a:latin typeface="Times New Roman" panose="02020603050405020304" pitchFamily="18" charset="0"/>
                <a:cs typeface="Times New Roman" panose="02020603050405020304" pitchFamily="18" charset="0"/>
              </a:rPr>
              <a:t>        </a:t>
            </a:r>
            <a:endParaRPr lang="uk-UA" sz="760" dirty="0">
              <a:latin typeface="Times New Roman" panose="02020603050405020304" pitchFamily="18" charset="0"/>
              <a:cs typeface="Times New Roman" panose="02020603050405020304" pitchFamily="18" charset="0"/>
            </a:endParaRPr>
          </a:p>
          <a:p>
            <a:endParaRPr lang="uk-UA" sz="844" dirty="0">
              <a:solidFill>
                <a:srgbClr val="C00000"/>
              </a:solidFill>
            </a:endParaRPr>
          </a:p>
        </p:txBody>
      </p:sp>
      <p:sp>
        <p:nvSpPr>
          <p:cNvPr id="3" name="Прямоугольник 2">
            <a:extLst>
              <a:ext uri="{FF2B5EF4-FFF2-40B4-BE49-F238E27FC236}">
                <a16:creationId xmlns:a16="http://schemas.microsoft.com/office/drawing/2014/main" xmlns="" id="{F29DE292-26DE-46B9-B5CE-A34814ADAB8C}"/>
              </a:ext>
            </a:extLst>
          </p:cNvPr>
          <p:cNvSpPr/>
          <p:nvPr/>
        </p:nvSpPr>
        <p:spPr>
          <a:xfrm>
            <a:off x="141515" y="998734"/>
            <a:ext cx="6520542" cy="2070280"/>
          </a:xfrm>
          <a:prstGeom prst="rect">
            <a:avLst/>
          </a:prstGeom>
          <a:noFill/>
        </p:spPr>
        <p:txBody>
          <a:bodyPr wrap="square" lIns="38576" tIns="19289" rIns="38576" bIns="19289">
            <a:spAutoFit/>
          </a:bodyPr>
          <a:lstStyle/>
          <a:p>
            <a:pPr algn="ctr"/>
            <a:r>
              <a:rPr lang="uk-UA" sz="44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Соціально-економічний </a:t>
            </a:r>
          </a:p>
          <a:p>
            <a:pPr algn="ctr"/>
            <a:r>
              <a:rPr lang="uk-UA" sz="44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аналіз </a:t>
            </a:r>
          </a:p>
          <a:p>
            <a:pPr algn="ctr"/>
            <a:r>
              <a:rPr lang="uk-UA" sz="44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Гребінківської громади</a:t>
            </a:r>
            <a:endParaRPr lang="ru-RU" sz="44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pic>
        <p:nvPicPr>
          <p:cNvPr id="2050" name="Picture 2" descr="Робоча зустріч з питань соціально-економічного розвитку громади"/>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6552" y="3581433"/>
            <a:ext cx="5770468" cy="324227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762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A80FBD02-205A-4127-9BD4-09A125ADD446}"/>
              </a:ext>
            </a:extLst>
          </p:cNvPr>
          <p:cNvSpPr txBox="1"/>
          <p:nvPr/>
        </p:nvSpPr>
        <p:spPr>
          <a:xfrm>
            <a:off x="2836738" y="3411837"/>
            <a:ext cx="2254517" cy="339195"/>
          </a:xfrm>
          <a:prstGeom prst="rect">
            <a:avLst/>
          </a:prstGeom>
          <a:noFill/>
        </p:spPr>
        <p:txBody>
          <a:bodyPr wrap="square" rtlCol="0">
            <a:spAutoFit/>
          </a:bodyPr>
          <a:lstStyle/>
          <a:p>
            <a:r>
              <a:rPr lang="uk-UA" sz="760" dirty="0">
                <a:solidFill>
                  <a:srgbClr val="C00000"/>
                </a:solidFill>
                <a:latin typeface="Times New Roman" panose="02020603050405020304" pitchFamily="18" charset="0"/>
                <a:cs typeface="Times New Roman" panose="02020603050405020304" pitchFamily="18" charset="0"/>
              </a:rPr>
              <a:t>        </a:t>
            </a:r>
            <a:endParaRPr lang="uk-UA" sz="760" dirty="0">
              <a:latin typeface="Times New Roman" panose="02020603050405020304" pitchFamily="18" charset="0"/>
              <a:cs typeface="Times New Roman" panose="02020603050405020304" pitchFamily="18" charset="0"/>
            </a:endParaRPr>
          </a:p>
          <a:p>
            <a:endParaRPr lang="uk-UA" sz="844" dirty="0">
              <a:solidFill>
                <a:srgbClr val="C00000"/>
              </a:solidFill>
            </a:endParaRPr>
          </a:p>
        </p:txBody>
      </p:sp>
      <p:pic>
        <p:nvPicPr>
          <p:cNvPr id="3074" name="Picture 2" descr="Угіддя як елемент земельного кадастру. Класифікація угідь."/>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385458" y="0"/>
            <a:ext cx="3472543" cy="2324756"/>
          </a:xfrm>
          <a:prstGeom prst="rect">
            <a:avLst/>
          </a:prstGeom>
          <a:noFill/>
          <a:effectLst>
            <a:glow rad="127000">
              <a:schemeClr val="accent1">
                <a:alpha val="0"/>
              </a:schemeClr>
            </a:glow>
            <a:softEdge rad="317500"/>
          </a:effectLst>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65315" y="1267669"/>
            <a:ext cx="6792685" cy="7017306"/>
          </a:xfrm>
          <a:prstGeom prst="rect">
            <a:avLst/>
          </a:prstGeom>
          <a:noFill/>
        </p:spPr>
        <p:txBody>
          <a:bodyPr wrap="square">
            <a:spAutoFit/>
          </a:bodyPr>
          <a:lstStyle/>
          <a:p>
            <a:r>
              <a:rPr lang="uk-UA" sz="2500" b="1" dirty="0">
                <a:latin typeface="Times New Roman" pitchFamily="18" charset="0"/>
                <a:cs typeface="Times New Roman" pitchFamily="18" charset="0"/>
              </a:rPr>
              <a:t>Загальна площа </a:t>
            </a:r>
            <a:r>
              <a:rPr lang="uk-UA" sz="2500" b="1" dirty="0" smtClean="0">
                <a:latin typeface="Times New Roman" pitchFamily="18" charset="0"/>
                <a:cs typeface="Times New Roman" pitchFamily="18" charset="0"/>
              </a:rPr>
              <a:t>земель -  </a:t>
            </a:r>
          </a:p>
          <a:p>
            <a:r>
              <a:rPr lang="uk-UA" sz="2500" b="1" dirty="0" smtClean="0">
                <a:latin typeface="Times New Roman" pitchFamily="18" charset="0"/>
                <a:cs typeface="Times New Roman" pitchFamily="18" charset="0"/>
              </a:rPr>
              <a:t>25 873,4 </a:t>
            </a:r>
            <a:r>
              <a:rPr lang="uk-UA" sz="2500" b="1" dirty="0">
                <a:latin typeface="Times New Roman" pitchFamily="18" charset="0"/>
                <a:cs typeface="Times New Roman" pitchFamily="18" charset="0"/>
              </a:rPr>
              <a:t>га</a:t>
            </a:r>
            <a:r>
              <a:rPr lang="uk-UA" sz="2000" b="1" dirty="0">
                <a:latin typeface="Times New Roman" pitchFamily="18" charset="0"/>
                <a:cs typeface="Times New Roman" pitchFamily="18" charset="0"/>
              </a:rPr>
              <a:t>, із них:</a:t>
            </a:r>
            <a:endParaRPr lang="ru-RU" sz="2000" b="1" dirty="0">
              <a:latin typeface="Times New Roman" pitchFamily="18" charset="0"/>
              <a:cs typeface="Times New Roman" pitchFamily="18" charset="0"/>
            </a:endParaRPr>
          </a:p>
          <a:p>
            <a:pPr marL="285750" indent="-285750">
              <a:buFont typeface="Wingdings" pitchFamily="2" charset="2"/>
              <a:buChar char="q"/>
            </a:pPr>
            <a:r>
              <a:rPr lang="uk-UA" sz="2000" b="1" dirty="0" smtClean="0">
                <a:latin typeface="Times New Roman" pitchFamily="18" charset="0"/>
                <a:cs typeface="Times New Roman" pitchFamily="18" charset="0"/>
              </a:rPr>
              <a:t>Сільськогосподарські  </a:t>
            </a:r>
            <a:r>
              <a:rPr lang="uk-UA" sz="2000" b="1" dirty="0">
                <a:latin typeface="Times New Roman" pitchFamily="18" charset="0"/>
                <a:cs typeface="Times New Roman" pitchFamily="18" charset="0"/>
              </a:rPr>
              <a:t>землі  -  </a:t>
            </a:r>
            <a:r>
              <a:rPr lang="uk-UA" sz="2000" b="1" dirty="0" smtClean="0">
                <a:latin typeface="Times New Roman" pitchFamily="18" charset="0"/>
                <a:cs typeface="Times New Roman" pitchFamily="18" charset="0"/>
              </a:rPr>
              <a:t>22 945,263 </a:t>
            </a:r>
            <a:r>
              <a:rPr lang="uk-UA" sz="2000" b="1" dirty="0">
                <a:latin typeface="Times New Roman" pitchFamily="18" charset="0"/>
                <a:cs typeface="Times New Roman" pitchFamily="18" charset="0"/>
              </a:rPr>
              <a:t>га, в </a:t>
            </a:r>
            <a:r>
              <a:rPr lang="uk-UA" sz="2000" b="1" dirty="0" smtClean="0">
                <a:latin typeface="Times New Roman" pitchFamily="18" charset="0"/>
                <a:cs typeface="Times New Roman" pitchFamily="18" charset="0"/>
              </a:rPr>
              <a:t>т. ч.:</a:t>
            </a:r>
            <a:endParaRPr lang="ru-RU" sz="2000" b="1" dirty="0">
              <a:latin typeface="Times New Roman" pitchFamily="18" charset="0"/>
              <a:cs typeface="Times New Roman" pitchFamily="18" charset="0"/>
            </a:endParaRPr>
          </a:p>
          <a:p>
            <a:pPr marL="285750" indent="-285750">
              <a:buFont typeface="Wingdings" pitchFamily="2" charset="2"/>
              <a:buChar char="§"/>
            </a:pPr>
            <a:r>
              <a:rPr lang="uk-UA" sz="2000" b="1" dirty="0">
                <a:latin typeface="Times New Roman" pitchFamily="18" charset="0"/>
                <a:cs typeface="Times New Roman" pitchFamily="18" charset="0"/>
              </a:rPr>
              <a:t> </a:t>
            </a:r>
            <a:r>
              <a:rPr lang="uk-UA" sz="2000" b="1" dirty="0" smtClean="0">
                <a:latin typeface="Times New Roman" pitchFamily="18" charset="0"/>
                <a:cs typeface="Times New Roman" pitchFamily="18" charset="0"/>
              </a:rPr>
              <a:t> с.-г. </a:t>
            </a:r>
            <a:r>
              <a:rPr lang="uk-UA" sz="2000" b="1" dirty="0">
                <a:latin typeface="Times New Roman" pitchFamily="18" charset="0"/>
                <a:cs typeface="Times New Roman" pitchFamily="18" charset="0"/>
              </a:rPr>
              <a:t>угіддя </a:t>
            </a:r>
            <a:r>
              <a:rPr lang="uk-UA" sz="2000" b="1" dirty="0" smtClean="0">
                <a:latin typeface="Times New Roman" pitchFamily="18" charset="0"/>
                <a:cs typeface="Times New Roman" pitchFamily="18" charset="0"/>
              </a:rPr>
              <a:t>– 22 408,5428  </a:t>
            </a:r>
            <a:r>
              <a:rPr lang="uk-UA" sz="2000" b="1" dirty="0">
                <a:latin typeface="Times New Roman" pitchFamily="18" charset="0"/>
                <a:cs typeface="Times New Roman" pitchFamily="18" charset="0"/>
              </a:rPr>
              <a:t>га;</a:t>
            </a:r>
            <a:endParaRPr lang="ru-RU" sz="2000" b="1" dirty="0">
              <a:latin typeface="Times New Roman" pitchFamily="18" charset="0"/>
              <a:cs typeface="Times New Roman" pitchFamily="18" charset="0"/>
            </a:endParaRPr>
          </a:p>
          <a:p>
            <a:pPr marL="285750" indent="-285750">
              <a:buFont typeface="Wingdings" pitchFamily="2" charset="2"/>
              <a:buChar char="§"/>
            </a:pPr>
            <a:r>
              <a:rPr lang="uk-UA" sz="2000" b="1" dirty="0" smtClean="0">
                <a:latin typeface="Times New Roman" pitchFamily="18" charset="0"/>
                <a:cs typeface="Times New Roman" pitchFamily="18" charset="0"/>
              </a:rPr>
              <a:t> рілля         </a:t>
            </a:r>
            <a:r>
              <a:rPr lang="uk-UA" sz="2000" b="1" dirty="0">
                <a:latin typeface="Times New Roman" pitchFamily="18" charset="0"/>
                <a:cs typeface="Times New Roman" pitchFamily="18" charset="0"/>
              </a:rPr>
              <a:t>- </a:t>
            </a:r>
            <a:r>
              <a:rPr lang="uk-UA" sz="2000" b="1" dirty="0" smtClean="0">
                <a:latin typeface="Times New Roman" pitchFamily="18" charset="0"/>
                <a:cs typeface="Times New Roman" pitchFamily="18" charset="0"/>
              </a:rPr>
              <a:t>20 992,243 </a:t>
            </a:r>
            <a:r>
              <a:rPr lang="uk-UA" sz="2000" b="1" dirty="0">
                <a:latin typeface="Times New Roman" pitchFamily="18" charset="0"/>
                <a:cs typeface="Times New Roman" pitchFamily="18" charset="0"/>
              </a:rPr>
              <a:t>га;</a:t>
            </a:r>
            <a:endParaRPr lang="ru-RU" sz="2000" b="1" dirty="0">
              <a:latin typeface="Times New Roman" pitchFamily="18" charset="0"/>
              <a:cs typeface="Times New Roman" pitchFamily="18" charset="0"/>
            </a:endParaRPr>
          </a:p>
          <a:p>
            <a:pPr marL="285750" indent="-285750">
              <a:buFont typeface="Wingdings" pitchFamily="2" charset="2"/>
              <a:buChar char="§"/>
            </a:pPr>
            <a:r>
              <a:rPr lang="uk-UA" sz="2000" b="1" dirty="0">
                <a:latin typeface="Times New Roman" pitchFamily="18" charset="0"/>
                <a:cs typeface="Times New Roman" pitchFamily="18" charset="0"/>
              </a:rPr>
              <a:t> </a:t>
            </a:r>
            <a:r>
              <a:rPr lang="uk-UA" sz="2000" b="1" dirty="0" smtClean="0">
                <a:latin typeface="Times New Roman" pitchFamily="18" charset="0"/>
                <a:cs typeface="Times New Roman" pitchFamily="18" charset="0"/>
              </a:rPr>
              <a:t>багатор. </a:t>
            </a:r>
            <a:r>
              <a:rPr lang="uk-UA" sz="2000" b="1" dirty="0">
                <a:latin typeface="Times New Roman" pitchFamily="18" charset="0"/>
                <a:cs typeface="Times New Roman" pitchFamily="18" charset="0"/>
              </a:rPr>
              <a:t>насадження  </a:t>
            </a: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359,52 га;</a:t>
            </a:r>
            <a:endParaRPr lang="ru-RU" sz="2000" b="1" dirty="0">
              <a:latin typeface="Times New Roman" pitchFamily="18" charset="0"/>
              <a:cs typeface="Times New Roman" pitchFamily="18" charset="0"/>
            </a:endParaRPr>
          </a:p>
          <a:p>
            <a:pPr marL="285750" indent="-285750">
              <a:buFont typeface="Wingdings" pitchFamily="2" charset="2"/>
              <a:buChar char="§"/>
            </a:pPr>
            <a:r>
              <a:rPr lang="uk-UA" sz="2000" b="1" dirty="0" smtClean="0">
                <a:latin typeface="Times New Roman" pitchFamily="18" charset="0"/>
                <a:cs typeface="Times New Roman" pitchFamily="18" charset="0"/>
              </a:rPr>
              <a:t>сіножаті </a:t>
            </a:r>
            <a:r>
              <a:rPr lang="uk-UA" sz="2000" b="1" dirty="0">
                <a:latin typeface="Times New Roman" pitchFamily="18" charset="0"/>
                <a:cs typeface="Times New Roman" pitchFamily="18" charset="0"/>
              </a:rPr>
              <a:t>-  715,0024 га;</a:t>
            </a:r>
            <a:endParaRPr lang="ru-RU" sz="2000" b="1" dirty="0">
              <a:latin typeface="Times New Roman" pitchFamily="18" charset="0"/>
              <a:cs typeface="Times New Roman" pitchFamily="18" charset="0"/>
            </a:endParaRPr>
          </a:p>
          <a:p>
            <a:pPr marL="285750" indent="-285750">
              <a:buFont typeface="Wingdings" pitchFamily="2" charset="2"/>
              <a:buChar char="§"/>
            </a:pPr>
            <a:r>
              <a:rPr lang="uk-UA" sz="2000" b="1" dirty="0" smtClean="0">
                <a:latin typeface="Times New Roman" pitchFamily="18" charset="0"/>
                <a:cs typeface="Times New Roman" pitchFamily="18" charset="0"/>
              </a:rPr>
              <a:t>пасовища </a:t>
            </a:r>
            <a:r>
              <a:rPr lang="uk-UA" sz="2000" b="1" dirty="0">
                <a:latin typeface="Times New Roman" pitchFamily="18" charset="0"/>
                <a:cs typeface="Times New Roman" pitchFamily="18" charset="0"/>
              </a:rPr>
              <a:t>-  341,7773 га;</a:t>
            </a:r>
            <a:endParaRPr lang="ru-RU" sz="2000" b="1" dirty="0">
              <a:latin typeface="Times New Roman" pitchFamily="18" charset="0"/>
              <a:cs typeface="Times New Roman" pitchFamily="18" charset="0"/>
            </a:endParaRPr>
          </a:p>
          <a:p>
            <a:pPr marL="285750" indent="-285750">
              <a:buFont typeface="Wingdings" pitchFamily="2" charset="2"/>
              <a:buChar char="v"/>
            </a:pPr>
            <a:r>
              <a:rPr lang="uk-UA" sz="2000" b="1" dirty="0" smtClean="0">
                <a:latin typeface="Times New Roman" pitchFamily="18" charset="0"/>
                <a:cs typeface="Times New Roman" pitchFamily="18" charset="0"/>
              </a:rPr>
              <a:t>     Господарські  </a:t>
            </a:r>
            <a:r>
              <a:rPr lang="uk-UA" sz="2000" b="1" dirty="0">
                <a:latin typeface="Times New Roman" pitchFamily="18" charset="0"/>
                <a:cs typeface="Times New Roman" pitchFamily="18" charset="0"/>
              </a:rPr>
              <a:t>будівлі і двори - 345,4482 га;</a:t>
            </a:r>
            <a:endParaRPr lang="ru-RU" sz="2000" b="1" dirty="0">
              <a:latin typeface="Times New Roman" pitchFamily="18" charset="0"/>
              <a:cs typeface="Times New Roman" pitchFamily="18" charset="0"/>
            </a:endParaRPr>
          </a:p>
          <a:p>
            <a:pPr marL="285750" indent="-285750">
              <a:buFont typeface="Wingdings" pitchFamily="2" charset="2"/>
              <a:buChar char="v"/>
            </a:pPr>
            <a:r>
              <a:rPr lang="uk-UA" sz="2000" b="1" dirty="0" smtClean="0">
                <a:latin typeface="Times New Roman" pitchFamily="18" charset="0"/>
                <a:cs typeface="Times New Roman" pitchFamily="18" charset="0"/>
              </a:rPr>
              <a:t>     Господарські шляхи </a:t>
            </a:r>
            <a:r>
              <a:rPr lang="uk-UA" sz="2000" b="1" dirty="0">
                <a:latin typeface="Times New Roman" pitchFamily="18" charset="0"/>
                <a:cs typeface="Times New Roman" pitchFamily="18" charset="0"/>
              </a:rPr>
              <a:t>- 190,8724 га;</a:t>
            </a:r>
            <a:endParaRPr lang="ru-RU" sz="2000" b="1" dirty="0">
              <a:latin typeface="Times New Roman" pitchFamily="18" charset="0"/>
              <a:cs typeface="Times New Roman" pitchFamily="18" charset="0"/>
            </a:endParaRPr>
          </a:p>
          <a:p>
            <a:pPr marL="285750" indent="-285750">
              <a:buFont typeface="Wingdings" pitchFamily="2" charset="2"/>
              <a:buChar char="v"/>
            </a:pPr>
            <a:r>
              <a:rPr lang="uk-UA" sz="2000" b="1" dirty="0" smtClean="0">
                <a:latin typeface="Times New Roman" pitchFamily="18" charset="0"/>
                <a:cs typeface="Times New Roman" pitchFamily="18" charset="0"/>
              </a:rPr>
              <a:t>     Ліси </a:t>
            </a:r>
            <a:r>
              <a:rPr lang="uk-UA" sz="2000" b="1" dirty="0">
                <a:latin typeface="Times New Roman" pitchFamily="18" charset="0"/>
                <a:cs typeface="Times New Roman" pitchFamily="18" charset="0"/>
              </a:rPr>
              <a:t>та інші лісовкриті </a:t>
            </a:r>
            <a:r>
              <a:rPr lang="uk-UA" sz="2000" b="1" dirty="0" smtClean="0">
                <a:latin typeface="Times New Roman" pitchFamily="18" charset="0"/>
                <a:cs typeface="Times New Roman" pitchFamily="18" charset="0"/>
              </a:rPr>
              <a:t>площі - 422,541 </a:t>
            </a:r>
            <a:r>
              <a:rPr lang="uk-UA" sz="2000" b="1" dirty="0">
                <a:latin typeface="Times New Roman" pitchFamily="18" charset="0"/>
                <a:cs typeface="Times New Roman" pitchFamily="18" charset="0"/>
              </a:rPr>
              <a:t>га;</a:t>
            </a:r>
            <a:endParaRPr lang="ru-RU" sz="2000" b="1" dirty="0">
              <a:latin typeface="Times New Roman" pitchFamily="18" charset="0"/>
              <a:cs typeface="Times New Roman" pitchFamily="18" charset="0"/>
            </a:endParaRPr>
          </a:p>
          <a:p>
            <a:pPr marL="285750" indent="-285750">
              <a:buFont typeface="Wingdings" pitchFamily="2" charset="2"/>
              <a:buChar char="v"/>
            </a:pPr>
            <a:r>
              <a:rPr lang="uk-UA" sz="2000" b="1" dirty="0" smtClean="0">
                <a:latin typeface="Times New Roman" pitchFamily="18" charset="0"/>
                <a:cs typeface="Times New Roman" pitchFamily="18" charset="0"/>
              </a:rPr>
              <a:t>     Забудовані землі -1219,903 </a:t>
            </a:r>
            <a:r>
              <a:rPr lang="uk-UA" sz="2000" b="1" dirty="0">
                <a:latin typeface="Times New Roman" pitchFamily="18" charset="0"/>
                <a:cs typeface="Times New Roman" pitchFamily="18" charset="0"/>
              </a:rPr>
              <a:t>га;</a:t>
            </a:r>
            <a:endParaRPr lang="ru-RU" sz="2000" b="1" dirty="0">
              <a:latin typeface="Times New Roman" pitchFamily="18" charset="0"/>
              <a:cs typeface="Times New Roman" pitchFamily="18" charset="0"/>
            </a:endParaRPr>
          </a:p>
          <a:p>
            <a:pPr marL="285750" indent="-285750">
              <a:buFont typeface="Wingdings" pitchFamily="2" charset="2"/>
              <a:buChar char="v"/>
            </a:pPr>
            <a:r>
              <a:rPr lang="uk-UA" sz="2000" b="1" dirty="0" smtClean="0">
                <a:latin typeface="Times New Roman" pitchFamily="18" charset="0"/>
                <a:cs typeface="Times New Roman" pitchFamily="18" charset="0"/>
              </a:rPr>
              <a:t>     Болота - 294,7337 </a:t>
            </a:r>
            <a:r>
              <a:rPr lang="uk-UA" sz="2000" b="1" dirty="0">
                <a:latin typeface="Times New Roman" pitchFamily="18" charset="0"/>
                <a:cs typeface="Times New Roman" pitchFamily="18" charset="0"/>
              </a:rPr>
              <a:t>га;</a:t>
            </a:r>
            <a:endParaRPr lang="ru-RU" sz="2000" b="1" dirty="0">
              <a:latin typeface="Times New Roman" pitchFamily="18" charset="0"/>
              <a:cs typeface="Times New Roman" pitchFamily="18" charset="0"/>
            </a:endParaRPr>
          </a:p>
          <a:p>
            <a:pPr marL="285750" indent="-285750">
              <a:buFont typeface="Wingdings" pitchFamily="2" charset="2"/>
              <a:buChar char="v"/>
            </a:pPr>
            <a:r>
              <a:rPr lang="uk-UA" sz="2000" b="1" dirty="0" smtClean="0">
                <a:latin typeface="Times New Roman" pitchFamily="18" charset="0"/>
                <a:cs typeface="Times New Roman" pitchFamily="18" charset="0"/>
              </a:rPr>
              <a:t>     Вода - </a:t>
            </a:r>
            <a:r>
              <a:rPr lang="uk-UA" sz="2000" b="1" dirty="0">
                <a:latin typeface="Times New Roman" pitchFamily="18" charset="0"/>
                <a:cs typeface="Times New Roman" pitchFamily="18" charset="0"/>
              </a:rPr>
              <a:t>959,435 га;</a:t>
            </a:r>
            <a:endParaRPr lang="ru-RU" sz="2000" b="1" dirty="0">
              <a:latin typeface="Times New Roman" pitchFamily="18" charset="0"/>
              <a:cs typeface="Times New Roman" pitchFamily="18" charset="0"/>
            </a:endParaRPr>
          </a:p>
          <a:p>
            <a:pPr marL="285750" indent="-285750">
              <a:buFont typeface="Wingdings" pitchFamily="2" charset="2"/>
              <a:buChar char="v"/>
            </a:pPr>
            <a:r>
              <a:rPr lang="uk-UA" sz="2000" b="1" dirty="0" smtClean="0">
                <a:latin typeface="Times New Roman" pitchFamily="18" charset="0"/>
                <a:cs typeface="Times New Roman" pitchFamily="18" charset="0"/>
              </a:rPr>
              <a:t>     Інші </a:t>
            </a:r>
            <a:r>
              <a:rPr lang="uk-UA" sz="2000" b="1" dirty="0">
                <a:latin typeface="Times New Roman" pitchFamily="18" charset="0"/>
                <a:cs typeface="Times New Roman" pitchFamily="18" charset="0"/>
              </a:rPr>
              <a:t>землі </a:t>
            </a: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31,524 га. </a:t>
            </a:r>
            <a:endParaRPr lang="uk-UA" sz="2000" b="1" dirty="0" smtClean="0">
              <a:latin typeface="Times New Roman" pitchFamily="18" charset="0"/>
              <a:cs typeface="Times New Roman" pitchFamily="18" charset="0"/>
            </a:endParaRPr>
          </a:p>
          <a:p>
            <a:endParaRPr lang="ru-RU" sz="800" dirty="0">
              <a:latin typeface="Times New Roman" pitchFamily="18" charset="0"/>
              <a:cs typeface="Times New Roman" pitchFamily="18" charset="0"/>
            </a:endParaRPr>
          </a:p>
          <a:p>
            <a:r>
              <a:rPr lang="uk-UA" sz="2000" b="1" u="sng" dirty="0" smtClean="0">
                <a:latin typeface="Times New Roman" pitchFamily="18" charset="0"/>
                <a:cs typeface="Times New Roman" pitchFamily="18" charset="0"/>
              </a:rPr>
              <a:t>Укладено:</a:t>
            </a:r>
          </a:p>
          <a:p>
            <a:r>
              <a:rPr lang="uk-UA" b="1" dirty="0" smtClean="0">
                <a:solidFill>
                  <a:srgbClr val="C00000"/>
                </a:solidFill>
                <a:latin typeface="Times New Roman" pitchFamily="18" charset="0"/>
                <a:cs typeface="Times New Roman" pitchFamily="18" charset="0"/>
              </a:rPr>
              <a:t>  </a:t>
            </a:r>
            <a:r>
              <a:rPr lang="uk-UA" b="1" dirty="0" smtClean="0">
                <a:solidFill>
                  <a:srgbClr val="FF0000"/>
                </a:solidFill>
                <a:latin typeface="Times New Roman" pitchFamily="18" charset="0"/>
                <a:cs typeface="Times New Roman" pitchFamily="18" charset="0"/>
              </a:rPr>
              <a:t>91 </a:t>
            </a:r>
            <a:r>
              <a:rPr lang="uk-UA" b="1" dirty="0">
                <a:solidFill>
                  <a:srgbClr val="FF0000"/>
                </a:solidFill>
                <a:latin typeface="Times New Roman" pitchFamily="18" charset="0"/>
                <a:cs typeface="Times New Roman" pitchFamily="18" charset="0"/>
              </a:rPr>
              <a:t>договір оренди </a:t>
            </a:r>
            <a:r>
              <a:rPr lang="uk-UA" b="1" dirty="0">
                <a:latin typeface="Times New Roman" pitchFamily="18" charset="0"/>
                <a:cs typeface="Times New Roman" pitchFamily="18" charset="0"/>
              </a:rPr>
              <a:t>на земельні ділянки </a:t>
            </a:r>
            <a:r>
              <a:rPr lang="uk-UA" b="1" dirty="0" smtClean="0">
                <a:latin typeface="Times New Roman" pitchFamily="18" charset="0"/>
                <a:cs typeface="Times New Roman" pitchFamily="18" charset="0"/>
              </a:rPr>
              <a:t>комунальної власності</a:t>
            </a:r>
            <a:endParaRPr lang="ru-RU" b="1" dirty="0">
              <a:latin typeface="Times New Roman" pitchFamily="18" charset="0"/>
              <a:cs typeface="Times New Roman" pitchFamily="18" charset="0"/>
            </a:endParaRPr>
          </a:p>
          <a:p>
            <a:r>
              <a:rPr lang="uk-UA" sz="2000" b="1" u="sng" dirty="0" smtClean="0">
                <a:latin typeface="Times New Roman" pitchFamily="18" charset="0"/>
                <a:cs typeface="Times New Roman" pitchFamily="18" charset="0"/>
              </a:rPr>
              <a:t>Розроблені </a:t>
            </a:r>
            <a:r>
              <a:rPr lang="uk-UA" sz="2000" b="1" u="sng" dirty="0">
                <a:latin typeface="Times New Roman" pitchFamily="18" charset="0"/>
                <a:cs typeface="Times New Roman" pitchFamily="18" charset="0"/>
              </a:rPr>
              <a:t>та </a:t>
            </a:r>
            <a:r>
              <a:rPr lang="uk-UA" sz="2000" b="1" u="sng" dirty="0" smtClean="0">
                <a:latin typeface="Times New Roman" pitchFamily="18" charset="0"/>
                <a:cs typeface="Times New Roman" pitchFamily="18" charset="0"/>
              </a:rPr>
              <a:t>затверджено:  </a:t>
            </a:r>
          </a:p>
          <a:p>
            <a:r>
              <a:rPr lang="uk-UA" sz="2000" b="1" dirty="0" smtClean="0">
                <a:solidFill>
                  <a:srgbClr val="7A0000"/>
                </a:solidFill>
                <a:latin typeface="Times New Roman" pitchFamily="18" charset="0"/>
                <a:cs typeface="Times New Roman" pitchFamily="18" charset="0"/>
              </a:rPr>
              <a:t>   </a:t>
            </a:r>
            <a:r>
              <a:rPr lang="uk-UA" b="1" dirty="0" smtClean="0">
                <a:latin typeface="Times New Roman" pitchFamily="18" charset="0"/>
                <a:cs typeface="Times New Roman" pitchFamily="18" charset="0"/>
              </a:rPr>
              <a:t>9 </a:t>
            </a:r>
            <a:r>
              <a:rPr lang="uk-UA" b="1" dirty="0">
                <a:latin typeface="Times New Roman" pitchFamily="18" charset="0"/>
                <a:cs typeface="Times New Roman" pitchFamily="18" charset="0"/>
              </a:rPr>
              <a:t>проектів землеустрою  щодо встановлення </a:t>
            </a:r>
            <a:r>
              <a:rPr lang="uk-UA" b="1" dirty="0" smtClean="0">
                <a:latin typeface="Times New Roman" pitchFamily="18" charset="0"/>
                <a:cs typeface="Times New Roman" pitchFamily="18" charset="0"/>
              </a:rPr>
              <a:t>і </a:t>
            </a:r>
            <a:r>
              <a:rPr lang="uk-UA" b="1" dirty="0">
                <a:latin typeface="Times New Roman" pitchFamily="18" charset="0"/>
                <a:cs typeface="Times New Roman" pitchFamily="18" charset="0"/>
              </a:rPr>
              <a:t>зміни меж  населених </a:t>
            </a:r>
            <a:r>
              <a:rPr lang="uk-UA" b="1" dirty="0" smtClean="0">
                <a:latin typeface="Times New Roman" pitchFamily="18" charset="0"/>
                <a:cs typeface="Times New Roman" pitchFamily="18" charset="0"/>
              </a:rPr>
              <a:t>пунктів;</a:t>
            </a:r>
            <a:r>
              <a:rPr lang="uk-UA" b="1" dirty="0">
                <a:latin typeface="Times New Roman" pitchFamily="18" charset="0"/>
                <a:cs typeface="Times New Roman" pitchFamily="18" charset="0"/>
              </a:rPr>
              <a:t>	</a:t>
            </a:r>
            <a:endParaRPr lang="ru-RU" b="1" dirty="0">
              <a:latin typeface="Times New Roman" pitchFamily="18" charset="0"/>
              <a:cs typeface="Times New Roman" pitchFamily="18" charset="0"/>
            </a:endParaRPr>
          </a:p>
          <a:p>
            <a:r>
              <a:rPr lang="uk-UA" b="1" dirty="0">
                <a:solidFill>
                  <a:srgbClr val="C00000"/>
                </a:solidFill>
                <a:latin typeface="Times New Roman" pitchFamily="18" charset="0"/>
                <a:cs typeface="Times New Roman" pitchFamily="18" charset="0"/>
              </a:rPr>
              <a:t> </a:t>
            </a:r>
            <a:r>
              <a:rPr lang="uk-UA" b="1" dirty="0" smtClean="0">
                <a:solidFill>
                  <a:srgbClr val="C00000"/>
                </a:solidFill>
                <a:latin typeface="Times New Roman" pitchFamily="18" charset="0"/>
                <a:cs typeface="Times New Roman" pitchFamily="18" charset="0"/>
              </a:rPr>
              <a:t>   </a:t>
            </a:r>
            <a:r>
              <a:rPr lang="uk-UA" b="1" dirty="0" smtClean="0">
                <a:latin typeface="Times New Roman" pitchFamily="18" charset="0"/>
                <a:cs typeface="Times New Roman" pitchFamily="18" charset="0"/>
              </a:rPr>
              <a:t>8 </a:t>
            </a:r>
            <a:r>
              <a:rPr lang="uk-UA" b="1" dirty="0">
                <a:latin typeface="Times New Roman" pitchFamily="18" charset="0"/>
                <a:cs typeface="Times New Roman" pitchFamily="18" charset="0"/>
              </a:rPr>
              <a:t>технічних документацій з нормативної грошової оцінки населених </a:t>
            </a:r>
            <a:r>
              <a:rPr lang="uk-UA" b="1" dirty="0" smtClean="0">
                <a:latin typeface="Times New Roman" pitchFamily="18" charset="0"/>
                <a:cs typeface="Times New Roman" pitchFamily="18" charset="0"/>
              </a:rPr>
              <a:t>пунктів.</a:t>
            </a:r>
            <a:endParaRPr lang="ru-RU" b="1" dirty="0">
              <a:latin typeface="Times New Roman" pitchFamily="18" charset="0"/>
              <a:cs typeface="Times New Roman" pitchFamily="18" charset="0"/>
            </a:endParaRPr>
          </a:p>
        </p:txBody>
      </p:sp>
      <p:sp>
        <p:nvSpPr>
          <p:cNvPr id="3" name="Прямоугольник 2">
            <a:extLst>
              <a:ext uri="{FF2B5EF4-FFF2-40B4-BE49-F238E27FC236}">
                <a16:creationId xmlns:a16="http://schemas.microsoft.com/office/drawing/2014/main" xmlns="" id="{F29DE292-26DE-46B9-B5CE-A34814ADAB8C}"/>
              </a:ext>
            </a:extLst>
          </p:cNvPr>
          <p:cNvSpPr/>
          <p:nvPr/>
        </p:nvSpPr>
        <p:spPr>
          <a:xfrm>
            <a:off x="201385" y="1"/>
            <a:ext cx="6520542" cy="1270061"/>
          </a:xfrm>
          <a:prstGeom prst="rect">
            <a:avLst/>
          </a:prstGeom>
          <a:noFill/>
        </p:spPr>
        <p:txBody>
          <a:bodyPr wrap="square" lIns="38576" tIns="19289" rIns="38576" bIns="19289">
            <a:spAutoFit/>
          </a:bodyPr>
          <a:lstStyle/>
          <a:p>
            <a:pPr algn="ctr"/>
            <a:r>
              <a:rPr lang="uk-UA" sz="40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Земельні ресурси </a:t>
            </a:r>
          </a:p>
          <a:p>
            <a:pPr algn="ctr"/>
            <a:r>
              <a:rPr lang="uk-UA" sz="40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та територія</a:t>
            </a:r>
            <a:endParaRPr lang="ru-RU" sz="40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04287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я 3"/>
          <p:cNvGraphicFramePr>
            <a:graphicFrameLocks noGrp="1"/>
          </p:cNvGraphicFramePr>
          <p:nvPr>
            <p:extLst>
              <p:ext uri="{D42A27DB-BD31-4B8C-83A1-F6EECF244321}">
                <p14:modId xmlns:p14="http://schemas.microsoft.com/office/powerpoint/2010/main" val="3968927052"/>
              </p:ext>
            </p:extLst>
          </p:nvPr>
        </p:nvGraphicFramePr>
        <p:xfrm>
          <a:off x="142020" y="843645"/>
          <a:ext cx="6553199" cy="6737117"/>
        </p:xfrm>
        <a:graphic>
          <a:graphicData uri="http://schemas.openxmlformats.org/drawingml/2006/table">
            <a:tbl>
              <a:tblPr>
                <a:tableStyleId>{5C22544A-7EE6-4342-B048-85BDC9FD1C3A}</a:tableStyleId>
              </a:tblPr>
              <a:tblGrid>
                <a:gridCol w="1654628"/>
                <a:gridCol w="1796142"/>
                <a:gridCol w="892629"/>
                <a:gridCol w="2209800"/>
              </a:tblGrid>
              <a:tr h="511628">
                <a:tc>
                  <a:txBody>
                    <a:bodyPr/>
                    <a:lstStyle/>
                    <a:p>
                      <a:pPr algn="ctr">
                        <a:lnSpc>
                          <a:spcPct val="107000"/>
                        </a:lnSpc>
                        <a:spcAft>
                          <a:spcPts val="0"/>
                        </a:spcAft>
                      </a:pPr>
                      <a:r>
                        <a:rPr lang="ru-RU" sz="1400" b="1" dirty="0">
                          <a:effectLst/>
                          <a:latin typeface="Times New Roman" pitchFamily="18" charset="0"/>
                          <a:cs typeface="Times New Roman" pitchFamily="18" charset="0"/>
                        </a:rPr>
                        <a:t>Населений </a:t>
                      </a:r>
                      <a:endParaRPr lang="ru-RU" sz="1400" b="1" dirty="0" smtClean="0">
                        <a:effectLst/>
                        <a:latin typeface="Times New Roman" pitchFamily="18" charset="0"/>
                        <a:cs typeface="Times New Roman" pitchFamily="18" charset="0"/>
                      </a:endParaRPr>
                    </a:p>
                    <a:p>
                      <a:pPr algn="ctr">
                        <a:lnSpc>
                          <a:spcPct val="107000"/>
                        </a:lnSpc>
                        <a:spcAft>
                          <a:spcPts val="0"/>
                        </a:spcAft>
                      </a:pPr>
                      <a:r>
                        <a:rPr lang="ru-RU" sz="1400" b="1" dirty="0" smtClean="0">
                          <a:effectLst/>
                          <a:latin typeface="Times New Roman" pitchFamily="18" charset="0"/>
                          <a:cs typeface="Times New Roman" pitchFamily="18" charset="0"/>
                        </a:rPr>
                        <a:t>пункт </a:t>
                      </a:r>
                      <a:endParaRPr lang="ru-RU" sz="1400" b="1"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400" b="1" dirty="0">
                          <a:effectLst/>
                          <a:latin typeface="Times New Roman" pitchFamily="18" charset="0"/>
                          <a:cs typeface="Times New Roman" pitchFamily="18" charset="0"/>
                        </a:rPr>
                        <a:t>Вид містобудівної документації</a:t>
                      </a:r>
                      <a:endParaRPr lang="ru-RU" sz="1400" b="1"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400" b="1" dirty="0">
                          <a:effectLst/>
                          <a:latin typeface="Times New Roman" pitchFamily="18" charset="0"/>
                          <a:cs typeface="Times New Roman" pitchFamily="18" charset="0"/>
                        </a:rPr>
                        <a:t>Рік </a:t>
                      </a:r>
                      <a:endParaRPr lang="ru-RU" sz="1400" b="1" dirty="0" smtClean="0">
                        <a:effectLst/>
                        <a:latin typeface="Times New Roman" pitchFamily="18" charset="0"/>
                        <a:cs typeface="Times New Roman" pitchFamily="18" charset="0"/>
                      </a:endParaRPr>
                    </a:p>
                    <a:p>
                      <a:pPr algn="ctr">
                        <a:lnSpc>
                          <a:spcPct val="107000"/>
                        </a:lnSpc>
                        <a:spcAft>
                          <a:spcPts val="0"/>
                        </a:spcAft>
                      </a:pPr>
                      <a:r>
                        <a:rPr lang="ru-RU" sz="1400" b="1" dirty="0" smtClean="0">
                          <a:effectLst/>
                          <a:latin typeface="Times New Roman" pitchFamily="18" charset="0"/>
                          <a:cs typeface="Times New Roman" pitchFamily="18" charset="0"/>
                        </a:rPr>
                        <a:t>розробки</a:t>
                      </a:r>
                      <a:endParaRPr lang="ru-RU" sz="1400" b="1"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400" b="1" dirty="0" err="1">
                          <a:effectLst/>
                          <a:latin typeface="Times New Roman" pitchFamily="18" charset="0"/>
                          <a:cs typeface="Times New Roman" pitchFamily="18" charset="0"/>
                        </a:rPr>
                        <a:t>Примітка</a:t>
                      </a:r>
                      <a:endParaRPr lang="ru-RU" sz="1400" b="1" dirty="0">
                        <a:effectLst/>
                        <a:latin typeface="Times New Roman" pitchFamily="18" charset="0"/>
                        <a:ea typeface="Calibri"/>
                        <a:cs typeface="Times New Roman" pitchFamily="18" charset="0"/>
                      </a:endParaRPr>
                    </a:p>
                    <a:p>
                      <a:pPr algn="ctr">
                        <a:lnSpc>
                          <a:spcPct val="107000"/>
                        </a:lnSpc>
                        <a:spcAft>
                          <a:spcPts val="0"/>
                        </a:spcAft>
                      </a:pPr>
                      <a:r>
                        <a:rPr lang="ru-RU" sz="1400" b="1" dirty="0">
                          <a:effectLst/>
                          <a:latin typeface="Times New Roman" pitchFamily="18" charset="0"/>
                          <a:cs typeface="Times New Roman" pitchFamily="18" charset="0"/>
                        </a:rPr>
                        <a:t> </a:t>
                      </a:r>
                      <a:endParaRPr lang="ru-RU" sz="1400" b="1" dirty="0">
                        <a:effectLst/>
                        <a:latin typeface="Times New Roman" pitchFamily="18" charset="0"/>
                        <a:ea typeface="Calibri"/>
                        <a:cs typeface="Times New Roman" pitchFamily="18" charset="0"/>
                      </a:endParaRPr>
                    </a:p>
                  </a:txBody>
                  <a:tcPr marL="11363" marR="11363" marT="0" marB="0"/>
                </a:tc>
              </a:tr>
              <a:tr h="1369695">
                <a:tc>
                  <a:txBody>
                    <a:bodyPr/>
                    <a:lstStyle/>
                    <a:p>
                      <a:pPr algn="ctr">
                        <a:lnSpc>
                          <a:spcPct val="107000"/>
                        </a:lnSpc>
                        <a:spcAft>
                          <a:spcPts val="0"/>
                        </a:spcAft>
                      </a:pPr>
                      <a:endParaRPr lang="ru-RU" sz="1600" dirty="0" smtClean="0">
                        <a:effectLst/>
                        <a:latin typeface="Times New Roman" pitchFamily="18" charset="0"/>
                        <a:cs typeface="Times New Roman" pitchFamily="18" charset="0"/>
                      </a:endParaRPr>
                    </a:p>
                    <a:p>
                      <a:pPr algn="ctr">
                        <a:lnSpc>
                          <a:spcPct val="107000"/>
                        </a:lnSpc>
                        <a:spcAft>
                          <a:spcPts val="0"/>
                        </a:spcAft>
                      </a:pPr>
                      <a:r>
                        <a:rPr lang="ru-RU" sz="1600" dirty="0" smtClean="0">
                          <a:effectLst/>
                          <a:latin typeface="Times New Roman" pitchFamily="18" charset="0"/>
                          <a:cs typeface="Times New Roman" pitchFamily="18" charset="0"/>
                        </a:rPr>
                        <a:t>смт </a:t>
                      </a:r>
                      <a:r>
                        <a:rPr lang="ru-RU" sz="1600" dirty="0">
                          <a:effectLst/>
                          <a:latin typeface="Times New Roman" pitchFamily="18" charset="0"/>
                          <a:cs typeface="Times New Roman" pitchFamily="18" charset="0"/>
                        </a:rPr>
                        <a:t>Гребінки</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endParaRPr lang="ru-RU" sz="1400" dirty="0" smtClean="0">
                        <a:effectLst/>
                        <a:latin typeface="Times New Roman" pitchFamily="18" charset="0"/>
                        <a:cs typeface="Times New Roman" pitchFamily="18" charset="0"/>
                      </a:endParaRPr>
                    </a:p>
                    <a:p>
                      <a:pPr algn="ctr">
                        <a:lnSpc>
                          <a:spcPct val="107000"/>
                        </a:lnSpc>
                        <a:spcAft>
                          <a:spcPts val="0"/>
                        </a:spcAft>
                      </a:pPr>
                      <a:r>
                        <a:rPr lang="ru-RU" sz="1400" dirty="0" smtClean="0">
                          <a:effectLst/>
                          <a:latin typeface="Times New Roman" pitchFamily="18" charset="0"/>
                          <a:cs typeface="Times New Roman" pitchFamily="18" charset="0"/>
                        </a:rPr>
                        <a:t>Генеральний</a:t>
                      </a:r>
                      <a:r>
                        <a:rPr lang="ru-RU" sz="1400" baseline="0" dirty="0" smtClean="0">
                          <a:effectLst/>
                          <a:latin typeface="Times New Roman" pitchFamily="18" charset="0"/>
                          <a:cs typeface="Times New Roman" pitchFamily="18" charset="0"/>
                        </a:rPr>
                        <a:t> план</a:t>
                      </a:r>
                      <a:endParaRPr lang="ru-RU" sz="14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endParaRPr lang="ru-RU" sz="1600" dirty="0" smtClean="0">
                        <a:effectLst/>
                        <a:latin typeface="Times New Roman" pitchFamily="18" charset="0"/>
                        <a:cs typeface="Times New Roman" pitchFamily="18" charset="0"/>
                      </a:endParaRPr>
                    </a:p>
                    <a:p>
                      <a:pPr algn="ctr">
                        <a:lnSpc>
                          <a:spcPct val="107000"/>
                        </a:lnSpc>
                        <a:spcAft>
                          <a:spcPts val="0"/>
                        </a:spcAft>
                      </a:pPr>
                      <a:r>
                        <a:rPr lang="ru-RU" sz="1600" dirty="0" smtClean="0">
                          <a:effectLst/>
                          <a:latin typeface="Times New Roman" pitchFamily="18" charset="0"/>
                          <a:cs typeface="Times New Roman" pitchFamily="18" charset="0"/>
                        </a:rPr>
                        <a:t>2020</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endParaRPr lang="ru-RU" sz="1400" dirty="0" smtClean="0">
                        <a:effectLst/>
                        <a:latin typeface="Times New Roman" pitchFamily="18" charset="0"/>
                        <a:cs typeface="Times New Roman" pitchFamily="18" charset="0"/>
                      </a:endParaRPr>
                    </a:p>
                    <a:p>
                      <a:pPr algn="ctr">
                        <a:lnSpc>
                          <a:spcPct val="107000"/>
                        </a:lnSpc>
                        <a:spcAft>
                          <a:spcPts val="0"/>
                        </a:spcAft>
                      </a:pPr>
                      <a:r>
                        <a:rPr lang="ru-RU" sz="1400" dirty="0" smtClean="0">
                          <a:effectLst/>
                          <a:latin typeface="Times New Roman" pitchFamily="18" charset="0"/>
                          <a:cs typeface="Times New Roman" pitchFamily="18" charset="0"/>
                        </a:rPr>
                        <a:t>Ріш. </a:t>
                      </a:r>
                      <a:r>
                        <a:rPr lang="ru-RU" sz="1400" dirty="0">
                          <a:effectLst/>
                          <a:latin typeface="Times New Roman" pitchFamily="18" charset="0"/>
                          <a:cs typeface="Times New Roman" pitchFamily="18" charset="0"/>
                        </a:rPr>
                        <a:t>про затвердження </a:t>
                      </a:r>
                      <a:r>
                        <a:rPr lang="ru-RU" sz="1400" dirty="0" smtClean="0">
                          <a:effectLst/>
                          <a:latin typeface="Times New Roman" pitchFamily="18" charset="0"/>
                          <a:cs typeface="Times New Roman" pitchFamily="18" charset="0"/>
                        </a:rPr>
                        <a:t>генер. </a:t>
                      </a:r>
                      <a:r>
                        <a:rPr lang="ru-RU" sz="1400" dirty="0">
                          <a:effectLst/>
                          <a:latin typeface="Times New Roman" pitchFamily="18" charset="0"/>
                          <a:cs typeface="Times New Roman" pitchFamily="18" charset="0"/>
                        </a:rPr>
                        <a:t>плану з планом зонування території </a:t>
                      </a:r>
                      <a:endParaRPr lang="ru-RU" sz="1400" dirty="0" smtClean="0">
                        <a:effectLst/>
                        <a:latin typeface="Times New Roman" pitchFamily="18" charset="0"/>
                        <a:cs typeface="Times New Roman" pitchFamily="18" charset="0"/>
                      </a:endParaRPr>
                    </a:p>
                    <a:p>
                      <a:pPr algn="ctr">
                        <a:lnSpc>
                          <a:spcPct val="107000"/>
                        </a:lnSpc>
                        <a:spcAft>
                          <a:spcPts val="0"/>
                        </a:spcAft>
                      </a:pPr>
                      <a:r>
                        <a:rPr lang="ru-RU" sz="1400" dirty="0" smtClean="0">
                          <a:effectLst/>
                          <a:latin typeface="Times New Roman" pitchFamily="18" charset="0"/>
                          <a:cs typeface="Times New Roman" pitchFamily="18" charset="0"/>
                        </a:rPr>
                        <a:t>смт </a:t>
                      </a:r>
                      <a:r>
                        <a:rPr lang="ru-RU" sz="1400" dirty="0">
                          <a:effectLst/>
                          <a:latin typeface="Times New Roman" pitchFamily="18" charset="0"/>
                          <a:cs typeface="Times New Roman" pitchFamily="18" charset="0"/>
                        </a:rPr>
                        <a:t>Гребінки №675-ХХХХІ-VII 04.08.2020</a:t>
                      </a:r>
                      <a:endParaRPr lang="ru-RU" sz="1400" dirty="0">
                        <a:effectLst/>
                        <a:latin typeface="Times New Roman" pitchFamily="18" charset="0"/>
                        <a:ea typeface="Calibri"/>
                        <a:cs typeface="Times New Roman" pitchFamily="18" charset="0"/>
                      </a:endParaRPr>
                    </a:p>
                  </a:txBody>
                  <a:tcPr marL="11363" marR="11363" marT="0" marB="0"/>
                </a:tc>
              </a:tr>
              <a:tr h="713894">
                <a:tc>
                  <a:txBody>
                    <a:bodyPr/>
                    <a:lstStyle/>
                    <a:p>
                      <a:pPr algn="ctr">
                        <a:lnSpc>
                          <a:spcPct val="107000"/>
                        </a:lnSpc>
                        <a:spcAft>
                          <a:spcPts val="0"/>
                        </a:spcAft>
                      </a:pPr>
                      <a:endParaRPr lang="ru-RU" sz="1600" dirty="0" smtClean="0">
                        <a:effectLst/>
                        <a:latin typeface="Times New Roman" pitchFamily="18" charset="0"/>
                        <a:cs typeface="Times New Roman" pitchFamily="18" charset="0"/>
                      </a:endParaRPr>
                    </a:p>
                    <a:p>
                      <a:pPr algn="ctr">
                        <a:lnSpc>
                          <a:spcPct val="107000"/>
                        </a:lnSpc>
                        <a:spcAft>
                          <a:spcPts val="0"/>
                        </a:spcAft>
                      </a:pPr>
                      <a:r>
                        <a:rPr lang="ru-RU" sz="1600" dirty="0" smtClean="0">
                          <a:effectLst/>
                          <a:latin typeface="Times New Roman" pitchFamily="18" charset="0"/>
                          <a:cs typeface="Times New Roman" pitchFamily="18" charset="0"/>
                        </a:rPr>
                        <a:t>смт </a:t>
                      </a:r>
                      <a:r>
                        <a:rPr lang="ru-RU" sz="1600" dirty="0">
                          <a:effectLst/>
                          <a:latin typeface="Times New Roman" pitchFamily="18" charset="0"/>
                          <a:cs typeface="Times New Roman" pitchFamily="18" charset="0"/>
                        </a:rPr>
                        <a:t>Дослідницьке</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endParaRPr lang="ru-RU" sz="1400" dirty="0" smtClean="0">
                        <a:effectLst/>
                        <a:latin typeface="Times New Roman" pitchFamily="18" charset="0"/>
                        <a:cs typeface="Times New Roman" pitchFamily="18" charset="0"/>
                      </a:endParaRPr>
                    </a:p>
                    <a:p>
                      <a:pPr marL="0" marR="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latin typeface="Times New Roman" pitchFamily="18" charset="0"/>
                          <a:cs typeface="Times New Roman" pitchFamily="18" charset="0"/>
                        </a:rPr>
                        <a:t>Генеральний</a:t>
                      </a:r>
                      <a:r>
                        <a:rPr lang="ru-RU" sz="1400" baseline="0" dirty="0" smtClean="0">
                          <a:effectLst/>
                          <a:latin typeface="Times New Roman" pitchFamily="18" charset="0"/>
                          <a:cs typeface="Times New Roman" pitchFamily="18" charset="0"/>
                        </a:rPr>
                        <a:t> план</a:t>
                      </a:r>
                      <a:endParaRPr lang="ru-RU" sz="1400" dirty="0" smtClean="0">
                        <a:effectLst/>
                        <a:latin typeface="Times New Roman" pitchFamily="18" charset="0"/>
                        <a:ea typeface="Calibri"/>
                        <a:cs typeface="Times New Roman" pitchFamily="18" charset="0"/>
                      </a:endParaRPr>
                    </a:p>
                    <a:p>
                      <a:pPr algn="ctr">
                        <a:lnSpc>
                          <a:spcPct val="107000"/>
                        </a:lnSpc>
                        <a:spcAft>
                          <a:spcPts val="0"/>
                        </a:spcAft>
                      </a:pPr>
                      <a:endParaRPr lang="ru-RU" sz="14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endParaRPr lang="ru-RU" sz="1600" dirty="0" smtClean="0">
                        <a:effectLst/>
                        <a:latin typeface="Times New Roman" pitchFamily="18" charset="0"/>
                        <a:cs typeface="Times New Roman" pitchFamily="18" charset="0"/>
                      </a:endParaRPr>
                    </a:p>
                    <a:p>
                      <a:pPr algn="ctr">
                        <a:lnSpc>
                          <a:spcPct val="107000"/>
                        </a:lnSpc>
                        <a:spcAft>
                          <a:spcPts val="0"/>
                        </a:spcAft>
                      </a:pPr>
                      <a:r>
                        <a:rPr lang="ru-RU" sz="1600" dirty="0" smtClean="0">
                          <a:effectLst/>
                          <a:latin typeface="Times New Roman" pitchFamily="18" charset="0"/>
                          <a:cs typeface="Times New Roman" pitchFamily="18" charset="0"/>
                        </a:rPr>
                        <a:t>1994</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400" dirty="0">
                          <a:effectLst/>
                          <a:latin typeface="Times New Roman" pitchFamily="18" charset="0"/>
                          <a:cs typeface="Times New Roman" pitchFamily="18" charset="0"/>
                        </a:rPr>
                        <a:t>Пролонгований </a:t>
                      </a:r>
                      <a:r>
                        <a:rPr lang="ru-RU" sz="1400" dirty="0" smtClean="0">
                          <a:effectLst/>
                          <a:latin typeface="Times New Roman" pitchFamily="18" charset="0"/>
                          <a:cs typeface="Times New Roman" pitchFamily="18" charset="0"/>
                        </a:rPr>
                        <a:t>ріш. </a:t>
                      </a:r>
                      <a:r>
                        <a:rPr lang="ru-RU" sz="1400" dirty="0">
                          <a:effectLst/>
                          <a:latin typeface="Times New Roman" pitchFamily="18" charset="0"/>
                          <a:cs typeface="Times New Roman" pitchFamily="18" charset="0"/>
                        </a:rPr>
                        <a:t>від 21.05.2013 №167-30-VI безстроково</a:t>
                      </a:r>
                      <a:endParaRPr lang="ru-RU" sz="1400" dirty="0">
                        <a:effectLst/>
                        <a:latin typeface="Times New Roman" pitchFamily="18" charset="0"/>
                        <a:ea typeface="Calibri"/>
                        <a:cs typeface="Times New Roman" pitchFamily="18" charset="0"/>
                      </a:endParaRPr>
                    </a:p>
                  </a:txBody>
                  <a:tcPr marL="11363" marR="11363" marT="0" marB="0"/>
                </a:tc>
              </a:tr>
              <a:tr h="983678">
                <a:tc>
                  <a:txBody>
                    <a:bodyPr/>
                    <a:lstStyle/>
                    <a:p>
                      <a:pPr algn="ctr">
                        <a:lnSpc>
                          <a:spcPct val="107000"/>
                        </a:lnSpc>
                        <a:spcAft>
                          <a:spcPts val="0"/>
                        </a:spcAft>
                      </a:pPr>
                      <a:endParaRPr lang="ru-RU" sz="1600" dirty="0" smtClean="0">
                        <a:effectLst/>
                        <a:latin typeface="Times New Roman" pitchFamily="18" charset="0"/>
                        <a:cs typeface="Times New Roman" pitchFamily="18" charset="0"/>
                      </a:endParaRPr>
                    </a:p>
                    <a:p>
                      <a:pPr algn="ctr">
                        <a:lnSpc>
                          <a:spcPct val="107000"/>
                        </a:lnSpc>
                        <a:spcAft>
                          <a:spcPts val="0"/>
                        </a:spcAft>
                      </a:pPr>
                      <a:r>
                        <a:rPr lang="ru-RU" sz="1600" dirty="0" smtClean="0">
                          <a:effectLst/>
                          <a:latin typeface="Times New Roman" pitchFamily="18" charset="0"/>
                          <a:cs typeface="Times New Roman" pitchFamily="18" charset="0"/>
                        </a:rPr>
                        <a:t>с</a:t>
                      </a:r>
                      <a:r>
                        <a:rPr lang="ru-RU" sz="1600" dirty="0">
                          <a:effectLst/>
                          <a:latin typeface="Times New Roman" pitchFamily="18" charset="0"/>
                          <a:cs typeface="Times New Roman" pitchFamily="18" charset="0"/>
                        </a:rPr>
                        <a:t>. Ксаверівка Друга</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endParaRPr lang="ru-RU" sz="1400" dirty="0" smtClean="0">
                        <a:effectLst/>
                        <a:latin typeface="Times New Roman" pitchFamily="18" charset="0"/>
                        <a:cs typeface="Times New Roman" pitchFamily="18" charset="0"/>
                      </a:endParaRPr>
                    </a:p>
                    <a:p>
                      <a:pPr marL="0" marR="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latin typeface="Times New Roman" pitchFamily="18" charset="0"/>
                          <a:cs typeface="Times New Roman" pitchFamily="18" charset="0"/>
                        </a:rPr>
                        <a:t>Генеральний</a:t>
                      </a:r>
                      <a:r>
                        <a:rPr lang="ru-RU" sz="1400" baseline="0" dirty="0" smtClean="0">
                          <a:effectLst/>
                          <a:latin typeface="Times New Roman" pitchFamily="18" charset="0"/>
                          <a:cs typeface="Times New Roman" pitchFamily="18" charset="0"/>
                        </a:rPr>
                        <a:t> план</a:t>
                      </a:r>
                      <a:endParaRPr lang="ru-RU" sz="1400" dirty="0" smtClean="0">
                        <a:effectLst/>
                        <a:latin typeface="Times New Roman" pitchFamily="18" charset="0"/>
                        <a:ea typeface="Calibri"/>
                        <a:cs typeface="Times New Roman" pitchFamily="18" charset="0"/>
                      </a:endParaRPr>
                    </a:p>
                    <a:p>
                      <a:pPr algn="ctr">
                        <a:lnSpc>
                          <a:spcPct val="107000"/>
                        </a:lnSpc>
                        <a:spcAft>
                          <a:spcPts val="0"/>
                        </a:spcAft>
                      </a:pPr>
                      <a:endParaRPr lang="ru-RU" sz="14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endParaRPr lang="ru-RU" sz="1600" dirty="0" smtClean="0">
                        <a:effectLst/>
                        <a:latin typeface="Times New Roman" pitchFamily="18" charset="0"/>
                        <a:cs typeface="Times New Roman" pitchFamily="18" charset="0"/>
                      </a:endParaRPr>
                    </a:p>
                    <a:p>
                      <a:pPr algn="ctr">
                        <a:lnSpc>
                          <a:spcPct val="107000"/>
                        </a:lnSpc>
                        <a:spcAft>
                          <a:spcPts val="0"/>
                        </a:spcAft>
                      </a:pPr>
                      <a:r>
                        <a:rPr lang="ru-RU" sz="1600" dirty="0" smtClean="0">
                          <a:effectLst/>
                          <a:latin typeface="Times New Roman" pitchFamily="18" charset="0"/>
                          <a:cs typeface="Times New Roman" pitchFamily="18" charset="0"/>
                        </a:rPr>
                        <a:t>2020</a:t>
                      </a:r>
                      <a:endParaRPr lang="ru-RU" sz="1600" dirty="0">
                        <a:effectLst/>
                        <a:latin typeface="Times New Roman" pitchFamily="18" charset="0"/>
                        <a:ea typeface="Calibri"/>
                        <a:cs typeface="Times New Roman" pitchFamily="18" charset="0"/>
                      </a:endParaRPr>
                    </a:p>
                  </a:txBody>
                  <a:tcPr marL="11363" marR="11363" marT="0" marB="0"/>
                </a:tc>
                <a:tc rowSpan="2">
                  <a:txBody>
                    <a:bodyPr/>
                    <a:lstStyle/>
                    <a:p>
                      <a:pPr algn="ctr">
                        <a:lnSpc>
                          <a:spcPct val="107000"/>
                        </a:lnSpc>
                        <a:spcAft>
                          <a:spcPts val="0"/>
                        </a:spcAft>
                      </a:pPr>
                      <a:r>
                        <a:rPr lang="ru-RU" sz="1400" dirty="0" smtClean="0">
                          <a:effectLst/>
                          <a:latin typeface="Times New Roman" pitchFamily="18" charset="0"/>
                          <a:cs typeface="Times New Roman" pitchFamily="18" charset="0"/>
                        </a:rPr>
                        <a:t>Ріш. </a:t>
                      </a:r>
                      <a:r>
                        <a:rPr lang="ru-RU" sz="1400" dirty="0">
                          <a:effectLst/>
                          <a:latin typeface="Times New Roman" pitchFamily="18" charset="0"/>
                          <a:cs typeface="Times New Roman" pitchFamily="18" charset="0"/>
                        </a:rPr>
                        <a:t>про затвердження </a:t>
                      </a:r>
                      <a:r>
                        <a:rPr lang="ru-RU" sz="1400" dirty="0" smtClean="0">
                          <a:effectLst/>
                          <a:latin typeface="Times New Roman" pitchFamily="18" charset="0"/>
                          <a:cs typeface="Times New Roman" pitchFamily="18" charset="0"/>
                        </a:rPr>
                        <a:t>генер. </a:t>
                      </a:r>
                      <a:r>
                        <a:rPr lang="ru-RU" sz="1400" dirty="0">
                          <a:effectLst/>
                          <a:latin typeface="Times New Roman" pitchFamily="18" charset="0"/>
                          <a:cs typeface="Times New Roman" pitchFamily="18" charset="0"/>
                        </a:rPr>
                        <a:t>плану з планом зонування території </a:t>
                      </a:r>
                      <a:r>
                        <a:rPr lang="ru-RU" sz="1400" dirty="0" smtClean="0">
                          <a:effectLst/>
                          <a:latin typeface="Times New Roman" pitchFamily="18" charset="0"/>
                          <a:cs typeface="Times New Roman" pitchFamily="18" charset="0"/>
                        </a:rPr>
                        <a:t>с.Ксаверівка </a:t>
                      </a:r>
                      <a:r>
                        <a:rPr lang="ru-RU" sz="1400" dirty="0">
                          <a:effectLst/>
                          <a:latin typeface="Times New Roman" pitchFamily="18" charset="0"/>
                          <a:cs typeface="Times New Roman" pitchFamily="18" charset="0"/>
                        </a:rPr>
                        <a:t>та Ксаверівка Друга за №428-41-VII від </a:t>
                      </a:r>
                      <a:r>
                        <a:rPr lang="ru-RU" sz="1400" dirty="0" smtClean="0">
                          <a:effectLst/>
                          <a:latin typeface="Times New Roman" pitchFamily="18" charset="0"/>
                          <a:cs typeface="Times New Roman" pitchFamily="18" charset="0"/>
                        </a:rPr>
                        <a:t>21.10.2020</a:t>
                      </a:r>
                      <a:r>
                        <a:rPr lang="en-US" sz="1600" dirty="0">
                          <a:effectLst/>
                          <a:latin typeface="Times New Roman" pitchFamily="18" charset="0"/>
                          <a:cs typeface="Times New Roman" pitchFamily="18" charset="0"/>
                        </a:rPr>
                        <a:t> </a:t>
                      </a:r>
                      <a:endParaRPr lang="ru-RU" sz="1600" dirty="0">
                        <a:effectLst/>
                        <a:latin typeface="Times New Roman" pitchFamily="18" charset="0"/>
                        <a:ea typeface="Calibri"/>
                        <a:cs typeface="Times New Roman" pitchFamily="18" charset="0"/>
                      </a:endParaRPr>
                    </a:p>
                  </a:txBody>
                  <a:tcPr marL="11363" marR="11363" marT="0" marB="0"/>
                </a:tc>
              </a:tr>
              <a:tr h="418655">
                <a:tc>
                  <a:txBody>
                    <a:bodyPr/>
                    <a:lstStyle/>
                    <a:p>
                      <a:pPr algn="ctr">
                        <a:lnSpc>
                          <a:spcPct val="107000"/>
                        </a:lnSpc>
                        <a:spcAft>
                          <a:spcPts val="0"/>
                        </a:spcAft>
                      </a:pPr>
                      <a:r>
                        <a:rPr lang="ru-RU" sz="1600" dirty="0">
                          <a:effectLst/>
                          <a:latin typeface="Times New Roman" pitchFamily="18" charset="0"/>
                          <a:cs typeface="Times New Roman" pitchFamily="18" charset="0"/>
                        </a:rPr>
                        <a:t>с. Ксаверівка</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latin typeface="Times New Roman" pitchFamily="18" charset="0"/>
                          <a:cs typeface="Times New Roman" pitchFamily="18" charset="0"/>
                        </a:rPr>
                        <a:t>Генеральний</a:t>
                      </a:r>
                      <a:r>
                        <a:rPr lang="ru-RU" sz="1400" baseline="0" dirty="0" smtClean="0">
                          <a:effectLst/>
                          <a:latin typeface="Times New Roman" pitchFamily="18" charset="0"/>
                          <a:cs typeface="Times New Roman" pitchFamily="18" charset="0"/>
                        </a:rPr>
                        <a:t> план</a:t>
                      </a:r>
                      <a:endParaRPr lang="ru-RU" sz="1400" dirty="0" smtClean="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600">
                          <a:effectLst/>
                          <a:latin typeface="Times New Roman" pitchFamily="18" charset="0"/>
                          <a:cs typeface="Times New Roman" pitchFamily="18" charset="0"/>
                        </a:rPr>
                        <a:t>2020</a:t>
                      </a:r>
                      <a:endParaRPr lang="ru-RU" sz="1600">
                        <a:effectLst/>
                        <a:latin typeface="Times New Roman" pitchFamily="18" charset="0"/>
                        <a:ea typeface="Calibri"/>
                        <a:cs typeface="Times New Roman" pitchFamily="18" charset="0"/>
                      </a:endParaRPr>
                    </a:p>
                  </a:txBody>
                  <a:tcPr marL="11363" marR="11363" marT="0" marB="0"/>
                </a:tc>
                <a:tc vMerge="1">
                  <a:txBody>
                    <a:bodyPr/>
                    <a:lstStyle/>
                    <a:p>
                      <a:pPr algn="r">
                        <a:lnSpc>
                          <a:spcPct val="107000"/>
                        </a:lnSpc>
                        <a:spcAft>
                          <a:spcPts val="0"/>
                        </a:spcAft>
                      </a:pPr>
                      <a:endParaRPr lang="ru-RU" sz="1600" dirty="0">
                        <a:effectLst/>
                        <a:latin typeface="Times New Roman" pitchFamily="18" charset="0"/>
                        <a:ea typeface="Calibri"/>
                        <a:cs typeface="Times New Roman" pitchFamily="18" charset="0"/>
                      </a:endParaRPr>
                    </a:p>
                  </a:txBody>
                  <a:tcPr marL="11363" marR="11363" marT="0" marB="0"/>
                </a:tc>
              </a:tr>
              <a:tr h="276306">
                <a:tc>
                  <a:txBody>
                    <a:bodyPr/>
                    <a:lstStyle/>
                    <a:p>
                      <a:pPr algn="ctr">
                        <a:lnSpc>
                          <a:spcPct val="107000"/>
                        </a:lnSpc>
                        <a:spcAft>
                          <a:spcPts val="0"/>
                        </a:spcAft>
                      </a:pPr>
                      <a:r>
                        <a:rPr lang="ru-RU" sz="1600" dirty="0">
                          <a:effectLst/>
                          <a:latin typeface="Times New Roman" pitchFamily="18" charset="0"/>
                          <a:cs typeface="Times New Roman" pitchFamily="18" charset="0"/>
                        </a:rPr>
                        <a:t>с. Лосятин</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latin typeface="Times New Roman" pitchFamily="18" charset="0"/>
                          <a:cs typeface="Times New Roman" pitchFamily="18" charset="0"/>
                        </a:rPr>
                        <a:t>Генеральний</a:t>
                      </a:r>
                      <a:r>
                        <a:rPr lang="ru-RU" sz="1400" baseline="0" dirty="0" smtClean="0">
                          <a:effectLst/>
                          <a:latin typeface="Times New Roman" pitchFamily="18" charset="0"/>
                          <a:cs typeface="Times New Roman" pitchFamily="18" charset="0"/>
                        </a:rPr>
                        <a:t> план</a:t>
                      </a:r>
                      <a:endParaRPr lang="ru-RU" sz="1400" dirty="0" smtClean="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600" dirty="0">
                          <a:effectLst/>
                          <a:latin typeface="Times New Roman" pitchFamily="18" charset="0"/>
                          <a:cs typeface="Times New Roman" pitchFamily="18" charset="0"/>
                        </a:rPr>
                        <a:t>1985</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400" dirty="0">
                          <a:effectLst/>
                          <a:latin typeface="Times New Roman" pitchFamily="18" charset="0"/>
                          <a:cs typeface="Times New Roman" pitchFamily="18" charset="0"/>
                        </a:rPr>
                        <a:t>Пролонгований</a:t>
                      </a:r>
                      <a:endParaRPr lang="ru-RU" sz="1400" dirty="0">
                        <a:effectLst/>
                        <a:latin typeface="Times New Roman" pitchFamily="18" charset="0"/>
                        <a:ea typeface="Calibri"/>
                        <a:cs typeface="Times New Roman" pitchFamily="18" charset="0"/>
                      </a:endParaRPr>
                    </a:p>
                  </a:txBody>
                  <a:tcPr marL="11363" marR="11363" marT="0" marB="0"/>
                </a:tc>
              </a:tr>
              <a:tr h="526978">
                <a:tc>
                  <a:txBody>
                    <a:bodyPr/>
                    <a:lstStyle/>
                    <a:p>
                      <a:pPr algn="ctr">
                        <a:lnSpc>
                          <a:spcPct val="107000"/>
                        </a:lnSpc>
                        <a:spcAft>
                          <a:spcPts val="0"/>
                        </a:spcAft>
                      </a:pPr>
                      <a:r>
                        <a:rPr lang="ru-RU" sz="1600" dirty="0">
                          <a:effectLst/>
                          <a:latin typeface="Times New Roman" pitchFamily="18" charset="0"/>
                          <a:cs typeface="Times New Roman" pitchFamily="18" charset="0"/>
                        </a:rPr>
                        <a:t>с. Пінчуки</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400" dirty="0">
                          <a:effectLst/>
                          <a:latin typeface="Times New Roman" pitchFamily="18" charset="0"/>
                          <a:cs typeface="Times New Roman" pitchFamily="18" charset="0"/>
                        </a:rPr>
                        <a:t>Схема ГП території Пінчуківської с/ради</a:t>
                      </a:r>
                      <a:endParaRPr lang="ru-RU" sz="14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600" dirty="0">
                          <a:effectLst/>
                          <a:latin typeface="Times New Roman" pitchFamily="18" charset="0"/>
                          <a:cs typeface="Times New Roman" pitchFamily="18" charset="0"/>
                        </a:rPr>
                        <a:t>1997</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400" dirty="0">
                          <a:effectLst/>
                          <a:latin typeface="Times New Roman" pitchFamily="18" charset="0"/>
                          <a:cs typeface="Times New Roman" pitchFamily="18" charset="0"/>
                        </a:rPr>
                        <a:t>Пролонгований </a:t>
                      </a:r>
                      <a:r>
                        <a:rPr lang="ru-RU" sz="1400" dirty="0" smtClean="0">
                          <a:effectLst/>
                          <a:latin typeface="Times New Roman" pitchFamily="18" charset="0"/>
                          <a:cs typeface="Times New Roman" pitchFamily="18" charset="0"/>
                        </a:rPr>
                        <a:t>ріш. </a:t>
                      </a:r>
                      <a:r>
                        <a:rPr lang="ru-RU" sz="1400" dirty="0">
                          <a:effectLst/>
                          <a:latin typeface="Times New Roman" pitchFamily="18" charset="0"/>
                          <a:cs typeface="Times New Roman" pitchFamily="18" charset="0"/>
                        </a:rPr>
                        <a:t>№94-X-VII від 22.12.2016 </a:t>
                      </a:r>
                      <a:r>
                        <a:rPr lang="ru-RU" sz="1200" dirty="0">
                          <a:effectLst/>
                          <a:latin typeface="Times New Roman" pitchFamily="18" charset="0"/>
                          <a:cs typeface="Times New Roman" pitchFamily="18" charset="0"/>
                        </a:rPr>
                        <a:t>(на </a:t>
                      </a:r>
                      <a:r>
                        <a:rPr lang="ru-RU" sz="1200" dirty="0" smtClean="0">
                          <a:effectLst/>
                          <a:latin typeface="Times New Roman" pitchFamily="18" charset="0"/>
                          <a:cs typeface="Times New Roman" pitchFamily="18" charset="0"/>
                        </a:rPr>
                        <a:t>5</a:t>
                      </a:r>
                      <a:r>
                        <a:rPr lang="ru-RU" sz="1200" baseline="0" dirty="0" smtClean="0">
                          <a:effectLst/>
                          <a:latin typeface="Times New Roman" pitchFamily="18" charset="0"/>
                          <a:cs typeface="Times New Roman" pitchFamily="18" charset="0"/>
                        </a:rPr>
                        <a:t> </a:t>
                      </a:r>
                      <a:r>
                        <a:rPr lang="ru-RU" sz="1200" dirty="0" smtClean="0">
                          <a:effectLst/>
                          <a:latin typeface="Times New Roman" pitchFamily="18" charset="0"/>
                          <a:cs typeface="Times New Roman" pitchFamily="18" charset="0"/>
                        </a:rPr>
                        <a:t>р)</a:t>
                      </a:r>
                      <a:endParaRPr lang="ru-RU" sz="1200" dirty="0">
                        <a:effectLst/>
                        <a:latin typeface="Times New Roman" pitchFamily="18" charset="0"/>
                        <a:ea typeface="Calibri"/>
                        <a:cs typeface="Times New Roman" pitchFamily="18" charset="0"/>
                      </a:endParaRPr>
                    </a:p>
                  </a:txBody>
                  <a:tcPr marL="11363" marR="11363" marT="0" marB="0"/>
                </a:tc>
              </a:tr>
              <a:tr h="533400">
                <a:tc>
                  <a:txBody>
                    <a:bodyPr/>
                    <a:lstStyle/>
                    <a:p>
                      <a:pPr algn="ctr">
                        <a:lnSpc>
                          <a:spcPct val="107000"/>
                        </a:lnSpc>
                        <a:spcAft>
                          <a:spcPts val="0"/>
                        </a:spcAft>
                      </a:pPr>
                      <a:r>
                        <a:rPr lang="ru-RU" sz="1600" dirty="0">
                          <a:effectLst/>
                          <a:latin typeface="Times New Roman" pitchFamily="18" charset="0"/>
                          <a:cs typeface="Times New Roman" pitchFamily="18" charset="0"/>
                        </a:rPr>
                        <a:t>с. Саливонки</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400" dirty="0">
                          <a:effectLst/>
                          <a:latin typeface="Times New Roman" pitchFamily="18" charset="0"/>
                          <a:cs typeface="Times New Roman" pitchFamily="18" charset="0"/>
                        </a:rPr>
                        <a:t>ГП коригування</a:t>
                      </a:r>
                      <a:endParaRPr lang="ru-RU" sz="14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600" dirty="0">
                          <a:effectLst/>
                          <a:latin typeface="Times New Roman" pitchFamily="18" charset="0"/>
                          <a:cs typeface="Times New Roman" pitchFamily="18" charset="0"/>
                        </a:rPr>
                        <a:t>2010</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400" dirty="0">
                          <a:effectLst/>
                          <a:latin typeface="Times New Roman" pitchFamily="18" charset="0"/>
                          <a:cs typeface="Times New Roman" pitchFamily="18" charset="0"/>
                        </a:rPr>
                        <a:t>Пролонгований </a:t>
                      </a:r>
                      <a:r>
                        <a:rPr lang="ru-RU" sz="1400" dirty="0" smtClean="0">
                          <a:effectLst/>
                          <a:latin typeface="Times New Roman" pitchFamily="18" charset="0"/>
                          <a:cs typeface="Times New Roman" pitchFamily="18" charset="0"/>
                        </a:rPr>
                        <a:t>ріш. </a:t>
                      </a:r>
                      <a:r>
                        <a:rPr lang="ru-RU" sz="1400" dirty="0">
                          <a:effectLst/>
                          <a:latin typeface="Times New Roman" pitchFamily="18" charset="0"/>
                          <a:cs typeface="Times New Roman" pitchFamily="18" charset="0"/>
                        </a:rPr>
                        <a:t>№48-7-VII від 05/07/2016</a:t>
                      </a:r>
                      <a:endParaRPr lang="ru-RU" sz="1400" dirty="0">
                        <a:effectLst/>
                        <a:latin typeface="Times New Roman" pitchFamily="18" charset="0"/>
                        <a:ea typeface="Calibri"/>
                        <a:cs typeface="Times New Roman" pitchFamily="18" charset="0"/>
                      </a:endParaRPr>
                    </a:p>
                  </a:txBody>
                  <a:tcPr marL="11363" marR="11363" marT="0" marB="0"/>
                </a:tc>
              </a:tr>
              <a:tr h="712067">
                <a:tc>
                  <a:txBody>
                    <a:bodyPr/>
                    <a:lstStyle/>
                    <a:p>
                      <a:pPr algn="ctr">
                        <a:lnSpc>
                          <a:spcPct val="107000"/>
                        </a:lnSpc>
                        <a:spcAft>
                          <a:spcPts val="0"/>
                        </a:spcAft>
                      </a:pPr>
                      <a:r>
                        <a:rPr lang="ru-RU" sz="1600" dirty="0">
                          <a:effectLst/>
                          <a:latin typeface="Times New Roman" pitchFamily="18" charset="0"/>
                          <a:cs typeface="Times New Roman" pitchFamily="18" charset="0"/>
                        </a:rPr>
                        <a:t>с. Соколівка</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latin typeface="Times New Roman" pitchFamily="18" charset="0"/>
                          <a:cs typeface="Times New Roman" pitchFamily="18" charset="0"/>
                        </a:rPr>
                        <a:t>Генеральний</a:t>
                      </a:r>
                      <a:r>
                        <a:rPr lang="ru-RU" sz="1400" baseline="0" dirty="0" smtClean="0">
                          <a:effectLst/>
                          <a:latin typeface="Times New Roman" pitchFamily="18" charset="0"/>
                          <a:cs typeface="Times New Roman" pitchFamily="18" charset="0"/>
                        </a:rPr>
                        <a:t> план</a:t>
                      </a:r>
                      <a:endParaRPr lang="ru-RU" sz="1400" dirty="0" smtClean="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600" dirty="0">
                          <a:effectLst/>
                          <a:latin typeface="Times New Roman" pitchFamily="18" charset="0"/>
                          <a:cs typeface="Times New Roman" pitchFamily="18" charset="0"/>
                        </a:rPr>
                        <a:t>1968 (1991)</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400" dirty="0">
                          <a:effectLst/>
                          <a:latin typeface="Times New Roman" pitchFamily="18" charset="0"/>
                          <a:cs typeface="Times New Roman" pitchFamily="18" charset="0"/>
                        </a:rPr>
                        <a:t>Пролонгований </a:t>
                      </a:r>
                      <a:r>
                        <a:rPr lang="ru-RU" sz="1400" dirty="0" smtClean="0">
                          <a:effectLst/>
                          <a:latin typeface="Times New Roman" pitchFamily="18" charset="0"/>
                          <a:cs typeface="Times New Roman" pitchFamily="18" charset="0"/>
                        </a:rPr>
                        <a:t>ріш. </a:t>
                      </a:r>
                      <a:r>
                        <a:rPr lang="ru-RU" sz="1400" dirty="0">
                          <a:effectLst/>
                          <a:latin typeface="Times New Roman" pitchFamily="18" charset="0"/>
                          <a:cs typeface="Times New Roman" pitchFamily="18" charset="0"/>
                        </a:rPr>
                        <a:t>18.04.2013 № 151-ХVІІ-VІ безстроково</a:t>
                      </a:r>
                      <a:endParaRPr lang="ru-RU" sz="1400" dirty="0">
                        <a:effectLst/>
                        <a:latin typeface="Times New Roman" pitchFamily="18" charset="0"/>
                        <a:ea typeface="Calibri"/>
                        <a:cs typeface="Times New Roman" pitchFamily="18" charset="0"/>
                      </a:endParaRPr>
                    </a:p>
                  </a:txBody>
                  <a:tcPr marL="11363" marR="11363" marT="0" marB="0"/>
                </a:tc>
              </a:tr>
              <a:tr h="690815">
                <a:tc>
                  <a:txBody>
                    <a:bodyPr/>
                    <a:lstStyle/>
                    <a:p>
                      <a:pPr algn="ctr">
                        <a:lnSpc>
                          <a:spcPct val="107000"/>
                        </a:lnSpc>
                        <a:spcAft>
                          <a:spcPts val="0"/>
                        </a:spcAft>
                      </a:pPr>
                      <a:r>
                        <a:rPr lang="ru-RU" sz="1600" dirty="0">
                          <a:effectLst/>
                          <a:latin typeface="Times New Roman" pitchFamily="18" charset="0"/>
                          <a:cs typeface="Times New Roman" pitchFamily="18" charset="0"/>
                        </a:rPr>
                        <a:t>с. Тростинська Новоселиця</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marL="0" marR="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latin typeface="Times New Roman" pitchFamily="18" charset="0"/>
                          <a:cs typeface="Times New Roman" pitchFamily="18" charset="0"/>
                        </a:rPr>
                        <a:t>Генеральний</a:t>
                      </a:r>
                      <a:r>
                        <a:rPr lang="ru-RU" sz="1400" baseline="0" dirty="0" smtClean="0">
                          <a:effectLst/>
                          <a:latin typeface="Times New Roman" pitchFamily="18" charset="0"/>
                          <a:cs typeface="Times New Roman" pitchFamily="18" charset="0"/>
                        </a:rPr>
                        <a:t> план</a:t>
                      </a:r>
                      <a:endParaRPr lang="ru-RU" sz="1400" dirty="0" smtClean="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600" dirty="0">
                          <a:effectLst/>
                          <a:latin typeface="Times New Roman" pitchFamily="18" charset="0"/>
                          <a:cs typeface="Times New Roman" pitchFamily="18" charset="0"/>
                        </a:rPr>
                        <a:t>1975</a:t>
                      </a:r>
                      <a:endParaRPr lang="ru-RU" sz="1600" dirty="0">
                        <a:effectLst/>
                        <a:latin typeface="Times New Roman" pitchFamily="18" charset="0"/>
                        <a:ea typeface="Calibri"/>
                        <a:cs typeface="Times New Roman" pitchFamily="18" charset="0"/>
                      </a:endParaRPr>
                    </a:p>
                  </a:txBody>
                  <a:tcPr marL="11363" marR="11363" marT="0" marB="0"/>
                </a:tc>
                <a:tc>
                  <a:txBody>
                    <a:bodyPr/>
                    <a:lstStyle/>
                    <a:p>
                      <a:pPr algn="ctr">
                        <a:lnSpc>
                          <a:spcPct val="107000"/>
                        </a:lnSpc>
                        <a:spcAft>
                          <a:spcPts val="0"/>
                        </a:spcAft>
                      </a:pPr>
                      <a:r>
                        <a:rPr lang="ru-RU" sz="1400" dirty="0">
                          <a:effectLst/>
                          <a:latin typeface="Times New Roman" pitchFamily="18" charset="0"/>
                          <a:cs typeface="Times New Roman" pitchFamily="18" charset="0"/>
                        </a:rPr>
                        <a:t>Пролонгований </a:t>
                      </a:r>
                      <a:r>
                        <a:rPr lang="ru-RU" sz="1400" dirty="0" smtClean="0">
                          <a:effectLst/>
                          <a:latin typeface="Times New Roman" pitchFamily="18" charset="0"/>
                          <a:cs typeface="Times New Roman" pitchFamily="18" charset="0"/>
                        </a:rPr>
                        <a:t>ріш. </a:t>
                      </a:r>
                      <a:r>
                        <a:rPr lang="ru-RU" sz="1400" dirty="0">
                          <a:effectLst/>
                          <a:latin typeface="Times New Roman" pitchFamily="18" charset="0"/>
                          <a:cs typeface="Times New Roman" pitchFamily="18" charset="0"/>
                        </a:rPr>
                        <a:t>08.04.2013 № 109-25-VІ безстроково</a:t>
                      </a:r>
                      <a:endParaRPr lang="ru-RU" sz="1400" dirty="0">
                        <a:effectLst/>
                        <a:latin typeface="Times New Roman" pitchFamily="18" charset="0"/>
                        <a:ea typeface="Calibri"/>
                        <a:cs typeface="Times New Roman" pitchFamily="18" charset="0"/>
                      </a:endParaRPr>
                    </a:p>
                  </a:txBody>
                  <a:tcPr marL="11363" marR="11363" marT="0" marB="0"/>
                </a:tc>
              </a:tr>
            </a:tbl>
          </a:graphicData>
        </a:graphic>
      </p:graphicFrame>
      <p:sp>
        <p:nvSpPr>
          <p:cNvPr id="18" name="TextBox 17">
            <a:extLst>
              <a:ext uri="{FF2B5EF4-FFF2-40B4-BE49-F238E27FC236}">
                <a16:creationId xmlns:a16="http://schemas.microsoft.com/office/drawing/2014/main" xmlns="" id="{A80FBD02-205A-4127-9BD4-09A125ADD446}"/>
              </a:ext>
            </a:extLst>
          </p:cNvPr>
          <p:cNvSpPr txBox="1"/>
          <p:nvPr/>
        </p:nvSpPr>
        <p:spPr>
          <a:xfrm>
            <a:off x="2836738" y="3411837"/>
            <a:ext cx="2254517" cy="339195"/>
          </a:xfrm>
          <a:prstGeom prst="rect">
            <a:avLst/>
          </a:prstGeom>
          <a:noFill/>
        </p:spPr>
        <p:txBody>
          <a:bodyPr wrap="square" rtlCol="0">
            <a:spAutoFit/>
          </a:bodyPr>
          <a:lstStyle/>
          <a:p>
            <a:r>
              <a:rPr lang="uk-UA" sz="760" dirty="0">
                <a:solidFill>
                  <a:srgbClr val="C00000"/>
                </a:solidFill>
                <a:latin typeface="Times New Roman" panose="02020603050405020304" pitchFamily="18" charset="0"/>
                <a:cs typeface="Times New Roman" panose="02020603050405020304" pitchFamily="18" charset="0"/>
              </a:rPr>
              <a:t>        </a:t>
            </a:r>
            <a:endParaRPr lang="uk-UA" sz="760" dirty="0">
              <a:latin typeface="Times New Roman" panose="02020603050405020304" pitchFamily="18" charset="0"/>
              <a:cs typeface="Times New Roman" panose="02020603050405020304" pitchFamily="18" charset="0"/>
            </a:endParaRPr>
          </a:p>
          <a:p>
            <a:endParaRPr lang="uk-UA" sz="844" dirty="0">
              <a:solidFill>
                <a:srgbClr val="C00000"/>
              </a:solidFill>
            </a:endParaRPr>
          </a:p>
        </p:txBody>
      </p:sp>
      <p:pic>
        <p:nvPicPr>
          <p:cNvPr id="5122" name="Picture 2" descr="Розробка Містобудівної Документації - Замовити Містобудівний Проект в  Херсоні, Україні"/>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2000"/>
                    </a14:imgEffect>
                  </a14:imgLayer>
                </a14:imgProps>
              </a:ext>
              <a:ext uri="{28A0092B-C50C-407E-A947-70E740481C1C}">
                <a14:useLocalDpi xmlns:a14="http://schemas.microsoft.com/office/drawing/2010/main" val="0"/>
              </a:ext>
            </a:extLst>
          </a:blip>
          <a:srcRect/>
          <a:stretch>
            <a:fillRect/>
          </a:stretch>
        </p:blipFill>
        <p:spPr bwMode="auto">
          <a:xfrm>
            <a:off x="4550230" y="2"/>
            <a:ext cx="2188028" cy="1687285"/>
          </a:xfrm>
          <a:prstGeom prst="rect">
            <a:avLst/>
          </a:prstGeom>
          <a:noFill/>
          <a:effectLst>
            <a:glow rad="127000">
              <a:schemeClr val="accent1">
                <a:alpha val="7000"/>
              </a:schemeClr>
            </a:glow>
            <a:softEdge rad="127000"/>
          </a:effectLst>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xmlns="" id="{F29DE292-26DE-46B9-B5CE-A34814ADAB8C}"/>
              </a:ext>
            </a:extLst>
          </p:cNvPr>
          <p:cNvSpPr/>
          <p:nvPr/>
        </p:nvSpPr>
        <p:spPr>
          <a:xfrm>
            <a:off x="-140505" y="9723"/>
            <a:ext cx="5954484" cy="592953"/>
          </a:xfrm>
          <a:prstGeom prst="rect">
            <a:avLst/>
          </a:prstGeom>
          <a:noFill/>
        </p:spPr>
        <p:txBody>
          <a:bodyPr wrap="square" lIns="38576" tIns="19289" rIns="38576" bIns="19289">
            <a:spAutoFit/>
          </a:bodyPr>
          <a:lstStyle/>
          <a:p>
            <a:pPr algn="ctr"/>
            <a:r>
              <a:rPr lang="uk-UA" sz="36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Містобудівні документи</a:t>
            </a:r>
            <a:endParaRPr lang="ru-RU" sz="3600"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8" name="Прямоугольник 2">
            <a:extLst>
              <a:ext uri="{FF2B5EF4-FFF2-40B4-BE49-F238E27FC236}">
                <a16:creationId xmlns:a16="http://schemas.microsoft.com/office/drawing/2014/main" xmlns="" id="{F29DE292-26DE-46B9-B5CE-A34814ADAB8C}"/>
              </a:ext>
            </a:extLst>
          </p:cNvPr>
          <p:cNvSpPr/>
          <p:nvPr/>
        </p:nvSpPr>
        <p:spPr>
          <a:xfrm>
            <a:off x="98981" y="7653626"/>
            <a:ext cx="6639276" cy="592953"/>
          </a:xfrm>
          <a:prstGeom prst="rect">
            <a:avLst/>
          </a:prstGeom>
          <a:noFill/>
        </p:spPr>
        <p:txBody>
          <a:bodyPr wrap="square" lIns="38576" tIns="19289" rIns="38576" bIns="19289">
            <a:spAutoFit/>
          </a:bodyPr>
          <a:lstStyle/>
          <a:p>
            <a:pPr algn="ctr"/>
            <a:r>
              <a:rPr lang="uk-UA"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с</a:t>
            </a:r>
            <a:r>
              <a:rPr lang="uk-UA"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Вільшанська Новоселиця, с. Петрівка, с. Степанівка </a:t>
            </a:r>
          </a:p>
          <a:p>
            <a:pPr algn="ctr"/>
            <a:r>
              <a:rPr lang="uk-UA"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не мають містобудівної документації</a:t>
            </a:r>
            <a:endParaRPr lang="ru-RU" b="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076880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A80FBD02-205A-4127-9BD4-09A125ADD446}"/>
              </a:ext>
            </a:extLst>
          </p:cNvPr>
          <p:cNvSpPr txBox="1"/>
          <p:nvPr/>
        </p:nvSpPr>
        <p:spPr>
          <a:xfrm>
            <a:off x="2836738" y="3411837"/>
            <a:ext cx="2254517" cy="339195"/>
          </a:xfrm>
          <a:prstGeom prst="rect">
            <a:avLst/>
          </a:prstGeom>
          <a:noFill/>
        </p:spPr>
        <p:txBody>
          <a:bodyPr wrap="square" rtlCol="0">
            <a:spAutoFit/>
          </a:bodyPr>
          <a:lstStyle/>
          <a:p>
            <a:r>
              <a:rPr lang="uk-UA" sz="760" dirty="0">
                <a:solidFill>
                  <a:srgbClr val="C00000"/>
                </a:solidFill>
                <a:latin typeface="Times New Roman" panose="02020603050405020304" pitchFamily="18" charset="0"/>
                <a:cs typeface="Times New Roman" panose="02020603050405020304" pitchFamily="18" charset="0"/>
              </a:rPr>
              <a:t>        </a:t>
            </a:r>
            <a:endParaRPr lang="uk-UA" sz="760" dirty="0">
              <a:latin typeface="Times New Roman" panose="02020603050405020304" pitchFamily="18" charset="0"/>
              <a:cs typeface="Times New Roman" panose="02020603050405020304" pitchFamily="18" charset="0"/>
            </a:endParaRPr>
          </a:p>
          <a:p>
            <a:endParaRPr lang="uk-UA" sz="844" dirty="0">
              <a:solidFill>
                <a:srgbClr val="C00000"/>
              </a:solidFill>
            </a:endParaRPr>
          </a:p>
        </p:txBody>
      </p:sp>
      <p:sp>
        <p:nvSpPr>
          <p:cNvPr id="3" name="Прямоугольник 2">
            <a:extLst>
              <a:ext uri="{FF2B5EF4-FFF2-40B4-BE49-F238E27FC236}">
                <a16:creationId xmlns:a16="http://schemas.microsoft.com/office/drawing/2014/main" xmlns="" id="{F29DE292-26DE-46B9-B5CE-A34814ADAB8C}"/>
              </a:ext>
            </a:extLst>
          </p:cNvPr>
          <p:cNvSpPr/>
          <p:nvPr/>
        </p:nvSpPr>
        <p:spPr>
          <a:xfrm>
            <a:off x="728385" y="242919"/>
            <a:ext cx="5954484" cy="1116173"/>
          </a:xfrm>
          <a:prstGeom prst="rect">
            <a:avLst/>
          </a:prstGeom>
          <a:noFill/>
        </p:spPr>
        <p:txBody>
          <a:bodyPr wrap="square" lIns="38576" tIns="19289" rIns="38576" bIns="19289">
            <a:spAutoFit/>
          </a:bodyPr>
          <a:lstStyle/>
          <a:p>
            <a:pPr algn="ctr"/>
            <a:r>
              <a:rPr lang="uk-UA" sz="4000" b="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Чисельність населення</a:t>
            </a:r>
          </a:p>
          <a:p>
            <a:pPr algn="ctr"/>
            <a:r>
              <a:rPr lang="uk-UA" sz="3000" b="1" i="1" dirty="0" smtClean="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(всього 13 855 осіб)</a:t>
            </a:r>
            <a:endParaRPr lang="ru-RU" sz="3000" b="1" i="1" dirty="0">
              <a:ln w="13462">
                <a:solidFill>
                  <a:schemeClr val="bg2">
                    <a:lumMod val="50000"/>
                  </a:schemeClr>
                </a:solidFill>
                <a:prstDash val="solid"/>
              </a:ln>
              <a:solidFill>
                <a:schemeClr val="tx1">
                  <a:lumMod val="95000"/>
                  <a:lumOff val="5000"/>
                </a:schemeClr>
              </a:solidFill>
              <a:effectLst>
                <a:outerShdw dist="38100" dir="2700000" algn="bl" rotWithShape="0">
                  <a:schemeClr val="accent5"/>
                </a:outerShdw>
              </a:effectLst>
            </a:endParaRPr>
          </a:p>
        </p:txBody>
      </p:sp>
      <p:sp>
        <p:nvSpPr>
          <p:cNvPr id="8" name="Прямоугольник 2">
            <a:extLst>
              <a:ext uri="{FF2B5EF4-FFF2-40B4-BE49-F238E27FC236}">
                <a16:creationId xmlns:a16="http://schemas.microsoft.com/office/drawing/2014/main" xmlns="" id="{F29DE292-26DE-46B9-B5CE-A34814ADAB8C}"/>
              </a:ext>
            </a:extLst>
          </p:cNvPr>
          <p:cNvSpPr/>
          <p:nvPr/>
        </p:nvSpPr>
        <p:spPr>
          <a:xfrm>
            <a:off x="155576" y="5519059"/>
            <a:ext cx="3077482" cy="2131835"/>
          </a:xfrm>
          <a:prstGeom prst="rect">
            <a:avLst/>
          </a:prstGeom>
          <a:noFill/>
        </p:spPr>
        <p:txBody>
          <a:bodyPr wrap="square" lIns="38576" tIns="19289" rIns="38576" bIns="19289">
            <a:spAutoFit/>
          </a:bodyPr>
          <a:lstStyle/>
          <a:p>
            <a:pPr algn="ctr"/>
            <a:r>
              <a:rPr lang="uk-UA" sz="2800" b="1" dirty="0" smtClean="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ВПО</a:t>
            </a:r>
            <a:r>
              <a:rPr lang="uk-UA" sz="2000" b="1" dirty="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uk-UA" sz="2000" b="1" dirty="0" smtClean="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uk-UA" sz="2800" b="1" dirty="0" smtClean="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370</a:t>
            </a:r>
            <a:r>
              <a:rPr lang="uk-UA" b="1" dirty="0" smtClean="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осіб, в т.ч. </a:t>
            </a:r>
          </a:p>
          <a:p>
            <a:r>
              <a:rPr lang="uk-UA" dirty="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д</a:t>
            </a:r>
            <a:r>
              <a:rPr lang="uk-UA" dirty="0" smtClean="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іти до 6 р. – 15 осіб</a:t>
            </a:r>
          </a:p>
          <a:p>
            <a:r>
              <a:rPr lang="uk-UA" dirty="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д</a:t>
            </a:r>
            <a:r>
              <a:rPr lang="uk-UA" dirty="0" smtClean="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іти 6-18 років – 46 осіб</a:t>
            </a:r>
          </a:p>
          <a:p>
            <a:r>
              <a:rPr lang="uk-UA" dirty="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д</a:t>
            </a:r>
            <a:r>
              <a:rPr lang="uk-UA" dirty="0" smtClean="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орослі -  309 осіб</a:t>
            </a:r>
          </a:p>
          <a:p>
            <a:endParaRPr lang="uk-UA" dirty="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r>
              <a:rPr lang="uk-UA" dirty="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і</a:t>
            </a:r>
            <a:r>
              <a:rPr lang="uk-UA" dirty="0" smtClean="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з них </a:t>
            </a:r>
          </a:p>
          <a:p>
            <a:r>
              <a:rPr lang="uk-UA" dirty="0" smtClean="0">
                <a:ln w="13462">
                  <a:solidFill>
                    <a:schemeClr val="tx1"/>
                  </a:solidFill>
                  <a:prstDash val="solid"/>
                </a:ln>
                <a:solidFill>
                  <a:schemeClr val="tx1">
                    <a:lumMod val="95000"/>
                    <a:lumOff val="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в смт Гребінки – 231 особа</a:t>
            </a:r>
            <a:endParaRPr lang="ru-RU" dirty="0">
              <a:ln w="13462">
                <a:solidFill>
                  <a:schemeClr val="tx1"/>
                </a:solidFill>
                <a:prstDash val="solid"/>
              </a:ln>
              <a:solidFill>
                <a:schemeClr val="tx1">
                  <a:lumMod val="95000"/>
                  <a:lumOff val="5000"/>
                </a:schemeClr>
              </a:solidFill>
              <a:effectLst>
                <a:outerShdw dist="38100" dir="2700000" algn="bl" rotWithShape="0">
                  <a:schemeClr val="accent5"/>
                </a:outerShdw>
              </a:effectLst>
            </a:endParaRPr>
          </a:p>
        </p:txBody>
      </p:sp>
      <p:sp>
        <p:nvSpPr>
          <p:cNvPr id="2" name="AutoShape 2" descr="У січні чисельність населення скоротилася на 36,9 тис. до 41,1 млн осіб |  Українські Новини"/>
          <p:cNvSpPr>
            <a:spLocks noChangeAspect="1" noChangeArrowheads="1"/>
          </p:cNvSpPr>
          <p:nvPr/>
        </p:nvSpPr>
        <p:spPr bwMode="auto">
          <a:xfrm>
            <a:off x="155575" y="-144462"/>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У січні чисельність населення скоротилася на 36,9 тис. до 41,1 млн осіб |  Українські Новини"/>
          <p:cNvSpPr>
            <a:spLocks noChangeAspect="1" noChangeArrowheads="1"/>
          </p:cNvSpPr>
          <p:nvPr/>
        </p:nvSpPr>
        <p:spPr bwMode="auto">
          <a:xfrm>
            <a:off x="307975" y="79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У січні чисельність населення скоротилася на 36,9 тис. до 41,1 млн осіб |  Українські Новини"/>
          <p:cNvSpPr>
            <a:spLocks noChangeAspect="1" noChangeArrowheads="1"/>
          </p:cNvSpPr>
          <p:nvPr/>
        </p:nvSpPr>
        <p:spPr bwMode="auto">
          <a:xfrm>
            <a:off x="460375" y="160338"/>
            <a:ext cx="304800" cy="304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77" name="Picture 9" descr="Новини | ЛОДА/LODA – Львівська обласна державна адміністраці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058" y="5781996"/>
            <a:ext cx="3424969" cy="17953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Діаграма 11"/>
          <p:cNvGraphicFramePr/>
          <p:nvPr>
            <p:extLst>
              <p:ext uri="{D42A27DB-BD31-4B8C-83A1-F6EECF244321}">
                <p14:modId xmlns:p14="http://schemas.microsoft.com/office/powerpoint/2010/main" val="419878991"/>
              </p:ext>
            </p:extLst>
          </p:nvPr>
        </p:nvGraphicFramePr>
        <p:xfrm>
          <a:off x="155575" y="1685662"/>
          <a:ext cx="6103711" cy="34088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Діаграма 12"/>
          <p:cNvGraphicFramePr/>
          <p:nvPr>
            <p:extLst>
              <p:ext uri="{D42A27DB-BD31-4B8C-83A1-F6EECF244321}">
                <p14:modId xmlns:p14="http://schemas.microsoft.com/office/powerpoint/2010/main" val="673713385"/>
              </p:ext>
            </p:extLst>
          </p:nvPr>
        </p:nvGraphicFramePr>
        <p:xfrm>
          <a:off x="3620458" y="1654629"/>
          <a:ext cx="3237542" cy="325482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75488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8638</TotalTime>
  <Words>2408</Words>
  <Application>Microsoft Office PowerPoint</Application>
  <PresentationFormat>Довільний</PresentationFormat>
  <Paragraphs>629</Paragraphs>
  <Slides>36</Slides>
  <Notes>36</Notes>
  <HiddenSlides>0</HiddenSlides>
  <MMClips>0</MMClips>
  <ScaleCrop>false</ScaleCrop>
  <HeadingPairs>
    <vt:vector size="4" baseType="variant">
      <vt:variant>
        <vt:lpstr>Тема</vt:lpstr>
      </vt:variant>
      <vt:variant>
        <vt:i4>1</vt:i4>
      </vt:variant>
      <vt:variant>
        <vt:lpstr>Заголовки слайдів</vt:lpstr>
      </vt:variant>
      <vt:variant>
        <vt:i4>36</vt:i4>
      </vt:variant>
    </vt:vector>
  </HeadingPairs>
  <TitlesOfParts>
    <vt:vector size="37" baseType="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ARTLINE</dc:creator>
  <cp:lastModifiedBy>ARTLINE</cp:lastModifiedBy>
  <cp:revision>896</cp:revision>
  <cp:lastPrinted>2023-12-06T11:48:26Z</cp:lastPrinted>
  <dcterms:created xsi:type="dcterms:W3CDTF">2021-09-27T08:38:38Z</dcterms:created>
  <dcterms:modified xsi:type="dcterms:W3CDTF">2023-12-08T07:36:04Z</dcterms:modified>
</cp:coreProperties>
</file>