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60" r:id="rId2"/>
    <p:sldId id="262" r:id="rId3"/>
    <p:sldId id="256" r:id="rId4"/>
    <p:sldId id="258" r:id="rId5"/>
    <p:sldId id="261" r:id="rId6"/>
    <p:sldId id="257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85" autoAdjust="0"/>
    <p:restoredTop sz="94622" autoAdjust="0"/>
  </p:normalViewPr>
  <p:slideViewPr>
    <p:cSldViewPr snapToGrid="0">
      <p:cViewPr varScale="1">
        <p:scale>
          <a:sx n="74" d="100"/>
          <a:sy n="74" d="100"/>
        </p:scale>
        <p:origin x="141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івнобедрений трикутник 6"/>
          <p:cNvSpPr/>
          <p:nvPr/>
        </p:nvSpPr>
        <p:spPr>
          <a:xfrm rot="16200000">
            <a:off x="10387013" y="5038725"/>
            <a:ext cx="1893887" cy="1725613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20726" y="776289"/>
            <a:ext cx="10750549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720726" y="2250280"/>
            <a:ext cx="10750549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/>
              <a:t>Зразок підзаголовка</a:t>
            </a:r>
            <a:endParaRPr lang="en-US"/>
          </a:p>
        </p:txBody>
      </p:sp>
      <p:sp>
        <p:nvSpPr>
          <p:cNvPr id="5" name="Місце для дати 27"/>
          <p:cNvSpPr>
            <a:spLocks noGrp="1"/>
          </p:cNvSpPr>
          <p:nvPr>
            <p:ph type="dt" sz="half" idx="10"/>
          </p:nvPr>
        </p:nvSpPr>
        <p:spPr>
          <a:xfrm>
            <a:off x="1828800" y="6013450"/>
            <a:ext cx="7721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C09D8BDC-9AF5-45DB-9748-3FFCF155CBF7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6" name="Місце для нижнього колонтитула 16"/>
          <p:cNvSpPr>
            <a:spLocks noGrp="1"/>
          </p:cNvSpPr>
          <p:nvPr>
            <p:ph type="ftr" sz="quarter" idx="11"/>
          </p:nvPr>
        </p:nvSpPr>
        <p:spPr>
          <a:xfrm>
            <a:off x="1828800" y="5649913"/>
            <a:ext cx="77216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11190288" y="5753100"/>
            <a:ext cx="669925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5E68AC-AFCF-4117-85BD-6278CC157D3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07C17-3701-46FE-B988-DC9D1378B671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421AC-7B3F-4A73-9F54-2A41A4C43588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906B-DC0B-4061-ABE4-6122672E1843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084A0-FB3D-4DAE-A49B-A269173F162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6388100" y="6480175"/>
            <a:ext cx="28448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0DDF-C70D-4454-92F5-44EE15DD523A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609600" y="6481763"/>
            <a:ext cx="5680075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EE542-53E3-4D87-AB62-9C57E32A01F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й трикутник 8"/>
          <p:cNvSpPr/>
          <p:nvPr/>
        </p:nvSpPr>
        <p:spPr>
          <a:xfrm flipV="1">
            <a:off x="9525" y="6350"/>
            <a:ext cx="1217295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івнобедрений трикутник 7"/>
          <p:cNvSpPr/>
          <p:nvPr/>
        </p:nvSpPr>
        <p:spPr>
          <a:xfrm rot="5400000" flipV="1">
            <a:off x="10387013" y="93662"/>
            <a:ext cx="1893888" cy="1725613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 сполучна лінія 10"/>
          <p:cNvCxnSpPr/>
          <p:nvPr/>
        </p:nvCxnSpPr>
        <p:spPr>
          <a:xfrm rot="10800000">
            <a:off x="8624888" y="9525"/>
            <a:ext cx="3563937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 сполучна лінія 9"/>
          <p:cNvCxnSpPr/>
          <p:nvPr/>
        </p:nvCxnSpPr>
        <p:spPr>
          <a:xfrm flipV="1">
            <a:off x="0" y="6350"/>
            <a:ext cx="12182475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71465"/>
            <a:ext cx="9652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8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9274175" y="6477000"/>
            <a:ext cx="2844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EC90-1FF5-4317-A78E-70DF37962317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9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492500" y="6481763"/>
            <a:ext cx="5680075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11268075" y="809625"/>
            <a:ext cx="669925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29329-60F3-430A-8DAA-1D9708B8DB0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FBF88-8B30-4045-8EFB-D2754D3F39FD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6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DC4E3-01A2-401E-87D5-86B00AA6830D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31" y="290732"/>
            <a:ext cx="1422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820008" y="290732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1820008" y="3427124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2696307" y="290732"/>
            <a:ext cx="914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2696307" y="3427124"/>
            <a:ext cx="914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>
          <a:xfrm>
            <a:off x="6388100" y="6481763"/>
            <a:ext cx="28416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C398C-11D4-40DD-92D7-E032727A31E0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609600" y="6481763"/>
            <a:ext cx="5681663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>
          <a:xfrm>
            <a:off x="10118725" y="6483350"/>
            <a:ext cx="671513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9303E33-1DCF-43F8-B99A-462CFE834935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E350-A6D2-4407-85A8-A67F990B78AC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4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61F40-A096-4185-A06E-0F871D97317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C597-6AA2-4B48-BC0A-C521DF0971BC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91FD5-56F1-4ABA-A3B8-8F41518BDF2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367664"/>
            <a:ext cx="1219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1514475" y="367664"/>
            <a:ext cx="32512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8372475" y="6556375"/>
            <a:ext cx="28448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4E745A8-0970-493B-A1EF-93C949644D82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1514475" y="6556375"/>
            <a:ext cx="68580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11214100" y="6556375"/>
            <a:ext cx="669925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C4D2C272-54A4-41D7-929D-8175BC37C71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517649" y="373966"/>
            <a:ext cx="9777984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524000" y="5867400"/>
            <a:ext cx="977798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8143875" y="6556375"/>
            <a:ext cx="2805113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80A3E2F-BA3D-454D-8EE8-CF27D02BD4EF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1560513" y="6557963"/>
            <a:ext cx="65976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10956925" y="6556375"/>
            <a:ext cx="48736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545A592C-5CFB-4A8A-9E0E-854F5D52AD46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й трикутник 10"/>
          <p:cNvSpPr/>
          <p:nvPr/>
        </p:nvSpPr>
        <p:spPr>
          <a:xfrm>
            <a:off x="9525" y="14288"/>
            <a:ext cx="1217295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0" y="6350"/>
            <a:ext cx="12182475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/>
          <p:cNvCxnSpPr/>
          <p:nvPr/>
        </p:nvCxnSpPr>
        <p:spPr>
          <a:xfrm rot="10800000" flipV="1">
            <a:off x="8624888" y="4948238"/>
            <a:ext cx="3563937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609600" y="268288"/>
            <a:ext cx="109728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1030" name="Місце для тексту 12"/>
          <p:cNvSpPr>
            <a:spLocks noGrp="1"/>
          </p:cNvSpPr>
          <p:nvPr>
            <p:ph type="body" idx="1"/>
          </p:nvPr>
        </p:nvSpPr>
        <p:spPr bwMode="auto">
          <a:xfrm>
            <a:off x="609600" y="1882775"/>
            <a:ext cx="1097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6388100" y="6481763"/>
            <a:ext cx="28448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356B4F-C282-4731-BD5C-1AFB6105E593}" type="datetimeFigureOut">
              <a:rPr lang="en-US"/>
              <a:pPr>
                <a:defRPr/>
              </a:pPr>
              <a:t>9/29/2023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609600" y="6481763"/>
            <a:ext cx="5680075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10118725" y="6481763"/>
            <a:ext cx="671513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634400-1AC2-42F3-87D2-A145DE103106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1" r:id="rId4"/>
    <p:sldLayoutId id="2147483849" r:id="rId5"/>
    <p:sldLayoutId id="2147483842" r:id="rId6"/>
    <p:sldLayoutId id="2147483843" r:id="rId7"/>
    <p:sldLayoutId id="2147483850" r:id="rId8"/>
    <p:sldLayoutId id="2147483851" r:id="rId9"/>
    <p:sldLayoutId id="2147483844" r:id="rId10"/>
    <p:sldLayoutId id="2147483845" r:id="rId11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.jpeg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2" descr="https://mail.ukr.net/attach/resize/16958831903247711096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291516" y="4076383"/>
            <a:ext cx="11367084" cy="810725"/>
          </a:xfrm>
        </p:spPr>
        <p:txBody>
          <a:bodyPr>
            <a:noAutofit/>
          </a:bodyPr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uk-UA" sz="60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ГРОМАДСЬКИЙ БЮДЖЕТ (БЮДЖЕТ УЧАСТІ)</a:t>
            </a:r>
            <a:br>
              <a:rPr lang="uk-UA" sz="6000" b="1" dirty="0">
                <a:solidFill>
                  <a:schemeClr val="tx1"/>
                </a:solidFill>
                <a:latin typeface="Bahnschrift Condensed" panose="020B0502040204020203" pitchFamily="34" charset="0"/>
              </a:rPr>
            </a:br>
            <a:r>
              <a:rPr lang="uk-UA" sz="60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в Гребінківській селищній територіальній громаді </a:t>
            </a:r>
            <a:br>
              <a:rPr lang="uk-UA" sz="6000" b="1" dirty="0">
                <a:solidFill>
                  <a:schemeClr val="tx1"/>
                </a:solidFill>
                <a:latin typeface="Bahnschrift Condensed" panose="020B0502040204020203" pitchFamily="34" charset="0"/>
              </a:rPr>
            </a:br>
            <a:r>
              <a:rPr lang="uk-UA" sz="60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2023-2024</a:t>
            </a:r>
            <a:endParaRPr lang="en-US" sz="60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2150" y="5470036"/>
            <a:ext cx="747395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Реалізуй свою ідею!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ChangeArrowheads="1"/>
          </p:cNvSpPr>
          <p:nvPr/>
        </p:nvSpPr>
        <p:spPr bwMode="auto">
          <a:xfrm>
            <a:off x="255588" y="180975"/>
            <a:ext cx="104251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chemeClr val="accent2"/>
                </a:solidFill>
                <a:latin typeface="Times New Roman" pitchFamily="18" charset="0"/>
              </a:rPr>
              <a:t>№8 Проєкт </a:t>
            </a:r>
            <a:r>
              <a:rPr lang="ru-RU" sz="3600" b="1" dirty="0">
                <a:solidFill>
                  <a:schemeClr val="accent2"/>
                </a:solidFill>
              </a:rPr>
              <a:t>«</a:t>
            </a:r>
            <a:r>
              <a:rPr lang="ru-RU" sz="3600" b="1" dirty="0" err="1">
                <a:solidFill>
                  <a:schemeClr val="accent2"/>
                </a:solidFill>
              </a:rPr>
              <a:t>Облаштування</a:t>
            </a:r>
            <a:r>
              <a:rPr lang="ru-RU" sz="3600" b="1" dirty="0">
                <a:solidFill>
                  <a:schemeClr val="accent2"/>
                </a:solidFill>
              </a:rPr>
              <a:t> парку </a:t>
            </a:r>
          </a:p>
          <a:p>
            <a:r>
              <a:rPr lang="ru-RU" sz="3600" b="1" dirty="0" err="1">
                <a:solidFill>
                  <a:schemeClr val="accent2"/>
                </a:solidFill>
              </a:rPr>
              <a:t>відпочинку</a:t>
            </a:r>
            <a:r>
              <a:rPr lang="ru-RU" sz="3600" b="1" dirty="0">
                <a:solidFill>
                  <a:schemeClr val="accent2"/>
                </a:solidFill>
              </a:rPr>
              <a:t> для </a:t>
            </a:r>
            <a:r>
              <a:rPr lang="ru-RU" sz="3600" b="1" dirty="0" err="1">
                <a:solidFill>
                  <a:schemeClr val="accent2"/>
                </a:solidFill>
              </a:rPr>
              <a:t>мешканців</a:t>
            </a:r>
            <a:r>
              <a:rPr lang="ru-RU" sz="3600" b="1" dirty="0">
                <a:solidFill>
                  <a:schemeClr val="accent2"/>
                </a:solidFill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</a:rPr>
              <a:t>Ксаверівка</a:t>
            </a:r>
            <a:r>
              <a:rPr lang="ru-RU" sz="3600" b="1" dirty="0">
                <a:solidFill>
                  <a:schemeClr val="accent2"/>
                </a:solidFill>
              </a:rPr>
              <a:t> Друга</a:t>
            </a:r>
          </a:p>
          <a:p>
            <a:r>
              <a:rPr lang="ru-RU" sz="3600" b="1" dirty="0">
                <a:solidFill>
                  <a:schemeClr val="accent2"/>
                </a:solidFill>
              </a:rPr>
              <a:t>та всіх </a:t>
            </a:r>
            <a:r>
              <a:rPr lang="ru-RU" sz="3600" b="1" dirty="0" err="1">
                <a:solidFill>
                  <a:schemeClr val="accent2"/>
                </a:solidFill>
              </a:rPr>
              <a:t>бажаючих</a:t>
            </a:r>
            <a:r>
              <a:rPr lang="ru-RU" sz="3600" b="1" dirty="0">
                <a:solidFill>
                  <a:schemeClr val="accent2"/>
                </a:solidFill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</a:rPr>
              <a:t>мешканців</a:t>
            </a:r>
            <a:r>
              <a:rPr lang="ru-RU" sz="3600" b="1" dirty="0">
                <a:solidFill>
                  <a:schemeClr val="accent2"/>
                </a:solidFill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</a:rPr>
              <a:t>нашої</a:t>
            </a:r>
            <a:r>
              <a:rPr lang="ru-RU" sz="3600" b="1" dirty="0">
                <a:solidFill>
                  <a:schemeClr val="accent2"/>
                </a:solidFill>
              </a:rPr>
              <a:t> громади»</a:t>
            </a:r>
          </a:p>
        </p:txBody>
      </p:sp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3844925" y="2100263"/>
            <a:ext cx="624046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200000 грн.</a:t>
            </a:r>
          </a:p>
          <a:p>
            <a:endParaRPr lang="ru-RU" dirty="0"/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7283450" y="6329363"/>
            <a:ext cx="46402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Юрій ВОЛОШИН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Місце для вмісту 2"/>
          <p:cNvSpPr>
            <a:spLocks/>
          </p:cNvSpPr>
          <p:nvPr/>
        </p:nvSpPr>
        <p:spPr bwMode="auto">
          <a:xfrm>
            <a:off x="4424363" y="2879725"/>
            <a:ext cx="462597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2000" dirty="0">
                <a:latin typeface="Times New Roman" pitchFamily="18" charset="0"/>
              </a:rPr>
              <a:t>	</a:t>
            </a:r>
            <a:r>
              <a:rPr lang="ru-RU" sz="2000" b="1" u="sng" dirty="0">
                <a:latin typeface="Times New Roman" pitchFamily="18" charset="0"/>
              </a:rPr>
              <a:t>Локація: </a:t>
            </a:r>
            <a:r>
              <a:rPr lang="ru-RU" sz="2000" b="1" u="sng" dirty="0" err="1">
                <a:latin typeface="Times New Roman" pitchFamily="18" charset="0"/>
              </a:rPr>
              <a:t>вул.Центральна</a:t>
            </a:r>
            <a:r>
              <a:rPr lang="ru-RU" sz="2000" b="1" u="sng" dirty="0">
                <a:latin typeface="Times New Roman" pitchFamily="18" charset="0"/>
              </a:rPr>
              <a:t>, 1, </a:t>
            </a:r>
            <a:r>
              <a:rPr lang="ru-RU" sz="2000" b="1" u="sng" dirty="0" err="1">
                <a:latin typeface="Times New Roman" pitchFamily="18" charset="0"/>
              </a:rPr>
              <a:t>с.Ксаверівка</a:t>
            </a:r>
            <a:r>
              <a:rPr lang="ru-RU" sz="2000" b="1" u="sng" dirty="0">
                <a:latin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</a:endParaRPr>
          </a:p>
        </p:txBody>
      </p:sp>
      <p:pic>
        <p:nvPicPr>
          <p:cNvPr id="22533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4002088" y="2843213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32000"/>
            <a:ext cx="302895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1538" y="3740150"/>
            <a:ext cx="28892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26688" y="2657475"/>
            <a:ext cx="165258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0713" y="3759200"/>
            <a:ext cx="29162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1"/>
          <p:cNvSpPr>
            <a:spLocks noChangeArrowheads="1"/>
          </p:cNvSpPr>
          <p:nvPr/>
        </p:nvSpPr>
        <p:spPr bwMode="auto">
          <a:xfrm>
            <a:off x="255587" y="180975"/>
            <a:ext cx="116681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/>
                </a:solidFill>
                <a:latin typeface="Times New Roman" pitchFamily="18" charset="0"/>
              </a:rPr>
              <a:t>№9 Проєкт </a:t>
            </a:r>
            <a:r>
              <a:rPr lang="ru-RU" sz="3600" b="1" dirty="0">
                <a:solidFill>
                  <a:schemeClr val="accent2"/>
                </a:solidFill>
              </a:rPr>
              <a:t>«</a:t>
            </a:r>
            <a:r>
              <a:rPr lang="uk-UA" sz="3600" b="1" dirty="0">
                <a:solidFill>
                  <a:schemeClr val="accent2"/>
                </a:solidFill>
              </a:rPr>
              <a:t>Відкритий модульний багатоцільовий тренувальний комплекс з благоустрою зони відпочинку і дозвілля</a:t>
            </a:r>
            <a:r>
              <a:rPr lang="ru-RU" sz="3600" b="1" dirty="0">
                <a:solidFill>
                  <a:schemeClr val="accent2"/>
                </a:solidFill>
              </a:rPr>
              <a:t>»</a:t>
            </a:r>
          </a:p>
        </p:txBody>
      </p:sp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5552734" y="1864657"/>
            <a:ext cx="6148882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195 000 грн.</a:t>
            </a:r>
          </a:p>
          <a:p>
            <a:endParaRPr lang="ru-RU" dirty="0"/>
          </a:p>
        </p:txBody>
      </p:sp>
      <p:pic>
        <p:nvPicPr>
          <p:cNvPr id="23555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513556" y="1883302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Місце для вмісту 2"/>
          <p:cNvSpPr>
            <a:spLocks/>
          </p:cNvSpPr>
          <p:nvPr/>
        </p:nvSpPr>
        <p:spPr bwMode="auto">
          <a:xfrm>
            <a:off x="917575" y="1867134"/>
            <a:ext cx="52403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2000" dirty="0">
                <a:latin typeface="Times New Roman" pitchFamily="18" charset="0"/>
              </a:rPr>
              <a:t>	</a:t>
            </a:r>
            <a:r>
              <a:rPr lang="ru-RU" sz="2800" b="1" u="sng" dirty="0">
                <a:latin typeface="Times New Roman" pitchFamily="18" charset="0"/>
              </a:rPr>
              <a:t>Локація:</a:t>
            </a:r>
            <a:r>
              <a:rPr lang="en-US" sz="2800" b="1" u="sng" dirty="0">
                <a:latin typeface="Times New Roman" pitchFamily="18" charset="0"/>
              </a:rPr>
              <a:t> c</a:t>
            </a:r>
            <a:r>
              <a:rPr lang="uk-UA" sz="2800" b="1" u="sng" dirty="0">
                <a:latin typeface="Times New Roman" pitchFamily="18" charset="0"/>
              </a:rPr>
              <a:t>Лосятин, селищний парк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5967123" y="6330533"/>
            <a:ext cx="614521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Людмила Григор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’</a:t>
            </a:r>
            <a:r>
              <a:rPr lang="uk-UA" sz="2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єва</a:t>
            </a:r>
            <a:endParaRPr 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20230928_1754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7"/>
          <a:stretch/>
        </p:blipFill>
        <p:spPr bwMode="auto">
          <a:xfrm>
            <a:off x="178761" y="2784330"/>
            <a:ext cx="2717463" cy="369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Screenshot_20230928-175644_Chrom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Screenshot_20230928-175644_Chrom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3"/>
          <a:stretch/>
        </p:blipFill>
        <p:spPr bwMode="auto">
          <a:xfrm>
            <a:off x="3112991" y="2722911"/>
            <a:ext cx="2516187" cy="171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ᐉ Тротуарна плитка Золотой Мандарин Венеція 3 елементи жовто-коричнева •  Краща ціна в Києві, Україні • Купити в Епіцентр 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45" y="4983763"/>
            <a:ext cx="1764301" cy="93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Вуличний тренажер &quot;Орбітрек&quot; SG108 - фото 1 - id-p157187735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r="16994"/>
          <a:stretch/>
        </p:blipFill>
        <p:spPr bwMode="auto">
          <a:xfrm>
            <a:off x="6089648" y="2413836"/>
            <a:ext cx="1509525" cy="20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 descr="Тренажер Гребной уличный на спортивную площадку ✅ хорошие характеристики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6" descr="Тренажер Гребной уличный на спортивную площадку ✅ хорошие характеристик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8" descr="Тренажер Гребной уличный на спортивную площадку ✅ хорошие характеристики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0" descr="Тренажер Гребной уличный на спортивную площадку ✅ хорошие характеристи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5360" r="6933" b="10639"/>
          <a:stretch/>
        </p:blipFill>
        <p:spPr bwMode="auto">
          <a:xfrm>
            <a:off x="7903468" y="2518498"/>
            <a:ext cx="2170306" cy="207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4" t="5000" r="25644" b="3000"/>
          <a:stretch/>
        </p:blipFill>
        <p:spPr bwMode="auto">
          <a:xfrm>
            <a:off x="10399712" y="2722911"/>
            <a:ext cx="1524000" cy="301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7" b="24721"/>
          <a:stretch/>
        </p:blipFill>
        <p:spPr bwMode="auto">
          <a:xfrm>
            <a:off x="7409041" y="4790593"/>
            <a:ext cx="2664733" cy="153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7334" r="6800" b="12400"/>
          <a:stretch/>
        </p:blipFill>
        <p:spPr bwMode="auto">
          <a:xfrm>
            <a:off x="5122570" y="4575452"/>
            <a:ext cx="1934155" cy="175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1"/>
          <p:cNvSpPr>
            <a:spLocks noChangeArrowheads="1"/>
          </p:cNvSpPr>
          <p:nvPr/>
        </p:nvSpPr>
        <p:spPr bwMode="auto">
          <a:xfrm>
            <a:off x="255588" y="180975"/>
            <a:ext cx="114141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5400" b="1" dirty="0">
                <a:solidFill>
                  <a:schemeClr val="accent2"/>
                </a:solidFill>
                <a:latin typeface="Times New Roman" pitchFamily="18" charset="0"/>
              </a:rPr>
              <a:t>№10 Проєкт </a:t>
            </a:r>
            <a:r>
              <a:rPr lang="ru-RU" sz="4400" b="1" dirty="0">
                <a:solidFill>
                  <a:schemeClr val="accent2"/>
                </a:solidFill>
              </a:rPr>
              <a:t>«Спортивний майданчик </a:t>
            </a:r>
          </a:p>
          <a:p>
            <a:r>
              <a:rPr lang="ru-RU" sz="4400" b="1" dirty="0">
                <a:solidFill>
                  <a:schemeClr val="accent2"/>
                </a:solidFill>
              </a:rPr>
              <a:t>з вуличними тренажерами «Перемога»</a:t>
            </a:r>
          </a:p>
        </p:txBody>
      </p:sp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975225" y="1757363"/>
            <a:ext cx="6173165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</a:rPr>
              <a:t>400 000</a:t>
            </a:r>
            <a:r>
              <a:rPr lang="ru-RU" sz="3600" dirty="0">
                <a:latin typeface="Times New Roman" pitchFamily="18" charset="0"/>
              </a:rPr>
              <a:t> грн.</a:t>
            </a:r>
          </a:p>
          <a:p>
            <a:endParaRPr lang="ru-RU" dirty="0"/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4286250" y="2557463"/>
            <a:ext cx="366236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вул.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Центральний майдан, 3, с.Ксаверівка (майданчик біля центрального стадіону).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4580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3494088" y="2500313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ідзаголовок 2"/>
          <p:cNvSpPr>
            <a:spLocks/>
          </p:cNvSpPr>
          <p:nvPr/>
        </p:nvSpPr>
        <p:spPr bwMode="auto">
          <a:xfrm>
            <a:off x="7283450" y="6329363"/>
            <a:ext cx="46402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Дмитро АФІЦЬКИЙ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2363" y="3117850"/>
            <a:ext cx="4503737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1879600"/>
            <a:ext cx="329565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907" y="4244975"/>
            <a:ext cx="2971681" cy="22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43338" y="4219575"/>
            <a:ext cx="305276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3494088" y="2500313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1"/>
          <p:cNvSpPr>
            <a:spLocks noChangeArrowheads="1"/>
          </p:cNvSpPr>
          <p:nvPr/>
        </p:nvSpPr>
        <p:spPr bwMode="auto">
          <a:xfrm>
            <a:off x="315409" y="14866"/>
            <a:ext cx="116982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4000" b="1" dirty="0">
                <a:solidFill>
                  <a:schemeClr val="accent2"/>
                </a:solidFill>
                <a:latin typeface="Times New Roman" pitchFamily="18" charset="0"/>
              </a:rPr>
              <a:t>№11 Проєкт </a:t>
            </a:r>
            <a:r>
              <a:rPr lang="ru-RU" sz="4000" b="1" dirty="0">
                <a:solidFill>
                  <a:schemeClr val="accent2"/>
                </a:solidFill>
              </a:rPr>
              <a:t>«Вуличні столи для гри </a:t>
            </a:r>
          </a:p>
          <a:p>
            <a:pPr algn="ctr"/>
            <a:r>
              <a:rPr lang="ru-RU" sz="4000" b="1" dirty="0">
                <a:solidFill>
                  <a:schemeClr val="accent2"/>
                </a:solidFill>
              </a:rPr>
              <a:t>в шахи імені Антоненка Бориса Сергійовича»</a:t>
            </a:r>
          </a:p>
        </p:txBody>
      </p:sp>
      <p:sp>
        <p:nvSpPr>
          <p:cNvPr id="25602" name="Text Box 13"/>
          <p:cNvSpPr txBox="1">
            <a:spLocks noChangeArrowheads="1"/>
          </p:cNvSpPr>
          <p:nvPr/>
        </p:nvSpPr>
        <p:spPr bwMode="auto">
          <a:xfrm>
            <a:off x="4975225" y="1757363"/>
            <a:ext cx="5942332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</a:rPr>
              <a:t>50 000</a:t>
            </a:r>
            <a:r>
              <a:rPr lang="ru-RU" sz="3600" dirty="0">
                <a:latin typeface="Times New Roman" pitchFamily="18" charset="0"/>
              </a:rPr>
              <a:t> грн.</a:t>
            </a:r>
          </a:p>
          <a:p>
            <a:endParaRPr lang="ru-RU" dirty="0"/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6580262" y="6181161"/>
            <a:ext cx="5433434" cy="50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Віталій КОВАЛЬЧУК</a:t>
            </a:r>
            <a:endParaRPr lang="en-US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ідзаголовок 2"/>
          <p:cNvSpPr>
            <a:spLocks/>
          </p:cNvSpPr>
          <p:nvPr/>
        </p:nvSpPr>
        <p:spPr bwMode="auto">
          <a:xfrm>
            <a:off x="4933950" y="2620962"/>
            <a:ext cx="3731486" cy="17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с.Ксаверівка, центральний парк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1562100"/>
            <a:ext cx="33782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 rotWithShape="1">
          <a:blip r:embed="rId3"/>
          <a:srcRect l="5892" t="8750" r="1691" b="4308"/>
          <a:stretch/>
        </p:blipFill>
        <p:spPr bwMode="auto">
          <a:xfrm>
            <a:off x="241300" y="4357700"/>
            <a:ext cx="3184214" cy="224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5608" name="Picture 11"/>
          <p:cNvPicPr>
            <a:picLocks noChangeAspect="1" noChangeArrowheads="1"/>
          </p:cNvPicPr>
          <p:nvPr/>
        </p:nvPicPr>
        <p:blipFill rotWithShape="1">
          <a:blip r:embed="rId4"/>
          <a:srcRect l="7522" t="11445" r="11196" b="5824"/>
          <a:stretch/>
        </p:blipFill>
        <p:spPr bwMode="auto">
          <a:xfrm>
            <a:off x="8068400" y="2799772"/>
            <a:ext cx="3822971" cy="218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5609" name="Picture 12"/>
          <p:cNvPicPr>
            <a:picLocks noChangeAspect="1" noChangeArrowheads="1"/>
          </p:cNvPicPr>
          <p:nvPr/>
        </p:nvPicPr>
        <p:blipFill rotWithShape="1">
          <a:blip r:embed="rId5"/>
          <a:srcRect t="11236" b="14260"/>
          <a:stretch/>
        </p:blipFill>
        <p:spPr bwMode="auto">
          <a:xfrm>
            <a:off x="3849688" y="3813471"/>
            <a:ext cx="3816595" cy="213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5610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3939199" y="2580629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1"/>
          <p:cNvSpPr>
            <a:spLocks noChangeArrowheads="1"/>
          </p:cNvSpPr>
          <p:nvPr/>
        </p:nvSpPr>
        <p:spPr bwMode="auto">
          <a:xfrm>
            <a:off x="291239" y="86602"/>
            <a:ext cx="10639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chemeClr val="accent2"/>
                </a:solidFill>
                <a:latin typeface="Times New Roman" pitchFamily="18" charset="0"/>
              </a:rPr>
              <a:t>№12 Проєкт </a:t>
            </a:r>
            <a:r>
              <a:rPr lang="ru-RU" sz="4000" b="1" dirty="0">
                <a:solidFill>
                  <a:schemeClr val="accent2"/>
                </a:solidFill>
              </a:rPr>
              <a:t>«Баскетбольний майданчик»</a:t>
            </a:r>
          </a:p>
        </p:txBody>
      </p:sp>
      <p:sp>
        <p:nvSpPr>
          <p:cNvPr id="26626" name="Text Box 13"/>
          <p:cNvSpPr txBox="1">
            <a:spLocks noChangeArrowheads="1"/>
          </p:cNvSpPr>
          <p:nvPr/>
        </p:nvSpPr>
        <p:spPr bwMode="auto">
          <a:xfrm>
            <a:off x="191691" y="773803"/>
            <a:ext cx="5826916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</a:rPr>
              <a:t>50 000</a:t>
            </a:r>
            <a:r>
              <a:rPr lang="ru-RU" sz="3600" dirty="0">
                <a:latin typeface="Times New Roman" pitchFamily="18" charset="0"/>
              </a:rPr>
              <a:t> грн</a:t>
            </a:r>
          </a:p>
          <a:p>
            <a:endParaRPr lang="ru-RU" dirty="0"/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7614006" y="760816"/>
            <a:ext cx="4444110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с.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Ксаверівка, стадіон Ксаверівської гімназії 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6628" name="Picture 10" descr="Blog. Type 1 - Агенство Локаций Kinopoint"/>
          <p:cNvPicPr>
            <a:picLocks noChangeAspect="1" noChangeArrowheads="1"/>
          </p:cNvPicPr>
          <p:nvPr/>
        </p:nvPicPr>
        <p:blipFill rotWithShape="1">
          <a:blip r:embed="rId2"/>
          <a:srcRect t="8228" r="11049" b="17673"/>
          <a:stretch/>
        </p:blipFill>
        <p:spPr bwMode="auto">
          <a:xfrm>
            <a:off x="6609907" y="763100"/>
            <a:ext cx="888208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ідзаголовок 2"/>
          <p:cNvSpPr>
            <a:spLocks/>
          </p:cNvSpPr>
          <p:nvPr/>
        </p:nvSpPr>
        <p:spPr bwMode="auto">
          <a:xfrm>
            <a:off x="7485348" y="6417386"/>
            <a:ext cx="46402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Віталій КОВАЛЬЧУК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163AEC-597F-433F-A3BB-BD8086C95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598"/>
          <a:stretch/>
        </p:blipFill>
        <p:spPr>
          <a:xfrm>
            <a:off x="2161805" y="4262747"/>
            <a:ext cx="4042442" cy="21300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0E2C9D-8301-459B-867E-03D696952D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28" b="21881"/>
          <a:stretch/>
        </p:blipFill>
        <p:spPr>
          <a:xfrm>
            <a:off x="254906" y="4262747"/>
            <a:ext cx="1736755" cy="21300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1D7FE-A42C-4617-B7EA-4C7BD5AC5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06" y="1502524"/>
            <a:ext cx="5949341" cy="26772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0A345-8923-4330-8C99-10AA8C8002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8" t="14953" r="4611" b="6784"/>
          <a:stretch/>
        </p:blipFill>
        <p:spPr>
          <a:xfrm>
            <a:off x="7169921" y="1565779"/>
            <a:ext cx="4221340" cy="2719246"/>
          </a:xfrm>
          <a:prstGeom prst="rect">
            <a:avLst/>
          </a:prstGeom>
          <a:effectLst>
            <a:glow rad="139700">
              <a:schemeClr val="tx1"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075596-3478-4E0E-8326-801B89BBFE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83" t="22164" r="4383" b="21168"/>
          <a:stretch/>
        </p:blipFill>
        <p:spPr>
          <a:xfrm>
            <a:off x="8000991" y="3995850"/>
            <a:ext cx="2350838" cy="1005879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19465F-101B-411D-93DC-46DAB44F1D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248" r="9186" b="66322"/>
          <a:stretch/>
        </p:blipFill>
        <p:spPr>
          <a:xfrm>
            <a:off x="9578537" y="4830090"/>
            <a:ext cx="2522030" cy="1547522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7289C1-0EF7-41D1-B0FE-952FB884A9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79" t="14081" b="52394"/>
          <a:stretch/>
        </p:blipFill>
        <p:spPr>
          <a:xfrm>
            <a:off x="6306735" y="4830090"/>
            <a:ext cx="2614541" cy="1547522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1"/>
          <p:cNvSpPr>
            <a:spLocks noChangeArrowheads="1"/>
          </p:cNvSpPr>
          <p:nvPr/>
        </p:nvSpPr>
        <p:spPr bwMode="auto">
          <a:xfrm>
            <a:off x="999073" y="35349"/>
            <a:ext cx="107299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chemeClr val="accent2"/>
                </a:solidFill>
                <a:latin typeface="Times New Roman" pitchFamily="18" charset="0"/>
              </a:rPr>
              <a:t>№13 Проєкт </a:t>
            </a:r>
            <a:r>
              <a:rPr lang="ru-RU" sz="4000" b="1" dirty="0">
                <a:solidFill>
                  <a:schemeClr val="accent2"/>
                </a:solidFill>
              </a:rPr>
              <a:t>«Літній мобільний кінотеатр»</a:t>
            </a: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8113223" y="910069"/>
            <a:ext cx="366236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Гребінківська територіальна громада</a:t>
            </a:r>
          </a:p>
        </p:txBody>
      </p:sp>
      <p:sp>
        <p:nvSpPr>
          <p:cNvPr id="27651" name="Text Box 13"/>
          <p:cNvSpPr txBox="1">
            <a:spLocks noChangeArrowheads="1"/>
          </p:cNvSpPr>
          <p:nvPr/>
        </p:nvSpPr>
        <p:spPr bwMode="auto">
          <a:xfrm>
            <a:off x="268492" y="852252"/>
            <a:ext cx="6123471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</a:rPr>
              <a:t>130 000 грн</a:t>
            </a:r>
          </a:p>
          <a:p>
            <a:endParaRPr lang="ru-RU" dirty="0"/>
          </a:p>
        </p:txBody>
      </p:sp>
      <p:pic>
        <p:nvPicPr>
          <p:cNvPr id="27652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7114686" y="852252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ідзаголовок 2"/>
          <p:cNvSpPr>
            <a:spLocks/>
          </p:cNvSpPr>
          <p:nvPr/>
        </p:nvSpPr>
        <p:spPr bwMode="auto">
          <a:xfrm>
            <a:off x="6488253" y="5947931"/>
            <a:ext cx="6035661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Віталій КОВАЛЬЧУК</a:t>
            </a:r>
            <a:endParaRPr lang="en-US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864C61-358D-430D-BACA-69DA29C71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" t="4854" r="1740" b="9859"/>
          <a:stretch/>
        </p:blipFill>
        <p:spPr>
          <a:xfrm>
            <a:off x="478564" y="3062436"/>
            <a:ext cx="4973705" cy="34375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A7379-7053-428A-A5B4-8E7237D8D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4" r="2667"/>
          <a:stretch/>
        </p:blipFill>
        <p:spPr>
          <a:xfrm>
            <a:off x="6488253" y="1972535"/>
            <a:ext cx="5141851" cy="3123660"/>
          </a:xfrm>
          <a:prstGeom prst="rect">
            <a:avLst/>
          </a:prstGeom>
        </p:spPr>
      </p:pic>
      <p:sp>
        <p:nvSpPr>
          <p:cNvPr id="9" name="Підзаголовок 2">
            <a:extLst>
              <a:ext uri="{FF2B5EF4-FFF2-40B4-BE49-F238E27FC236}">
                <a16:creationId xmlns:a16="http://schemas.microsoft.com/office/drawing/2014/main" id="{09219A02-7C97-446C-91B0-31BEDC5A96C9}"/>
              </a:ext>
            </a:extLst>
          </p:cNvPr>
          <p:cNvSpPr>
            <a:spLocks/>
          </p:cNvSpPr>
          <p:nvPr/>
        </p:nvSpPr>
        <p:spPr bwMode="auto">
          <a:xfrm>
            <a:off x="1028989" y="1386290"/>
            <a:ext cx="4846668" cy="26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ПРОЕКТОР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ЕКРАН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ЗВУКОВА СИСТЕМА</a:t>
            </a: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Підзаголовок 2">
            <a:extLst>
              <a:ext uri="{FF2B5EF4-FFF2-40B4-BE49-F238E27FC236}">
                <a16:creationId xmlns:a16="http://schemas.microsoft.com/office/drawing/2014/main" id="{B779E396-19BB-49CA-8A3B-0C031BABA7C3}"/>
              </a:ext>
            </a:extLst>
          </p:cNvPr>
          <p:cNvSpPr>
            <a:spLocks/>
          </p:cNvSpPr>
          <p:nvPr/>
        </p:nvSpPr>
        <p:spPr bwMode="auto">
          <a:xfrm>
            <a:off x="1028989" y="1394835"/>
            <a:ext cx="4846668" cy="26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ПРОЕКТОР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ЕКРАН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ЗВУКОВА СИСТЕМА</a:t>
            </a: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1"/>
          <p:cNvSpPr>
            <a:spLocks noChangeArrowheads="1"/>
          </p:cNvSpPr>
          <p:nvPr/>
        </p:nvSpPr>
        <p:spPr bwMode="auto">
          <a:xfrm>
            <a:off x="255588" y="180975"/>
            <a:ext cx="105775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5400" b="1" dirty="0">
                <a:solidFill>
                  <a:schemeClr val="accent2"/>
                </a:solidFill>
                <a:latin typeface="Times New Roman" pitchFamily="18" charset="0"/>
              </a:rPr>
              <a:t>№14 Проєкт </a:t>
            </a:r>
            <a:r>
              <a:rPr lang="ru-RU" sz="4400" b="1" dirty="0">
                <a:solidFill>
                  <a:schemeClr val="accent2"/>
                </a:solidFill>
              </a:rPr>
              <a:t>«</a:t>
            </a:r>
            <a:r>
              <a:rPr lang="ru-RU" sz="4400" b="1" dirty="0" err="1">
                <a:solidFill>
                  <a:schemeClr val="accent2"/>
                </a:solidFill>
              </a:rPr>
              <a:t>Підвищення</a:t>
            </a:r>
            <a:r>
              <a:rPr lang="ru-RU" sz="4400" b="1" dirty="0">
                <a:solidFill>
                  <a:schemeClr val="accent2"/>
                </a:solidFill>
              </a:rPr>
              <a:t> </a:t>
            </a:r>
            <a:r>
              <a:rPr lang="ru-RU" sz="4400" b="1" dirty="0" err="1">
                <a:solidFill>
                  <a:schemeClr val="accent2"/>
                </a:solidFill>
              </a:rPr>
              <a:t>безпеки</a:t>
            </a:r>
            <a:r>
              <a:rPr lang="ru-RU" sz="4400" b="1" dirty="0">
                <a:solidFill>
                  <a:schemeClr val="accent2"/>
                </a:solidFill>
              </a:rPr>
              <a:t> </a:t>
            </a:r>
          </a:p>
          <a:p>
            <a:r>
              <a:rPr lang="ru-RU" sz="4400" b="1" dirty="0" err="1">
                <a:solidFill>
                  <a:schemeClr val="accent2"/>
                </a:solidFill>
              </a:rPr>
              <a:t>дорожнього</a:t>
            </a:r>
            <a:r>
              <a:rPr lang="ru-RU" sz="4400" b="1" dirty="0">
                <a:solidFill>
                  <a:schemeClr val="accent2"/>
                </a:solidFill>
              </a:rPr>
              <a:t> </a:t>
            </a:r>
            <a:r>
              <a:rPr lang="ru-RU" sz="4400" b="1" dirty="0" err="1">
                <a:solidFill>
                  <a:schemeClr val="accent2"/>
                </a:solidFill>
              </a:rPr>
              <a:t>руху</a:t>
            </a:r>
            <a:r>
              <a:rPr lang="ru-RU" sz="4400" b="1" dirty="0">
                <a:solidFill>
                  <a:schemeClr val="accent2"/>
                </a:solidFill>
              </a:rPr>
              <a:t>»</a:t>
            </a: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4286250" y="2557463"/>
            <a:ext cx="366236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вул.Київська, с.Ксаверівка.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Ціль</a:t>
            </a:r>
            <a:r>
              <a:rPr lang="uk-UA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– встановлення пристроїв примусового зниження швидкості дорожнього транспортної техніки.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ідзаголовок 2"/>
          <p:cNvSpPr txBox="1">
            <a:spLocks/>
          </p:cNvSpPr>
          <p:nvPr/>
        </p:nvSpPr>
        <p:spPr>
          <a:xfrm>
            <a:off x="2603500" y="1804988"/>
            <a:ext cx="5864225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3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Вартість проєкту:</a:t>
            </a: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 45000 грн.</a:t>
            </a:r>
          </a:p>
        </p:txBody>
      </p:sp>
      <p:sp>
        <p:nvSpPr>
          <p:cNvPr id="2" name="Підзаголовок 2"/>
          <p:cNvSpPr>
            <a:spLocks/>
          </p:cNvSpPr>
          <p:nvPr/>
        </p:nvSpPr>
        <p:spPr bwMode="auto">
          <a:xfrm>
            <a:off x="7283450" y="6329363"/>
            <a:ext cx="46402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Аліна МІЩЕНКО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7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7400" y="1320800"/>
            <a:ext cx="31750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2444750"/>
            <a:ext cx="24098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7200" y="4627563"/>
            <a:ext cx="462280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5"/>
          <a:srcRect t="8228" b="17673"/>
          <a:stretch>
            <a:fillRect/>
          </a:stretch>
        </p:blipFill>
        <p:spPr bwMode="auto">
          <a:xfrm>
            <a:off x="3214688" y="2627313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ідзаголовок 2"/>
          <p:cNvSpPr>
            <a:spLocks/>
          </p:cNvSpPr>
          <p:nvPr/>
        </p:nvSpPr>
        <p:spPr bwMode="auto">
          <a:xfrm>
            <a:off x="4286250" y="2557463"/>
            <a:ext cx="366236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вул.Київська, с.Ксаверівка.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Ціль</a:t>
            </a:r>
            <a:r>
              <a:rPr lang="uk-UA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– встановлення пристроїв примусового зниження швидкості дорожнього транспортної техніки.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82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5"/>
          <a:srcRect t="8228" b="17673"/>
          <a:stretch>
            <a:fillRect/>
          </a:stretch>
        </p:blipFill>
        <p:spPr bwMode="auto">
          <a:xfrm>
            <a:off x="3214688" y="2627313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Санкт-Петербург Россия Summer Garden Природа Парки Газ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05" y="2248694"/>
            <a:ext cx="4329995" cy="28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7" name="Rectangle 11"/>
          <p:cNvSpPr>
            <a:spLocks noChangeArrowheads="1"/>
          </p:cNvSpPr>
          <p:nvPr/>
        </p:nvSpPr>
        <p:spPr bwMode="auto">
          <a:xfrm>
            <a:off x="665786" y="287338"/>
            <a:ext cx="11045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chemeClr val="accent2"/>
                </a:solidFill>
                <a:latin typeface="Times New Roman" pitchFamily="18" charset="0"/>
              </a:rPr>
              <a:t>№15 Проєкт </a:t>
            </a:r>
            <a:r>
              <a:rPr lang="ru-RU" sz="4000" b="1" dirty="0">
                <a:solidFill>
                  <a:schemeClr val="accent2"/>
                </a:solidFill>
              </a:rPr>
              <a:t>«Парк дозвілля та відпочинку </a:t>
            </a:r>
          </a:p>
          <a:p>
            <a:r>
              <a:rPr lang="ru-RU" sz="4000" b="1" dirty="0">
                <a:solidFill>
                  <a:schemeClr val="accent2"/>
                </a:solidFill>
              </a:rPr>
              <a:t>для дітей, молоді та людей похилого віку»</a:t>
            </a: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1489995" y="1791494"/>
            <a:ext cx="366236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5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с.Пінчуки, 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вул. Володимирівська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9699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3"/>
          <a:srcRect t="8228" b="17673"/>
          <a:stretch>
            <a:fillRect/>
          </a:stretch>
        </p:blipFill>
        <p:spPr bwMode="auto">
          <a:xfrm>
            <a:off x="384724" y="1791494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ідзаголовок 2"/>
          <p:cNvSpPr txBox="1">
            <a:spLocks/>
          </p:cNvSpPr>
          <p:nvPr/>
        </p:nvSpPr>
        <p:spPr>
          <a:xfrm>
            <a:off x="6264713" y="1607344"/>
            <a:ext cx="5864225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3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Вартість проєкту:</a:t>
            </a: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 </a:t>
            </a: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840 000</a:t>
            </a: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 грн.</a:t>
            </a:r>
          </a:p>
        </p:txBody>
      </p:sp>
      <p:sp>
        <p:nvSpPr>
          <p:cNvPr id="2" name="Підзаголовок 2"/>
          <p:cNvSpPr>
            <a:spLocks/>
          </p:cNvSpPr>
          <p:nvPr/>
        </p:nvSpPr>
        <p:spPr bwMode="auto">
          <a:xfrm>
            <a:off x="7654213" y="6408087"/>
            <a:ext cx="46402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Світлана ТАРАСОВА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:a16="http://schemas.microsoft.com/office/drawing/2014/main" id="{60CDFABA-1E89-4F05-A428-BE339F3D11F9}"/>
              </a:ext>
            </a:extLst>
          </p:cNvPr>
          <p:cNvSpPr>
            <a:spLocks/>
          </p:cNvSpPr>
          <p:nvPr/>
        </p:nvSpPr>
        <p:spPr bwMode="auto">
          <a:xfrm>
            <a:off x="134247" y="2695683"/>
            <a:ext cx="6373858" cy="26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РОЗЧИСТКА ТЕРИТОРІЇ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БУРІННЯ СКВАЖИНИ ДЛЯ ПОЛИВУ ГАЗОНІВ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ТРОТУАРНА ПЛИТКА З БОРДЮРАМИ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ЛАВКИ ПАРКОВІ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УРНИ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0" name="Picture 2" descr="✓ Плитка тротуарная серая &quot;Старый город&quot;***Плитка сіра тротуарна &quot;Старе  місто&quot;. Цена - 260грн. грн">
            <a:extLst>
              <a:ext uri="{FF2B5EF4-FFF2-40B4-BE49-F238E27FC236}">
                <a16:creationId xmlns:a16="http://schemas.microsoft.com/office/drawing/2014/main" id="{2C6BD573-3887-4AE6-978A-626C72579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8" t="36564" b="16012"/>
          <a:stretch/>
        </p:blipFill>
        <p:spPr bwMode="auto">
          <a:xfrm>
            <a:off x="9196826" y="4534271"/>
            <a:ext cx="2699892" cy="1728113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ᐉ Урна зелена 26 л зелений • Краща ціна в Києві, Україні • Купити в Епіцентр  К">
            <a:extLst>
              <a:ext uri="{FF2B5EF4-FFF2-40B4-BE49-F238E27FC236}">
                <a16:creationId xmlns:a16="http://schemas.microsoft.com/office/drawing/2014/main" id="{F9272C1B-120E-4CDD-BAF3-1872D929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51" y="5140713"/>
            <a:ext cx="1026818" cy="162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ᐉ Поребрик 60x1000x200 мм серый Моноліт-Брук • Купить в Киеве, Украине •  Лучшая цена в Эпицентр К">
            <a:extLst>
              <a:ext uri="{FF2B5EF4-FFF2-40B4-BE49-F238E27FC236}">
                <a16:creationId xmlns:a16="http://schemas.microsoft.com/office/drawing/2014/main" id="{76DD7111-30ED-4F79-9C69-19709B35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605" y="3878861"/>
            <a:ext cx="1586068" cy="585204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7341D2-571F-42DA-8412-E515518209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583" b="8844"/>
          <a:stretch/>
        </p:blipFill>
        <p:spPr>
          <a:xfrm>
            <a:off x="1603492" y="4560202"/>
            <a:ext cx="2767135" cy="22018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Скважина — Википед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85" y="4171463"/>
            <a:ext cx="2950232" cy="2511912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1"/>
          <p:cNvSpPr>
            <a:spLocks noChangeArrowheads="1"/>
          </p:cNvSpPr>
          <p:nvPr/>
        </p:nvSpPr>
        <p:spPr bwMode="auto">
          <a:xfrm>
            <a:off x="819610" y="174625"/>
            <a:ext cx="107521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4000" b="1" dirty="0">
                <a:solidFill>
                  <a:schemeClr val="accent2"/>
                </a:solidFill>
                <a:latin typeface="Times New Roman" pitchFamily="18" charset="0"/>
              </a:rPr>
              <a:t>№16 Проєкт </a:t>
            </a:r>
            <a:r>
              <a:rPr lang="ru-RU" sz="4000" b="1" dirty="0">
                <a:solidFill>
                  <a:schemeClr val="accent2"/>
                </a:solidFill>
              </a:rPr>
              <a:t>«Створення зони відпочинку </a:t>
            </a:r>
          </a:p>
          <a:p>
            <a:pPr algn="ctr"/>
            <a:r>
              <a:rPr lang="ru-RU" sz="4000" b="1" dirty="0">
                <a:solidFill>
                  <a:schemeClr val="accent2"/>
                </a:solidFill>
              </a:rPr>
              <a:t>на території сільського парку»</a:t>
            </a: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8146575" y="6329363"/>
            <a:ext cx="46402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Олена ТУЦЬКА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ідзаголовок 2"/>
          <p:cNvSpPr txBox="1">
            <a:spLocks/>
          </p:cNvSpPr>
          <p:nvPr/>
        </p:nvSpPr>
        <p:spPr>
          <a:xfrm>
            <a:off x="6195678" y="1564993"/>
            <a:ext cx="5864225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3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Вартість проєкту:</a:t>
            </a: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 200 000 грн</a:t>
            </a:r>
          </a:p>
        </p:txBody>
      </p:sp>
      <p:pic>
        <p:nvPicPr>
          <p:cNvPr id="30724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257843" y="1539082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ідзаголовок 2"/>
          <p:cNvSpPr>
            <a:spLocks/>
          </p:cNvSpPr>
          <p:nvPr/>
        </p:nvSpPr>
        <p:spPr bwMode="auto">
          <a:xfrm>
            <a:off x="1341808" y="1534319"/>
            <a:ext cx="4264352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5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с. Соколівка, 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сільський парк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Підзаголовок 2">
            <a:extLst>
              <a:ext uri="{FF2B5EF4-FFF2-40B4-BE49-F238E27FC236}">
                <a16:creationId xmlns:a16="http://schemas.microsoft.com/office/drawing/2014/main" id="{9DDE4874-6ECB-4426-8D29-2F19474F741A}"/>
              </a:ext>
            </a:extLst>
          </p:cNvPr>
          <p:cNvSpPr>
            <a:spLocks/>
          </p:cNvSpPr>
          <p:nvPr/>
        </p:nvSpPr>
        <p:spPr bwMode="auto">
          <a:xfrm>
            <a:off x="644429" y="2839074"/>
            <a:ext cx="5235078" cy="342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uk-UA" sz="3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КЛУМБА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3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ДОРІЖКИ (бруківка)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3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ЛАВКИ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3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ОСВІТЛЕННЯ НА СОНЯЧНИХ ПАНЕЛЯХ</a:t>
            </a:r>
            <a:endParaRPr lang="uk-UA" sz="3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28" name="Picture 4" descr="✙ Без квітів і клумб: як виглядає Центральний парк у Луцька (ФОТО) ||  Волинь UA ✙">
            <a:extLst>
              <a:ext uri="{FF2B5EF4-FFF2-40B4-BE49-F238E27FC236}">
                <a16:creationId xmlns:a16="http://schemas.microsoft.com/office/drawing/2014/main" id="{291074D2-283E-4C56-80FA-BA25A010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95" y="2418868"/>
            <a:ext cx="4889727" cy="3667295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1"/>
          <p:cNvSpPr>
            <a:spLocks noChangeArrowheads="1"/>
          </p:cNvSpPr>
          <p:nvPr/>
        </p:nvSpPr>
        <p:spPr bwMode="auto">
          <a:xfrm>
            <a:off x="255588" y="180975"/>
            <a:ext cx="114855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4000" b="1" dirty="0">
                <a:solidFill>
                  <a:schemeClr val="accent2"/>
                </a:solidFill>
                <a:latin typeface="Times New Roman" pitchFamily="18" charset="0"/>
              </a:rPr>
              <a:t>№17 Проєкт </a:t>
            </a:r>
            <a:r>
              <a:rPr lang="ru-RU" sz="4000" b="1" dirty="0">
                <a:solidFill>
                  <a:schemeClr val="accent2"/>
                </a:solidFill>
              </a:rPr>
              <a:t>«Встановлення спортивного </a:t>
            </a:r>
          </a:p>
          <a:p>
            <a:pPr algn="ctr"/>
            <a:r>
              <a:rPr lang="ru-RU" sz="4000" b="1" dirty="0">
                <a:solidFill>
                  <a:schemeClr val="accent2"/>
                </a:solidFill>
              </a:rPr>
              <a:t>обладнання для молоді «Здорова молодь – </a:t>
            </a:r>
          </a:p>
          <a:p>
            <a:pPr algn="ctr"/>
            <a:r>
              <a:rPr lang="ru-RU" sz="4000" b="1" dirty="0">
                <a:solidFill>
                  <a:schemeClr val="accent2"/>
                </a:solidFill>
              </a:rPr>
              <a:t>безпека України»</a:t>
            </a:r>
          </a:p>
        </p:txBody>
      </p:sp>
      <p:sp>
        <p:nvSpPr>
          <p:cNvPr id="12" name="Підзаголовок 2"/>
          <p:cNvSpPr txBox="1">
            <a:spLocks/>
          </p:cNvSpPr>
          <p:nvPr/>
        </p:nvSpPr>
        <p:spPr>
          <a:xfrm>
            <a:off x="6451362" y="1989931"/>
            <a:ext cx="5864225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3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Вартість проєкту:</a:t>
            </a: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 180 000 грн.</a:t>
            </a: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7675324" y="6366552"/>
            <a:ext cx="46402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Олена СКИБІЦЬКА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8749506" y="3181774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ідзаголовок 2"/>
          <p:cNvSpPr>
            <a:spLocks/>
          </p:cNvSpPr>
          <p:nvPr/>
        </p:nvSpPr>
        <p:spPr bwMode="auto">
          <a:xfrm>
            <a:off x="8653224" y="3822241"/>
            <a:ext cx="366236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вул. Молодіжна, с.Соколівка, 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територія сільського парку.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8821" y="3290888"/>
            <a:ext cx="20066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1277" y="2835304"/>
            <a:ext cx="24082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600" y="2171700"/>
            <a:ext cx="33909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2" descr="https://mail.ukr.net/attach/resize/16958831903247711096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7253" y="340498"/>
            <a:ext cx="8837132" cy="912464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ВСЬОГО ПОДАНО 18 ПРОЄКТІВ:</a:t>
            </a:r>
            <a:endParaRPr lang="ru-RU" sz="4000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575" y="1341527"/>
            <a:ext cx="11672888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смт Гребінки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uk-UA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смт Дослідницьке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 проєкти;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Ксаверівка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4 проєкти;</a:t>
            </a:r>
            <a:endParaRPr lang="en-US" sz="3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Ксаверівка Друга –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Саливонки –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проєкти;</a:t>
            </a:r>
            <a:endParaRPr lang="en-US" sz="3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Лосятин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uk-UA" sz="3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Соколівка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 проєкти;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Пінчуки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 проєкти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 переносний (мобільний) </a:t>
            </a:r>
            <a:r>
              <a:rPr lang="uk-U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всієї громади – 1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5482" t="40696" r="46566" b="10362"/>
          <a:stretch/>
        </p:blipFill>
        <p:spPr bwMode="auto">
          <a:xfrm>
            <a:off x="7103540" y="1971412"/>
            <a:ext cx="4431322" cy="321446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25000"/>
              </a:schemeClr>
            </a:glow>
            <a:outerShdw dist="35921" dir="2700000" algn="ctr" rotWithShape="0">
              <a:schemeClr val="bg2"/>
            </a:outerShdw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1"/>
          <p:cNvSpPr>
            <a:spLocks noChangeArrowheads="1"/>
          </p:cNvSpPr>
          <p:nvPr/>
        </p:nvSpPr>
        <p:spPr bwMode="auto">
          <a:xfrm>
            <a:off x="112741" y="0"/>
            <a:ext cx="1026652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>
                <a:solidFill>
                  <a:schemeClr val="accent2"/>
                </a:solidFill>
                <a:latin typeface="Times New Roman" pitchFamily="18" charset="0"/>
              </a:rPr>
              <a:t>№18 Проєкт </a:t>
            </a:r>
            <a:r>
              <a:rPr lang="ru-RU" sz="4400" b="1" dirty="0">
                <a:solidFill>
                  <a:schemeClr val="accent2"/>
                </a:solidFill>
              </a:rPr>
              <a:t>«Дитячий майданчик </a:t>
            </a:r>
          </a:p>
          <a:p>
            <a:pPr algn="ctr"/>
            <a:r>
              <a:rPr lang="ru-RU" sz="4400" b="1" dirty="0">
                <a:solidFill>
                  <a:schemeClr val="accent2"/>
                </a:solidFill>
              </a:rPr>
              <a:t>«Дитяча мрія»</a:t>
            </a:r>
          </a:p>
        </p:txBody>
      </p:sp>
      <p:sp>
        <p:nvSpPr>
          <p:cNvPr id="12" name="Підзаголовок 2"/>
          <p:cNvSpPr txBox="1">
            <a:spLocks/>
          </p:cNvSpPr>
          <p:nvPr/>
        </p:nvSpPr>
        <p:spPr>
          <a:xfrm>
            <a:off x="8274021" y="848010"/>
            <a:ext cx="3917979" cy="8159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3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Вартість проєкту:</a:t>
            </a: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 </a:t>
            </a:r>
          </a:p>
          <a:p>
            <a:pPr algn="ctr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190 000 грн.</a:t>
            </a: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1722030" y="1584728"/>
            <a:ext cx="5521978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с. Пінчуки, вул. Шевченка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Підзаголовок 2"/>
          <p:cNvSpPr>
            <a:spLocks/>
          </p:cNvSpPr>
          <p:nvPr/>
        </p:nvSpPr>
        <p:spPr bwMode="auto">
          <a:xfrm>
            <a:off x="6760660" y="6365045"/>
            <a:ext cx="552197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3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Світлана ТРІШКІНА</a:t>
            </a:r>
            <a:endParaRPr lang="en-US" sz="23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4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781919" y="1386795"/>
            <a:ext cx="940111" cy="59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0FE05E-3638-4091-B029-50ACD6F8E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7" t="15764" r="36491" b="9617"/>
          <a:stretch/>
        </p:blipFill>
        <p:spPr>
          <a:xfrm rot="5400000">
            <a:off x="1839401" y="1400222"/>
            <a:ext cx="2566694" cy="40575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E79A4E-C3CC-4993-820B-41D5B878A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59" t="33742" r="39299" b="37605"/>
          <a:stretch/>
        </p:blipFill>
        <p:spPr>
          <a:xfrm>
            <a:off x="7164341" y="1702128"/>
            <a:ext cx="4057555" cy="2509998"/>
          </a:xfrm>
          <a:prstGeom prst="rect">
            <a:avLst/>
          </a:prstGeom>
          <a:effectLst>
            <a:glow rad="139700">
              <a:schemeClr val="tx1">
                <a:alpha val="40000"/>
              </a:schemeClr>
            </a:glow>
          </a:effectLst>
        </p:spPr>
      </p:pic>
      <p:sp>
        <p:nvSpPr>
          <p:cNvPr id="13" name="Підзаголовок 2">
            <a:extLst>
              <a:ext uri="{FF2B5EF4-FFF2-40B4-BE49-F238E27FC236}">
                <a16:creationId xmlns:a16="http://schemas.microsoft.com/office/drawing/2014/main" id="{AE468397-33DF-449D-B7F7-D5545C13B96B}"/>
              </a:ext>
            </a:extLst>
          </p:cNvPr>
          <p:cNvSpPr>
            <a:spLocks/>
          </p:cNvSpPr>
          <p:nvPr/>
        </p:nvSpPr>
        <p:spPr bwMode="auto">
          <a:xfrm>
            <a:off x="386830" y="4712347"/>
            <a:ext cx="9529391" cy="342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ДИТЯЧИЙ МАЙДАНЧИК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ДИТЯЧА ПІСОЧНИЦЯ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ДИТЯЧА ГОЙДАЛКА ДВОМІСНА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ПІСОК</a:t>
            </a:r>
            <a:endParaRPr lang="uk-UA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C90EBC-7C40-425D-AC19-85FE2FD8D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42" t="37156" r="37738" b="16646"/>
          <a:stretch/>
        </p:blipFill>
        <p:spPr>
          <a:xfrm rot="5400000">
            <a:off x="7188181" y="4296838"/>
            <a:ext cx="1852621" cy="1988009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386BB2-90AF-4313-856E-013CDE8583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41" t="35216" r="37196" b="17293"/>
          <a:stretch/>
        </p:blipFill>
        <p:spPr>
          <a:xfrm rot="5400000">
            <a:off x="9287758" y="4277898"/>
            <a:ext cx="1890502" cy="1988008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1"/>
          <p:cNvSpPr>
            <a:spLocks noChangeArrowheads="1"/>
          </p:cNvSpPr>
          <p:nvPr/>
        </p:nvSpPr>
        <p:spPr bwMode="auto">
          <a:xfrm>
            <a:off x="1950897" y="666461"/>
            <a:ext cx="849530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sz="5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ДЯКУЄМО АВТОРАМ ПРОЄКТІВ ТА </a:t>
            </a:r>
          </a:p>
          <a:p>
            <a:pPr algn="ctr"/>
            <a:r>
              <a:rPr lang="uk-UA" sz="5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РОБОЧІЙ ГРУПІ </a:t>
            </a:r>
          </a:p>
          <a:p>
            <a:pPr algn="ctr"/>
            <a:r>
              <a:rPr lang="uk-UA" sz="5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ЗА РОБОТУ !</a:t>
            </a:r>
            <a:endParaRPr lang="ru-RU" sz="5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607479-84CE-4DA4-8C43-FE2FE5EC4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61" y="4448464"/>
            <a:ext cx="2619375" cy="1743075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108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 descr="https://mail.ukr.net/attach/resize/16958831903247711096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11" name="Підзаголовок 2"/>
          <p:cNvSpPr txBox="1">
            <a:spLocks/>
          </p:cNvSpPr>
          <p:nvPr/>
        </p:nvSpPr>
        <p:spPr>
          <a:xfrm>
            <a:off x="965200" y="1703388"/>
            <a:ext cx="8718550" cy="7651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4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Вартість проєкту:</a:t>
            </a:r>
            <a:r>
              <a:rPr lang="uk-UA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800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uk-UA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000 </a:t>
            </a:r>
            <a:r>
              <a:rPr lang="uk-UA" sz="4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грн</a:t>
            </a:r>
            <a:endParaRPr lang="uk-UA" sz="4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40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631057" y="6274948"/>
            <a:ext cx="6584751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проєкту: Оксана ВОЙТЕНКО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5364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4760913" y="3421394"/>
            <a:ext cx="763587" cy="48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0" y="0"/>
            <a:ext cx="107203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</a:rPr>
              <a:t>№1 Проєкт «Ремонт та </a:t>
            </a:r>
            <a:r>
              <a:rPr lang="ru-RU" sz="3600" b="1" dirty="0" err="1">
                <a:solidFill>
                  <a:schemeClr val="accent2"/>
                </a:solidFill>
                <a:latin typeface="Times New Roman" pitchFamily="18" charset="0"/>
              </a:rPr>
              <a:t>облаштування</a:t>
            </a:r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</a:rPr>
              <a:t> залу </a:t>
            </a:r>
          </a:p>
          <a:p>
            <a:pPr algn="ctr"/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</a:rPr>
              <a:t>універсального </a:t>
            </a:r>
            <a:r>
              <a:rPr lang="ru-RU" sz="3600" b="1" dirty="0" err="1">
                <a:solidFill>
                  <a:schemeClr val="accent2"/>
                </a:solidFill>
                <a:latin typeface="Times New Roman" pitchFamily="18" charset="0"/>
              </a:rPr>
              <a:t>цільового</a:t>
            </a:r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  <a:latin typeface="Times New Roman" pitchFamily="18" charset="0"/>
              </a:rPr>
              <a:t>призначення</a:t>
            </a:r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</a:rPr>
              <a:t>в смт </a:t>
            </a:r>
            <a:r>
              <a:rPr lang="ru-RU" sz="3600" b="1" dirty="0" err="1">
                <a:solidFill>
                  <a:schemeClr val="accent2"/>
                </a:solidFill>
                <a:latin typeface="Times New Roman" pitchFamily="18" charset="0"/>
              </a:rPr>
              <a:t>Дослідницьке</a:t>
            </a:r>
            <a:r>
              <a:rPr lang="ru-RU" sz="3600" b="1" dirty="0">
                <a:solidFill>
                  <a:schemeClr val="accent2"/>
                </a:solidFill>
                <a:latin typeface="Times New Roman" pitchFamily="18" charset="0"/>
              </a:rPr>
              <a:t>»</a:t>
            </a:r>
            <a:r>
              <a:rPr lang="ru-RU" sz="36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5524500" y="3111500"/>
            <a:ext cx="3479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вул. Молодіжна, 4, 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смт Дослідницьке</a:t>
            </a:r>
          </a:p>
        </p:txBody>
      </p:sp>
      <p:pic>
        <p:nvPicPr>
          <p:cNvPr id="15367" name="Picture 11" descr="IMG_20230928_142419_6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3950" y="2979738"/>
            <a:ext cx="227965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2" descr="IMG_20230928_142416_76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2438400"/>
            <a:ext cx="206692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3" descr="IMG_20230928_142422_0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7388" y="1270000"/>
            <a:ext cx="3408362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Місце для вмісту 2"/>
          <p:cNvSpPr>
            <a:spLocks noGrp="1"/>
          </p:cNvSpPr>
          <p:nvPr>
            <p:ph idx="1"/>
          </p:nvPr>
        </p:nvSpPr>
        <p:spPr>
          <a:xfrm>
            <a:off x="2524125" y="2586038"/>
            <a:ext cx="6011863" cy="1943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dirty="0">
                <a:latin typeface="Times New Roman" pitchFamily="18" charset="0"/>
              </a:rPr>
              <a:t>	</a:t>
            </a:r>
            <a:r>
              <a:rPr lang="ru-RU" sz="2000" b="1" u="sng" dirty="0">
                <a:latin typeface="Times New Roman" pitchFamily="18" charset="0"/>
              </a:rPr>
              <a:t>Основна мета</a:t>
            </a:r>
            <a:r>
              <a:rPr lang="ru-RU" sz="2000" b="1" dirty="0">
                <a:latin typeface="Times New Roman" pitchFamily="18" charset="0"/>
              </a:rPr>
              <a:t> – це створення </a:t>
            </a:r>
            <a:r>
              <a:rPr lang="ru-RU" sz="2000" b="1" dirty="0" err="1">
                <a:latin typeface="Times New Roman" pitchFamily="18" charset="0"/>
              </a:rPr>
              <a:t>естетично</a:t>
            </a:r>
            <a:r>
              <a:rPr lang="ru-RU" sz="2000" b="1" dirty="0">
                <a:latin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</a:rPr>
              <a:t>привабливого</a:t>
            </a:r>
            <a:r>
              <a:rPr lang="ru-RU" sz="2000" b="1" dirty="0">
                <a:latin typeface="Times New Roman" pitchFamily="18" charset="0"/>
              </a:rPr>
              <a:t>, комфортного, функціонального, корисного місця для проведення активного дозвілля дітьми та </a:t>
            </a:r>
            <a:r>
              <a:rPr lang="ru-RU" sz="2000" b="1" dirty="0" err="1">
                <a:latin typeface="Times New Roman" pitchFamily="18" charset="0"/>
              </a:rPr>
              <a:t>дорослими</a:t>
            </a:r>
            <a:r>
              <a:rPr lang="ru-RU" sz="2000" b="1" dirty="0">
                <a:latin typeface="Times New Roman" pitchFamily="18" charset="0"/>
              </a:rPr>
              <a:t> у </a:t>
            </a:r>
            <a:r>
              <a:rPr lang="ru-RU" sz="2000" b="1" dirty="0" err="1">
                <a:latin typeface="Times New Roman" pitchFamily="18" charset="0"/>
              </a:rPr>
              <a:t>місці</a:t>
            </a:r>
            <a:r>
              <a:rPr lang="ru-RU" sz="2000" b="1" dirty="0">
                <a:latin typeface="Times New Roman" pitchFamily="18" charset="0"/>
              </a:rPr>
              <a:t>, де </a:t>
            </a:r>
            <a:r>
              <a:rPr lang="ru-RU" sz="2000" b="1" dirty="0" err="1">
                <a:latin typeface="Times New Roman" pitchFamily="18" charset="0"/>
              </a:rPr>
              <a:t>воно</a:t>
            </a:r>
            <a:r>
              <a:rPr lang="ru-RU" sz="2000" b="1" dirty="0">
                <a:latin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</a:rPr>
              <a:t>взагалі</a:t>
            </a:r>
            <a:r>
              <a:rPr lang="ru-RU" sz="2000" b="1" dirty="0">
                <a:latin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</a:rPr>
              <a:t>відсутнє</a:t>
            </a:r>
            <a:r>
              <a:rPr lang="ru-RU" sz="2000" b="1" dirty="0">
                <a:latin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411" b="9138"/>
          <a:stretch/>
        </p:blipFill>
        <p:spPr>
          <a:xfrm>
            <a:off x="9650385" y="4397055"/>
            <a:ext cx="2303630" cy="1853968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6273" b="12244"/>
          <a:stretch/>
        </p:blipFill>
        <p:spPr>
          <a:xfrm>
            <a:off x="8961038" y="2330327"/>
            <a:ext cx="2992494" cy="1906114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863" t="5776" r="8206" b="6317"/>
          <a:stretch/>
        </p:blipFill>
        <p:spPr>
          <a:xfrm>
            <a:off x="584668" y="1878548"/>
            <a:ext cx="1963024" cy="208047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35" y="4460319"/>
            <a:ext cx="2024281" cy="2023647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15070" b="7207"/>
          <a:stretch/>
        </p:blipFill>
        <p:spPr>
          <a:xfrm>
            <a:off x="2837921" y="4322776"/>
            <a:ext cx="1975328" cy="1535796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2176" y="4028590"/>
            <a:ext cx="3115200" cy="23364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sp>
        <p:nvSpPr>
          <p:cNvPr id="12" name="Підзаголовок 2"/>
          <p:cNvSpPr txBox="1">
            <a:spLocks/>
          </p:cNvSpPr>
          <p:nvPr/>
        </p:nvSpPr>
        <p:spPr>
          <a:xfrm>
            <a:off x="3200400" y="903288"/>
            <a:ext cx="5864225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3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Вартість проєкту:</a:t>
            </a: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 199 906 </a:t>
            </a:r>
            <a:r>
              <a:rPr lang="uk-UA" sz="3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грн</a:t>
            </a:r>
            <a:endParaRPr lang="uk-UA" sz="3000" dirty="0">
              <a:effectLst>
                <a:outerShdw blurRad="38100" dist="38100" dir="2700000" algn="tl">
                  <a:srgbClr val="000000"/>
                </a:outerShdw>
              </a:effectLst>
              <a:latin typeface="Bahnschrift SemiBold"/>
            </a:endParaRPr>
          </a:p>
        </p:txBody>
      </p:sp>
      <p:pic>
        <p:nvPicPr>
          <p:cNvPr id="18441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8"/>
          <a:srcRect t="8228" b="17673"/>
          <a:stretch>
            <a:fillRect/>
          </a:stretch>
        </p:blipFill>
        <p:spPr bwMode="auto">
          <a:xfrm>
            <a:off x="3113088" y="1560513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кутник 14"/>
          <p:cNvSpPr/>
          <p:nvPr/>
        </p:nvSpPr>
        <p:spPr>
          <a:xfrm>
            <a:off x="7511721" y="6438015"/>
            <a:ext cx="4581511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проєкту: Наталія ШЕВЧЕНКО</a:t>
            </a:r>
            <a:endParaRPr lang="ru-RU" sz="2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443" name="Rectangle 14"/>
          <p:cNvSpPr>
            <a:spLocks noChangeArrowheads="1"/>
          </p:cNvSpPr>
          <p:nvPr/>
        </p:nvSpPr>
        <p:spPr bwMode="auto">
          <a:xfrm>
            <a:off x="39688" y="195263"/>
            <a:ext cx="12098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/>
                </a:solidFill>
              </a:rPr>
              <a:t>№2 Проєкт «</a:t>
            </a:r>
            <a:r>
              <a:rPr lang="ru-RU" sz="4400" b="1" dirty="0" err="1">
                <a:solidFill>
                  <a:schemeClr val="accent2"/>
                </a:solidFill>
              </a:rPr>
              <a:t>Острівок</a:t>
            </a:r>
            <a:r>
              <a:rPr lang="ru-RU" sz="4400" b="1" dirty="0">
                <a:solidFill>
                  <a:schemeClr val="accent2"/>
                </a:solidFill>
              </a:rPr>
              <a:t> активного дозвілля»</a:t>
            </a: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4184650" y="1516063"/>
            <a:ext cx="366236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uk-UA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с.Саливонки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поруч із </a:t>
            </a:r>
            <a:r>
              <a:rPr lang="uk-UA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рекреаційноюзоною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“Вербина”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5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8"/>
          <a:srcRect t="8228" b="17673"/>
          <a:stretch>
            <a:fillRect/>
          </a:stretch>
        </p:blipFill>
        <p:spPr bwMode="auto">
          <a:xfrm>
            <a:off x="3113088" y="1560513"/>
            <a:ext cx="9985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2813" y="555625"/>
            <a:ext cx="3406775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740726" y="1647825"/>
            <a:ext cx="3662363" cy="1687512"/>
          </a:xfrm>
        </p:spPr>
        <p:txBody>
          <a:bodyPr>
            <a:normAutofit fontScale="92500" lnSpcReduction="20000"/>
          </a:bodyPr>
          <a:lstStyle/>
          <a:p>
            <a:pPr marR="0" algn="l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uk-UA" sz="2000" b="1" u="sng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територія </a:t>
            </a:r>
            <a:r>
              <a:rPr lang="uk-UA" sz="2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Саливонківської</a:t>
            </a:r>
            <a:r>
              <a:rPr lang="uk-UA" sz="2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гімназії (територія всієї громади) </a:t>
            </a:r>
          </a:p>
          <a:p>
            <a:pPr marR="0" algn="l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uk-UA" sz="2000" b="1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R="0" algn="l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uk-UA" sz="2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Але хочемо зазначити, що конструкція розбірна, тому за необхідності може використовуватися на території всієї громади.</a:t>
            </a:r>
          </a:p>
          <a:p>
            <a:pPr marR="0" algn="l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en-US" sz="800" b="1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" y="4221163"/>
            <a:ext cx="32004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3478664" y="3863581"/>
            <a:ext cx="492442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Культпростір – може стати чимось новим у нашій громаді і бути центром проведення багатьох культурних заходів на Гребінківщині. 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 наявності такого об’єкту у нас буде можливість організувати кінотеатр «під відкритим небом».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89" name="AutoShape 2" descr="https://mail.ukr.net/attach/resize/16958831903247711096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Gothic" pitchFamily="34" charset="0"/>
            </a:endParaRPr>
          </a:p>
        </p:txBody>
      </p:sp>
      <p:pic>
        <p:nvPicPr>
          <p:cNvPr id="1639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2813" y="3617913"/>
            <a:ext cx="3562350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250" y="1704975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ідзаголовок 2"/>
          <p:cNvSpPr txBox="1">
            <a:spLocks/>
          </p:cNvSpPr>
          <p:nvPr/>
        </p:nvSpPr>
        <p:spPr>
          <a:xfrm>
            <a:off x="460375" y="752475"/>
            <a:ext cx="8718550" cy="7651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4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Вартість проєкту:</a:t>
            </a:r>
            <a:r>
              <a:rPr lang="uk-UA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295 000 грн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40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393" name="AutoShape 2" descr="Россиянин заявил, что определение локации на смартфоне — его изобретение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16394" name="AutoShape 6" descr="Синяя локация 3d значок | Премиум PSD Файл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16395" name="AutoShape 8" descr="Синяя локация 3d значок | Премиум PSD Файл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Gothic" pitchFamily="34" charset="0"/>
            </a:endParaRPr>
          </a:p>
        </p:txBody>
      </p:sp>
      <p:pic>
        <p:nvPicPr>
          <p:cNvPr id="16396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3649663" y="1604963"/>
            <a:ext cx="99218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кутник 16"/>
          <p:cNvSpPr/>
          <p:nvPr/>
        </p:nvSpPr>
        <p:spPr>
          <a:xfrm>
            <a:off x="7812524" y="6436918"/>
            <a:ext cx="3870996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проєкту: Лада ЧЕРНИШ</a:t>
            </a:r>
            <a:endParaRPr lang="ru-RU" sz="2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-596900" y="0"/>
            <a:ext cx="107203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chemeClr val="accent2"/>
                </a:solidFill>
                <a:latin typeface="Times New Roman" pitchFamily="18" charset="0"/>
              </a:rPr>
              <a:t>№3 Проєкт «Культпростір»</a:t>
            </a:r>
            <a:endParaRPr lang="ru-RU" sz="4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16399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3649663" y="1604963"/>
            <a:ext cx="99218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3649663" y="1604963"/>
            <a:ext cx="99218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3649663" y="1604963"/>
            <a:ext cx="99218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Місце для вмісту 2"/>
          <p:cNvSpPr>
            <a:spLocks noGrp="1"/>
          </p:cNvSpPr>
          <p:nvPr>
            <p:ph idx="1"/>
          </p:nvPr>
        </p:nvSpPr>
        <p:spPr>
          <a:xfrm>
            <a:off x="2643188" y="2736850"/>
            <a:ext cx="6015037" cy="35528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Основна мета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– це створення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безпечного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місця для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та персоналу ЗДО «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Колосочок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Дуже хочеться, щоб діти мали можливість отримувати дошкільну освіту, яка гарантована їм законом у повному обсязі, відвідуючи свій садочок у безпечних умовах, щоб батьки були спокійні за життя своїх дітей.</a:t>
            </a: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У випадку надзвичайної ситуації жителі громади також можуть скористатися даним укриттям. </a:t>
            </a: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Одним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основних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факторів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виборі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такого формату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об'єкта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проєкту стало те,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конструкція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модульна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і на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встановлення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дні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низька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вартість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забезпечить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безпеку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нашим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1800" b="1" dirty="0">
              <a:latin typeface="Times New Roman" pitchFamily="18" charset="0"/>
            </a:endParaRPr>
          </a:p>
        </p:txBody>
      </p:sp>
      <p:pic>
        <p:nvPicPr>
          <p:cNvPr id="17410" name="Рисунок 3"/>
          <p:cNvPicPr>
            <a:picLocks noChangeAspect="1"/>
          </p:cNvPicPr>
          <p:nvPr/>
        </p:nvPicPr>
        <p:blipFill>
          <a:blip r:embed="rId2"/>
          <a:srcRect l="-2255" t="-3622" r="5180" b="3622"/>
          <a:stretch>
            <a:fillRect/>
          </a:stretch>
        </p:blipFill>
        <p:spPr bwMode="auto">
          <a:xfrm>
            <a:off x="8624888" y="1144588"/>
            <a:ext cx="337185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" y="1090613"/>
            <a:ext cx="23241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4295775"/>
            <a:ext cx="23241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78863" y="3787775"/>
            <a:ext cx="3317875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ідзаголовок 2"/>
          <p:cNvSpPr txBox="1">
            <a:spLocks/>
          </p:cNvSpPr>
          <p:nvPr/>
        </p:nvSpPr>
        <p:spPr>
          <a:xfrm>
            <a:off x="2895600" y="1090613"/>
            <a:ext cx="5862638" cy="641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3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Вартість проєкту:</a:t>
            </a:r>
            <a:r>
              <a:rPr lang="uk-UA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 790 000 </a:t>
            </a:r>
            <a:r>
              <a:rPr lang="uk-UA" sz="3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ahnschrift SemiBold"/>
              </a:rPr>
              <a:t>грн</a:t>
            </a:r>
            <a:endParaRPr lang="uk-UA" sz="3000" dirty="0">
              <a:effectLst>
                <a:outerShdw blurRad="38100" dist="38100" dir="2700000" algn="tl">
                  <a:srgbClr val="000000"/>
                </a:outerShdw>
              </a:effectLst>
              <a:latin typeface="Bahnschrift SemiBold"/>
            </a:endParaRPr>
          </a:p>
        </p:txBody>
      </p:sp>
      <p:pic>
        <p:nvPicPr>
          <p:cNvPr id="17415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2986088" y="1793875"/>
            <a:ext cx="112553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кутник 10"/>
          <p:cNvSpPr/>
          <p:nvPr/>
        </p:nvSpPr>
        <p:spPr>
          <a:xfrm>
            <a:off x="4588231" y="6440762"/>
            <a:ext cx="4581512" cy="40010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проєкту: Наталія ШЕВЧЕНКО</a:t>
            </a:r>
            <a:endParaRPr lang="ru-RU" sz="2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4260850" y="1858963"/>
            <a:ext cx="366236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територія ЗДО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«Колосочок».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8" name="Rectangle 13"/>
          <p:cNvSpPr>
            <a:spLocks noChangeArrowheads="1"/>
          </p:cNvSpPr>
          <p:nvPr/>
        </p:nvSpPr>
        <p:spPr bwMode="auto">
          <a:xfrm>
            <a:off x="39688" y="195263"/>
            <a:ext cx="121523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/>
                </a:solidFill>
              </a:rPr>
              <a:t>№4 Проєкт «</a:t>
            </a:r>
            <a:r>
              <a:rPr lang="ru-RU" sz="4400" b="1" dirty="0" err="1">
                <a:solidFill>
                  <a:schemeClr val="accent2"/>
                </a:solidFill>
              </a:rPr>
              <a:t>Укриття</a:t>
            </a:r>
            <a:r>
              <a:rPr lang="ru-RU" sz="4400" b="1" dirty="0">
                <a:solidFill>
                  <a:schemeClr val="accent2"/>
                </a:solidFill>
              </a:rPr>
              <a:t> для ЗДО «</a:t>
            </a:r>
            <a:r>
              <a:rPr lang="ru-RU" sz="4400" b="1" dirty="0" err="1">
                <a:solidFill>
                  <a:schemeClr val="accent2"/>
                </a:solidFill>
              </a:rPr>
              <a:t>Колосочок</a:t>
            </a:r>
            <a:r>
              <a:rPr lang="ru-RU" sz="4400" b="1" dirty="0">
                <a:solidFill>
                  <a:schemeClr val="accent2"/>
                </a:solidFill>
              </a:rPr>
              <a:t>»</a:t>
            </a:r>
          </a:p>
        </p:txBody>
      </p:sp>
      <p:pic>
        <p:nvPicPr>
          <p:cNvPr id="17419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2986088" y="1793875"/>
            <a:ext cx="112553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Місце для вмісту 2"/>
          <p:cNvSpPr>
            <a:spLocks noGrp="1"/>
          </p:cNvSpPr>
          <p:nvPr>
            <p:ph idx="1"/>
          </p:nvPr>
        </p:nvSpPr>
        <p:spPr>
          <a:xfrm>
            <a:off x="4437063" y="1800225"/>
            <a:ext cx="4625975" cy="2254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dirty="0">
                <a:latin typeface="Times New Roman" pitchFamily="18" charset="0"/>
              </a:rPr>
              <a:t>	</a:t>
            </a:r>
            <a:r>
              <a:rPr lang="ru-RU" sz="2000" b="1" u="sng" dirty="0">
                <a:latin typeface="Times New Roman" pitchFamily="18" charset="0"/>
              </a:rPr>
              <a:t>Локація:</a:t>
            </a:r>
            <a:r>
              <a:rPr lang="ru-RU" sz="2000" b="1" dirty="0">
                <a:latin typeface="Times New Roman" pitchFamily="18" charset="0"/>
              </a:rPr>
              <a:t> парк </a:t>
            </a:r>
            <a:r>
              <a:rPr lang="ru-RU" sz="2000" b="1" dirty="0" err="1">
                <a:latin typeface="Times New Roman" pitchFamily="18" charset="0"/>
              </a:rPr>
              <a:t>поруч</a:t>
            </a:r>
            <a:r>
              <a:rPr lang="ru-RU" sz="2000" b="1" dirty="0">
                <a:latin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</a:rPr>
              <a:t>із</a:t>
            </a:r>
            <a:r>
              <a:rPr lang="ru-RU" sz="2000" b="1" dirty="0">
                <a:latin typeface="Times New Roman" pitchFamily="18" charset="0"/>
              </a:rPr>
              <a:t> Будинком культури у с.Саливонки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000" b="1" dirty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b="1" dirty="0">
                <a:latin typeface="Times New Roman" pitchFamily="18" charset="0"/>
              </a:rPr>
              <a:t>	</a:t>
            </a:r>
            <a:r>
              <a:rPr lang="ru-RU" sz="2000" b="1" u="sng" dirty="0">
                <a:latin typeface="Times New Roman" pitchFamily="18" charset="0"/>
              </a:rPr>
              <a:t>Основна мета</a:t>
            </a:r>
            <a:r>
              <a:rPr lang="ru-RU" sz="2000" b="1" dirty="0">
                <a:latin typeface="Times New Roman" pitchFamily="18" charset="0"/>
              </a:rPr>
              <a:t> – це створення комфортного, функціонального, корисного місця для проведення активного дозвілля дітьми нашого села та громади.</a:t>
            </a:r>
          </a:p>
          <a:p>
            <a:pPr eaLnBrk="1" hangingPunct="1">
              <a:lnSpc>
                <a:spcPct val="80000"/>
              </a:lnSpc>
            </a:pPr>
            <a:endParaRPr lang="en-US" sz="2000" b="1" dirty="0"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2903" b="10313"/>
          <a:stretch/>
        </p:blipFill>
        <p:spPr>
          <a:xfrm>
            <a:off x="1529504" y="4233158"/>
            <a:ext cx="3144547" cy="2157162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1945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7512" y="4045251"/>
            <a:ext cx="26479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6"/>
          <p:cNvPicPr>
            <a:picLocks noChangeAspect="1"/>
          </p:cNvPicPr>
          <p:nvPr/>
        </p:nvPicPr>
        <p:blipFill rotWithShape="1">
          <a:blip r:embed="rId4"/>
          <a:srcRect t="10860"/>
          <a:stretch/>
        </p:blipFill>
        <p:spPr bwMode="auto">
          <a:xfrm>
            <a:off x="9048385" y="1852613"/>
            <a:ext cx="2889616" cy="257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525" y="1300163"/>
            <a:ext cx="3741738" cy="280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кутник 8"/>
          <p:cNvSpPr/>
          <p:nvPr/>
        </p:nvSpPr>
        <p:spPr>
          <a:xfrm>
            <a:off x="8321004" y="5990210"/>
            <a:ext cx="3870996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проєкту: Лада ЧЕРНИШ</a:t>
            </a:r>
            <a:endParaRPr lang="ru-RU" sz="2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255588" y="180975"/>
            <a:ext cx="118729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5400" b="1" dirty="0">
                <a:solidFill>
                  <a:schemeClr val="accent2"/>
                </a:solidFill>
                <a:latin typeface="Times New Roman" pitchFamily="18" charset="0"/>
              </a:rPr>
              <a:t>№5 Проєкт </a:t>
            </a:r>
            <a:r>
              <a:rPr lang="ru-RU" sz="4400" b="1" dirty="0">
                <a:solidFill>
                  <a:schemeClr val="accent2"/>
                </a:solidFill>
              </a:rPr>
              <a:t>«</a:t>
            </a:r>
            <a:r>
              <a:rPr lang="uk-UA" sz="5400" b="1" dirty="0">
                <a:solidFill>
                  <a:schemeClr val="accent2"/>
                </a:solidFill>
                <a:latin typeface="Times New Roman" pitchFamily="18" charset="0"/>
              </a:rPr>
              <a:t>Територія активності</a:t>
            </a:r>
            <a:r>
              <a:rPr lang="ru-RU" sz="4400" b="1" dirty="0">
                <a:solidFill>
                  <a:schemeClr val="accent2"/>
                </a:solidFill>
              </a:rPr>
              <a:t>»</a:t>
            </a:r>
          </a:p>
        </p:txBody>
      </p:sp>
      <p:pic>
        <p:nvPicPr>
          <p:cNvPr id="19464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4090988" y="1776413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13"/>
          <p:cNvSpPr txBox="1">
            <a:spLocks noChangeArrowheads="1"/>
          </p:cNvSpPr>
          <p:nvPr/>
        </p:nvSpPr>
        <p:spPr bwMode="auto">
          <a:xfrm>
            <a:off x="4606925" y="1198563"/>
            <a:ext cx="624046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179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</a:rPr>
              <a:t>794 грн.</a:t>
            </a:r>
          </a:p>
          <a:p>
            <a:endParaRPr lang="ru-RU" dirty="0"/>
          </a:p>
        </p:txBody>
      </p:sp>
      <p:pic>
        <p:nvPicPr>
          <p:cNvPr id="19466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4090988" y="1776413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4090988" y="1776413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6"/>
          <a:srcRect t="8228" b="17673"/>
          <a:stretch>
            <a:fillRect/>
          </a:stretch>
        </p:blipFill>
        <p:spPr bwMode="auto">
          <a:xfrm>
            <a:off x="4090988" y="1776413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1"/>
          <p:cNvSpPr>
            <a:spLocks noChangeArrowheads="1"/>
          </p:cNvSpPr>
          <p:nvPr/>
        </p:nvSpPr>
        <p:spPr bwMode="auto">
          <a:xfrm>
            <a:off x="255588" y="180975"/>
            <a:ext cx="11147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5400" b="1" dirty="0">
                <a:solidFill>
                  <a:schemeClr val="accent2"/>
                </a:solidFill>
                <a:latin typeface="Times New Roman" pitchFamily="18" charset="0"/>
              </a:rPr>
              <a:t>№6 Проєкт </a:t>
            </a:r>
            <a:r>
              <a:rPr lang="ru-RU" sz="4400" b="1" dirty="0">
                <a:solidFill>
                  <a:schemeClr val="accent2"/>
                </a:solidFill>
                <a:latin typeface="Times New Roman" pitchFamily="18" charset="0"/>
              </a:rPr>
              <a:t>«Спортивний майданчик»</a:t>
            </a:r>
          </a:p>
        </p:txBody>
      </p:sp>
      <p:sp>
        <p:nvSpPr>
          <p:cNvPr id="20482" name="Text Box 13"/>
          <p:cNvSpPr txBox="1">
            <a:spLocks noChangeArrowheads="1"/>
          </p:cNvSpPr>
          <p:nvPr/>
        </p:nvSpPr>
        <p:spPr bwMode="auto">
          <a:xfrm>
            <a:off x="5203825" y="1401763"/>
            <a:ext cx="6057749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840000 грн.</a:t>
            </a:r>
          </a:p>
          <a:p>
            <a:endParaRPr lang="ru-RU" dirty="0"/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7563028" y="2055208"/>
            <a:ext cx="5218727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Локація: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мт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Дослідницьке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ідзаголовок 2"/>
          <p:cNvSpPr>
            <a:spLocks/>
          </p:cNvSpPr>
          <p:nvPr/>
        </p:nvSpPr>
        <p:spPr bwMode="auto">
          <a:xfrm>
            <a:off x="7283450" y="6329363"/>
            <a:ext cx="46402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Тетяна ВОЙТЕНКО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12" descr="IMG_20230928_142522_8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1181100"/>
            <a:ext cx="4802188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0487" name="Picture 13" descr="IMG_20230928_142526_6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" y="4946650"/>
            <a:ext cx="3581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4" descr="IMG_20230928_142529_598"/>
          <p:cNvPicPr>
            <a:picLocks noChangeAspect="1" noChangeArrowheads="1"/>
          </p:cNvPicPr>
          <p:nvPr/>
        </p:nvPicPr>
        <p:blipFill rotWithShape="1">
          <a:blip r:embed="rId4"/>
          <a:srcRect t="12746"/>
          <a:stretch/>
        </p:blipFill>
        <p:spPr bwMode="auto">
          <a:xfrm>
            <a:off x="5418931" y="2866231"/>
            <a:ext cx="290512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20489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5"/>
          <a:srcRect t="8228" b="17673"/>
          <a:stretch>
            <a:fillRect/>
          </a:stretch>
        </p:blipFill>
        <p:spPr bwMode="auto">
          <a:xfrm>
            <a:off x="6593427" y="2012950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/>
          <a:stretch/>
        </p:blipFill>
        <p:spPr bwMode="auto">
          <a:xfrm>
            <a:off x="8834437" y="2866231"/>
            <a:ext cx="2884487" cy="3340101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1"/>
          <p:cNvSpPr>
            <a:spLocks noChangeArrowheads="1"/>
          </p:cNvSpPr>
          <p:nvPr/>
        </p:nvSpPr>
        <p:spPr bwMode="auto">
          <a:xfrm>
            <a:off x="255588" y="180975"/>
            <a:ext cx="110712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5400" b="1" dirty="0">
                <a:solidFill>
                  <a:schemeClr val="accent2"/>
                </a:solidFill>
                <a:latin typeface="Times New Roman" pitchFamily="18" charset="0"/>
              </a:rPr>
              <a:t>№7 Проєкт </a:t>
            </a:r>
            <a:r>
              <a:rPr lang="ru-RU" sz="4400" b="1" dirty="0">
                <a:solidFill>
                  <a:schemeClr val="accent2"/>
                </a:solidFill>
              </a:rPr>
              <a:t>«Спортивний майданчик </a:t>
            </a:r>
          </a:p>
          <a:p>
            <a:r>
              <a:rPr lang="ru-RU" sz="4400" b="1" dirty="0">
                <a:solidFill>
                  <a:schemeClr val="accent2"/>
                </a:solidFill>
              </a:rPr>
              <a:t>з вуличними тренажерами»</a:t>
            </a:r>
          </a:p>
        </p:txBody>
      </p:sp>
      <p:sp>
        <p:nvSpPr>
          <p:cNvPr id="21506" name="Text Box 13"/>
          <p:cNvSpPr txBox="1">
            <a:spLocks noChangeArrowheads="1"/>
          </p:cNvSpPr>
          <p:nvPr/>
        </p:nvSpPr>
        <p:spPr bwMode="auto">
          <a:xfrm>
            <a:off x="6018835" y="1838932"/>
            <a:ext cx="6173165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3600" u="sng" dirty="0">
                <a:latin typeface="Times New Roman" pitchFamily="18" charset="0"/>
              </a:rPr>
              <a:t>Вартість проєкту:</a:t>
            </a:r>
            <a:r>
              <a:rPr lang="ru-RU" sz="3600" dirty="0">
                <a:latin typeface="Times New Roman" pitchFamily="18" charset="0"/>
              </a:rPr>
              <a:t> 128 800 грн.</a:t>
            </a:r>
          </a:p>
          <a:p>
            <a:endParaRPr lang="ru-RU" dirty="0"/>
          </a:p>
        </p:txBody>
      </p:sp>
      <p:sp>
        <p:nvSpPr>
          <p:cNvPr id="3" name="Підзаголовок 2"/>
          <p:cNvSpPr>
            <a:spLocks/>
          </p:cNvSpPr>
          <p:nvPr/>
        </p:nvSpPr>
        <p:spPr bwMode="auto">
          <a:xfrm>
            <a:off x="7004050" y="6329363"/>
            <a:ext cx="491966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Автор проєкту: Оксана БЕРЕЗОВСЬКА</a:t>
            </a:r>
            <a:endParaRPr lang="en-US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10" descr="Blog. Type 1 - Агенство Локаций Kinopoint"/>
          <p:cNvPicPr>
            <a:picLocks noChangeAspect="1" noChangeArrowheads="1"/>
          </p:cNvPicPr>
          <p:nvPr/>
        </p:nvPicPr>
        <p:blipFill>
          <a:blip r:embed="rId2"/>
          <a:srcRect t="8228" b="17673"/>
          <a:stretch>
            <a:fillRect/>
          </a:stretch>
        </p:blipFill>
        <p:spPr bwMode="auto">
          <a:xfrm>
            <a:off x="307975" y="2182019"/>
            <a:ext cx="8080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Місце для вмісту 2"/>
          <p:cNvSpPr>
            <a:spLocks/>
          </p:cNvSpPr>
          <p:nvPr/>
        </p:nvSpPr>
        <p:spPr bwMode="auto">
          <a:xfrm>
            <a:off x="711993" y="2197730"/>
            <a:ext cx="507920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7675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sz="2000" dirty="0">
                <a:latin typeface="Times New Roman" pitchFamily="18" charset="0"/>
              </a:rPr>
              <a:t>	</a:t>
            </a:r>
            <a:r>
              <a:rPr lang="ru-RU" sz="2000" b="1" u="sng" dirty="0">
                <a:latin typeface="Times New Roman" pitchFamily="18" charset="0"/>
              </a:rPr>
              <a:t>Локація:</a:t>
            </a:r>
            <a:r>
              <a:rPr lang="ru-RU" sz="2000" b="1" dirty="0">
                <a:latin typeface="Times New Roman" pitchFamily="18" charset="0"/>
              </a:rPr>
              <a:t> смт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</a:rPr>
              <a:t>Гребінки, територія Гребінківського академічного ліцею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2" name="AutoShape 2" descr="20230928_1754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20230928_17541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t="20972" r="32586" b="48034"/>
          <a:stretch/>
        </p:blipFill>
        <p:spPr bwMode="auto">
          <a:xfrm>
            <a:off x="7654161" y="2500312"/>
            <a:ext cx="1947040" cy="14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1" t="17161" r="26314" b="8430"/>
          <a:stretch/>
        </p:blipFill>
        <p:spPr bwMode="auto">
          <a:xfrm rot="16200000">
            <a:off x="1292237" y="2372151"/>
            <a:ext cx="3246687" cy="460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5" t="22706" r="26265" b="20721"/>
          <a:stretch/>
        </p:blipFill>
        <p:spPr bwMode="auto">
          <a:xfrm>
            <a:off x="9994987" y="2500312"/>
            <a:ext cx="1928726" cy="200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4" t="19464" r="36295" b="43132"/>
          <a:stretch/>
        </p:blipFill>
        <p:spPr bwMode="auto">
          <a:xfrm>
            <a:off x="5494280" y="3225043"/>
            <a:ext cx="1944417" cy="222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1" t="43687" r="41293" b="26323"/>
          <a:stretch/>
        </p:blipFill>
        <p:spPr bwMode="auto">
          <a:xfrm>
            <a:off x="7654161" y="4077964"/>
            <a:ext cx="1820296" cy="187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3" t="34073" r="29224" b="35031"/>
          <a:stretch/>
        </p:blipFill>
        <p:spPr bwMode="auto">
          <a:xfrm>
            <a:off x="9691381" y="4674957"/>
            <a:ext cx="2361358" cy="152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крава">
  <a:themeElements>
    <a:clrScheme name="Яскрава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скрава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скрава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1016</TotalTime>
  <Words>959</Words>
  <Application>Microsoft Office PowerPoint</Application>
  <PresentationFormat>Широкий екран</PresentationFormat>
  <Paragraphs>144</Paragraphs>
  <Slides>21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30" baseType="lpstr">
      <vt:lpstr>Arial</vt:lpstr>
      <vt:lpstr>Bahnschrift Condensed</vt:lpstr>
      <vt:lpstr>Bahnschrift SemiBold</vt:lpstr>
      <vt:lpstr>Century Gothic</vt:lpstr>
      <vt:lpstr>Times New Roman</vt:lpstr>
      <vt:lpstr>Verdana</vt:lpstr>
      <vt:lpstr>Wingdings</vt:lpstr>
      <vt:lpstr>Wingdings 2</vt:lpstr>
      <vt:lpstr>Яскрава</vt:lpstr>
      <vt:lpstr>ГРОМАДСЬКИЙ БЮДЖЕТ (БЮДЖЕТ УЧАСТІ) в Гребінківській селищній територіальній громаді  2023-2024</vt:lpstr>
      <vt:lpstr>ВСЬОГО ПОДАНО 18 ПРОЄКТІВ: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Проєкт «Культпростір»</dc:title>
  <dc:creator>Grebotg516_Uzer09</dc:creator>
  <cp:lastModifiedBy>Олександр Волощук</cp:lastModifiedBy>
  <cp:revision>90</cp:revision>
  <cp:lastPrinted>2023-09-29T07:42:46Z</cp:lastPrinted>
  <dcterms:created xsi:type="dcterms:W3CDTF">2023-09-27T10:14:52Z</dcterms:created>
  <dcterms:modified xsi:type="dcterms:W3CDTF">2023-09-29T12:50:33Z</dcterms:modified>
</cp:coreProperties>
</file>