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charts/chart26.xml" ContentType="application/vnd.openxmlformats-officedocument.drawingml.chart+xml"/>
  <Override PartName="/ppt/theme/themeOverride2.xml" ContentType="application/vnd.openxmlformats-officedocument.themeOverride+xml"/>
  <Override PartName="/ppt/charts/chart27.xml" ContentType="application/vnd.openxmlformats-officedocument.drawingml.chart+xml"/>
  <Override PartName="/ppt/notesSlides/notesSlide2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9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30.xml" ContentType="application/vnd.openxmlformats-officedocument.presentationml.notesSlide+xml"/>
  <Override PartName="/ppt/charts/chart34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33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34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35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36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39.xml" ContentType="application/vnd.openxmlformats-officedocument.presentationml.notesSlide+xml"/>
  <Override PartName="/ppt/charts/chart49.xml" ContentType="application/vnd.openxmlformats-officedocument.drawingml.chart+xml"/>
  <Override PartName="/ppt/notesSlides/notesSlide40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41.xml" ContentType="application/vnd.openxmlformats-officedocument.presentationml.notesSlide+xml"/>
  <Override PartName="/ppt/charts/chart52.xml" ContentType="application/vnd.openxmlformats-officedocument.drawingml.chart+xml"/>
  <Override PartName="/ppt/notesSlides/notesSlide42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8" r:id="rId2"/>
    <p:sldId id="259" r:id="rId3"/>
    <p:sldId id="276" r:id="rId4"/>
    <p:sldId id="277" r:id="rId5"/>
    <p:sldId id="279" r:id="rId6"/>
    <p:sldId id="326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25" r:id="rId22"/>
    <p:sldId id="295" r:id="rId23"/>
    <p:sldId id="296" r:id="rId24"/>
    <p:sldId id="297" r:id="rId25"/>
    <p:sldId id="275" r:id="rId26"/>
    <p:sldId id="300" r:id="rId27"/>
    <p:sldId id="301" r:id="rId28"/>
    <p:sldId id="303" r:id="rId29"/>
    <p:sldId id="304" r:id="rId30"/>
    <p:sldId id="305" r:id="rId31"/>
    <p:sldId id="311" r:id="rId32"/>
    <p:sldId id="310" r:id="rId33"/>
    <p:sldId id="313" r:id="rId34"/>
    <p:sldId id="315" r:id="rId35"/>
    <p:sldId id="317" r:id="rId36"/>
    <p:sldId id="319" r:id="rId37"/>
    <p:sldId id="321" r:id="rId38"/>
    <p:sldId id="323" r:id="rId39"/>
    <p:sldId id="324" r:id="rId40"/>
    <p:sldId id="307" r:id="rId41"/>
    <p:sldId id="308" r:id="rId42"/>
    <p:sldId id="309" r:id="rId43"/>
  </p:sldIdLst>
  <p:sldSz cx="68580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ECF"/>
    <a:srgbClr val="FFFFFF"/>
    <a:srgbClr val="0033CC"/>
    <a:srgbClr val="FB8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030" y="-114"/>
      </p:cViewPr>
      <p:guideLst>
        <p:guide orient="horz" pos="260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Лист1!$H$5:$H$17</c:f>
              <c:strCache>
                <c:ptCount val="13"/>
                <c:pt idx="0">
                  <c:v>смт Гребінки</c:v>
                </c:pt>
                <c:pt idx="1">
                  <c:v>с. Ксаверівка</c:v>
                </c:pt>
                <c:pt idx="2">
                  <c:v>с. Саливонки</c:v>
                </c:pt>
                <c:pt idx="3">
                  <c:v>смт Дослідницьке</c:v>
                </c:pt>
                <c:pt idx="4">
                  <c:v>с. Лосятин</c:v>
                </c:pt>
                <c:pt idx="5">
                  <c:v>с. Пінчуки</c:v>
                </c:pt>
                <c:pt idx="6">
                  <c:v>с. Вільшанська Новоселиця</c:v>
                </c:pt>
                <c:pt idx="7">
                  <c:v>с. Тростинська Новоселиця</c:v>
                </c:pt>
                <c:pt idx="8">
                  <c:v>с. Соколівка</c:v>
                </c:pt>
                <c:pt idx="9">
                  <c:v>с. Ксаверівка Друга</c:v>
                </c:pt>
                <c:pt idx="10">
                  <c:v>с. Степове</c:v>
                </c:pt>
                <c:pt idx="11">
                  <c:v>с. Петрівка</c:v>
                </c:pt>
                <c:pt idx="12">
                  <c:v>с. Степанівка</c:v>
                </c:pt>
              </c:strCache>
            </c:strRef>
          </c:cat>
          <c:val>
            <c:numRef>
              <c:f>Лист1!$I$5:$I$17</c:f>
              <c:numCache>
                <c:formatCode>General</c:formatCode>
                <c:ptCount val="13"/>
                <c:pt idx="0">
                  <c:v>185</c:v>
                </c:pt>
                <c:pt idx="1">
                  <c:v>181</c:v>
                </c:pt>
                <c:pt idx="2">
                  <c:v>154</c:v>
                </c:pt>
                <c:pt idx="3">
                  <c:v>123</c:v>
                </c:pt>
                <c:pt idx="4">
                  <c:v>78</c:v>
                </c:pt>
                <c:pt idx="5">
                  <c:v>67</c:v>
                </c:pt>
                <c:pt idx="6">
                  <c:v>53</c:v>
                </c:pt>
                <c:pt idx="7">
                  <c:v>44</c:v>
                </c:pt>
                <c:pt idx="8">
                  <c:v>30</c:v>
                </c:pt>
                <c:pt idx="9">
                  <c:v>15</c:v>
                </c:pt>
                <c:pt idx="10">
                  <c:v>13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97664"/>
        <c:axId val="156899200"/>
      </c:barChart>
      <c:catAx>
        <c:axId val="156897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6899200"/>
        <c:crosses val="autoZero"/>
        <c:auto val="1"/>
        <c:lblAlgn val="ctr"/>
        <c:lblOffset val="100"/>
        <c:noMultiLvlLbl val="0"/>
      </c:catAx>
      <c:valAx>
        <c:axId val="156899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689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Лист1!$A$122</c:f>
              <c:strCache>
                <c:ptCount val="1"/>
                <c:pt idx="0">
                  <c:v>Рівень розвиненості торгівельної мережі та побутових послуг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Лист1!$B$121:$G$121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Лист1!$B$122:$G$122</c:f>
              <c:numCache>
                <c:formatCode>General</c:formatCode>
                <c:ptCount val="6"/>
                <c:pt idx="0">
                  <c:v>49</c:v>
                </c:pt>
                <c:pt idx="1">
                  <c:v>97</c:v>
                </c:pt>
                <c:pt idx="2">
                  <c:v>302</c:v>
                </c:pt>
                <c:pt idx="3">
                  <c:v>342</c:v>
                </c:pt>
                <c:pt idx="4">
                  <c:v>129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48384"/>
        <c:axId val="168449920"/>
      </c:barChart>
      <c:catAx>
        <c:axId val="16844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8449920"/>
        <c:crosses val="autoZero"/>
        <c:auto val="1"/>
        <c:lblAlgn val="ctr"/>
        <c:lblOffset val="100"/>
        <c:noMultiLvlLbl val="0"/>
      </c:catAx>
      <c:valAx>
        <c:axId val="16844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44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Лист1!$A$124</c:f>
              <c:strCache>
                <c:ptCount val="1"/>
                <c:pt idx="0">
                  <c:v>Рівень медичного обслуговування в громаді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Лист1!$B$123:$G$123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Лист1!$B$124:$G$124</c:f>
              <c:numCache>
                <c:formatCode>General</c:formatCode>
                <c:ptCount val="6"/>
                <c:pt idx="0">
                  <c:v>152</c:v>
                </c:pt>
                <c:pt idx="1">
                  <c:v>159</c:v>
                </c:pt>
                <c:pt idx="2">
                  <c:v>338</c:v>
                </c:pt>
                <c:pt idx="3">
                  <c:v>222</c:v>
                </c:pt>
                <c:pt idx="4">
                  <c:v>57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15040"/>
        <c:axId val="169416576"/>
      </c:barChart>
      <c:catAx>
        <c:axId val="16941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9416576"/>
        <c:crosses val="autoZero"/>
        <c:auto val="1"/>
        <c:lblAlgn val="ctr"/>
        <c:lblOffset val="100"/>
        <c:noMultiLvlLbl val="0"/>
      </c:catAx>
      <c:valAx>
        <c:axId val="16941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415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Лист1!$A$126</c:f>
              <c:strCache>
                <c:ptCount val="1"/>
                <c:pt idx="0">
                  <c:v>Рівень доступності та якості освіти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Лист1!$B$125:$G$125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Лист1!$B$126:$G$126</c:f>
              <c:numCache>
                <c:formatCode>General</c:formatCode>
                <c:ptCount val="6"/>
                <c:pt idx="0">
                  <c:v>66</c:v>
                </c:pt>
                <c:pt idx="1">
                  <c:v>103</c:v>
                </c:pt>
                <c:pt idx="2">
                  <c:v>301</c:v>
                </c:pt>
                <c:pt idx="3">
                  <c:v>303</c:v>
                </c:pt>
                <c:pt idx="4">
                  <c:v>139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29728"/>
        <c:axId val="169531264"/>
      </c:barChart>
      <c:catAx>
        <c:axId val="16952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9531264"/>
        <c:crosses val="autoZero"/>
        <c:auto val="1"/>
        <c:lblAlgn val="ctr"/>
        <c:lblOffset val="100"/>
        <c:noMultiLvlLbl val="0"/>
      </c:catAx>
      <c:valAx>
        <c:axId val="16953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52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Лист1!$A$128</c:f>
              <c:strCache>
                <c:ptCount val="1"/>
                <c:pt idx="0">
                  <c:v>Рівень розвиненості сфери туризму та відпочинку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Лист1!$B$127:$G$127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Лист1!$B$128:$G$128</c:f>
              <c:numCache>
                <c:formatCode>General</c:formatCode>
                <c:ptCount val="6"/>
                <c:pt idx="0">
                  <c:v>323</c:v>
                </c:pt>
                <c:pt idx="1">
                  <c:v>211</c:v>
                </c:pt>
                <c:pt idx="2">
                  <c:v>244</c:v>
                </c:pt>
                <c:pt idx="3">
                  <c:v>107</c:v>
                </c:pt>
                <c:pt idx="4">
                  <c:v>18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665024"/>
        <c:axId val="247666560"/>
      </c:barChart>
      <c:catAx>
        <c:axId val="24766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7666560"/>
        <c:crosses val="autoZero"/>
        <c:auto val="1"/>
        <c:lblAlgn val="ctr"/>
        <c:lblOffset val="100"/>
        <c:noMultiLvlLbl val="0"/>
      </c:catAx>
      <c:valAx>
        <c:axId val="24766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66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Лист1!$A$130</c:f>
              <c:strCache>
                <c:ptCount val="1"/>
                <c:pt idx="0">
                  <c:v>Рівень взаємодії місцевої влади з громадою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Лист1!$B$129:$G$129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Лист1!$B$130:$G$130</c:f>
              <c:numCache>
                <c:formatCode>General</c:formatCode>
                <c:ptCount val="6"/>
                <c:pt idx="0">
                  <c:v>217</c:v>
                </c:pt>
                <c:pt idx="1">
                  <c:v>130</c:v>
                </c:pt>
                <c:pt idx="2">
                  <c:v>270</c:v>
                </c:pt>
                <c:pt idx="3">
                  <c:v>221</c:v>
                </c:pt>
                <c:pt idx="4">
                  <c:v>75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225600"/>
        <c:axId val="249227136"/>
      </c:barChart>
      <c:catAx>
        <c:axId val="249225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227136"/>
        <c:crosses val="autoZero"/>
        <c:auto val="1"/>
        <c:lblAlgn val="ctr"/>
        <c:lblOffset val="100"/>
        <c:noMultiLvlLbl val="0"/>
      </c:catAx>
      <c:valAx>
        <c:axId val="24922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225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Лист1!$A$132</c:f>
              <c:strCache>
                <c:ptCount val="1"/>
                <c:pt idx="0">
                  <c:v>Стан поінформованості громади про справи громади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Лист1!$B$131:$G$131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Лист1!$B$132:$G$132</c:f>
              <c:numCache>
                <c:formatCode>General</c:formatCode>
                <c:ptCount val="6"/>
                <c:pt idx="0">
                  <c:v>179</c:v>
                </c:pt>
                <c:pt idx="1">
                  <c:v>117</c:v>
                </c:pt>
                <c:pt idx="2">
                  <c:v>250</c:v>
                </c:pt>
                <c:pt idx="3">
                  <c:v>269</c:v>
                </c:pt>
                <c:pt idx="4">
                  <c:v>99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397632"/>
        <c:axId val="249399168"/>
      </c:barChart>
      <c:catAx>
        <c:axId val="24939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399168"/>
        <c:crosses val="autoZero"/>
        <c:auto val="1"/>
        <c:lblAlgn val="ctr"/>
        <c:lblOffset val="100"/>
        <c:noMultiLvlLbl val="0"/>
      </c:catAx>
      <c:valAx>
        <c:axId val="24939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9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Лист1!$A$134</c:f>
              <c:strCache>
                <c:ptCount val="1"/>
                <c:pt idx="0">
                  <c:v>Можливість творчого розвитку дітей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Лист1!$B$133:$G$133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Лист1!$B$134:$G$134</c:f>
              <c:numCache>
                <c:formatCode>General</c:formatCode>
                <c:ptCount val="6"/>
                <c:pt idx="0">
                  <c:v>110</c:v>
                </c:pt>
                <c:pt idx="1">
                  <c:v>132</c:v>
                </c:pt>
                <c:pt idx="2">
                  <c:v>298</c:v>
                </c:pt>
                <c:pt idx="3">
                  <c:v>259</c:v>
                </c:pt>
                <c:pt idx="4">
                  <c:v>111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446784"/>
        <c:axId val="249448320"/>
      </c:barChart>
      <c:catAx>
        <c:axId val="24944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448320"/>
        <c:crosses val="autoZero"/>
        <c:auto val="1"/>
        <c:lblAlgn val="ctr"/>
        <c:lblOffset val="100"/>
        <c:noMultiLvlLbl val="0"/>
      </c:catAx>
      <c:valAx>
        <c:axId val="24944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44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Лист1!$A$136</c:f>
              <c:strCache>
                <c:ptCount val="1"/>
                <c:pt idx="0">
                  <c:v>Розвиненість та доступність спортивної інфраструктури в громаді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Лист1!$B$135:$G$135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Лист1!$B$136:$G$136</c:f>
              <c:numCache>
                <c:formatCode>General</c:formatCode>
                <c:ptCount val="6"/>
                <c:pt idx="0">
                  <c:v>118</c:v>
                </c:pt>
                <c:pt idx="1">
                  <c:v>169</c:v>
                </c:pt>
                <c:pt idx="2">
                  <c:v>276</c:v>
                </c:pt>
                <c:pt idx="3">
                  <c:v>246</c:v>
                </c:pt>
                <c:pt idx="4">
                  <c:v>102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561472"/>
        <c:axId val="249563008"/>
      </c:barChart>
      <c:catAx>
        <c:axId val="24956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563008"/>
        <c:crosses val="autoZero"/>
        <c:auto val="1"/>
        <c:lblAlgn val="ctr"/>
        <c:lblOffset val="100"/>
        <c:noMultiLvlLbl val="0"/>
      </c:catAx>
      <c:valAx>
        <c:axId val="24956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561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7955278145701E-2"/>
          <c:y val="1.6699623330861852E-2"/>
          <c:w val="0.90809855422662711"/>
          <c:h val="0.83397813763280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Лист1!$A$138</c:f>
              <c:strCache>
                <c:ptCount val="1"/>
                <c:pt idx="0">
                  <c:v>Рівень та якість надання адміністративних послуг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Лист1!$B$137:$G$137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Лист1!$B$138:$G$138</c:f>
              <c:numCache>
                <c:formatCode>General</c:formatCode>
                <c:ptCount val="6"/>
                <c:pt idx="0">
                  <c:v>46</c:v>
                </c:pt>
                <c:pt idx="1">
                  <c:v>70</c:v>
                </c:pt>
                <c:pt idx="2">
                  <c:v>178</c:v>
                </c:pt>
                <c:pt idx="3">
                  <c:v>393</c:v>
                </c:pt>
                <c:pt idx="4">
                  <c:v>224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741696"/>
        <c:axId val="249743232"/>
      </c:barChart>
      <c:catAx>
        <c:axId val="24974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743232"/>
        <c:crosses val="autoZero"/>
        <c:auto val="1"/>
        <c:lblAlgn val="ctr"/>
        <c:lblOffset val="100"/>
        <c:noMultiLvlLbl val="0"/>
      </c:catAx>
      <c:valAx>
        <c:axId val="24974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74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Лист1!$A$140</c:f>
              <c:strCache>
                <c:ptCount val="1"/>
                <c:pt idx="0">
                  <c:v>Стан благоустрою населених пунктів громади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Лист1!$B$139:$G$139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Лист1!$B$140:$G$140</c:f>
              <c:numCache>
                <c:formatCode>General</c:formatCode>
                <c:ptCount val="6"/>
                <c:pt idx="0">
                  <c:v>130</c:v>
                </c:pt>
                <c:pt idx="1">
                  <c:v>125</c:v>
                </c:pt>
                <c:pt idx="2">
                  <c:v>327</c:v>
                </c:pt>
                <c:pt idx="3">
                  <c:v>288</c:v>
                </c:pt>
                <c:pt idx="4">
                  <c:v>47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31808"/>
        <c:axId val="249833344"/>
      </c:barChart>
      <c:catAx>
        <c:axId val="24983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833344"/>
        <c:crosses val="autoZero"/>
        <c:auto val="1"/>
        <c:lblAlgn val="ctr"/>
        <c:lblOffset val="100"/>
        <c:noMultiLvlLbl val="0"/>
      </c:catAx>
      <c:valAx>
        <c:axId val="24983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83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940460621713457E-2"/>
          <c:y val="0.11553017793437602"/>
          <c:w val="0.85554228931946397"/>
          <c:h val="0.8075071497930033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Лист1!$A$56:$A$61</c:f>
              <c:strCache>
                <c:ptCount val="6"/>
                <c:pt idx="0">
                  <c:v>18-24 роки</c:v>
                </c:pt>
                <c:pt idx="1">
                  <c:v>25-40 років</c:v>
                </c:pt>
                <c:pt idx="2">
                  <c:v>41-50 років</c:v>
                </c:pt>
                <c:pt idx="3">
                  <c:v>51-60 років</c:v>
                </c:pt>
                <c:pt idx="4">
                  <c:v>понад 60 років</c:v>
                </c:pt>
                <c:pt idx="5">
                  <c:v>немає дати</c:v>
                </c:pt>
              </c:strCache>
            </c:strRef>
          </c:cat>
          <c:val>
            <c:numRef>
              <c:f>Лист1!$B$56:$B$61</c:f>
              <c:numCache>
                <c:formatCode>General</c:formatCode>
                <c:ptCount val="6"/>
                <c:pt idx="0">
                  <c:v>66</c:v>
                </c:pt>
                <c:pt idx="1">
                  <c:v>280</c:v>
                </c:pt>
                <c:pt idx="2">
                  <c:v>219</c:v>
                </c:pt>
                <c:pt idx="3">
                  <c:v>182</c:v>
                </c:pt>
                <c:pt idx="4">
                  <c:v>188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Лист1!$A$304:$A$317</c:f>
              <c:strCache>
                <c:ptCount val="14"/>
                <c:pt idx="0">
                  <c:v>Рівень та якість надання адміністративних послуг</c:v>
                </c:pt>
                <c:pt idx="1">
                  <c:v>Рівень розвиненості торгівельної мережі та побутових послуг</c:v>
                </c:pt>
                <c:pt idx="2">
                  <c:v>Рівень доступності та якості освіти</c:v>
                </c:pt>
                <c:pt idx="3">
                  <c:v>Безпечність та громадський порядок</c:v>
                </c:pt>
                <c:pt idx="4">
                  <c:v>Рівень комфортності життя в громаді</c:v>
                </c:pt>
                <c:pt idx="5">
                  <c:v>Можливість творчого розвитку дітей</c:v>
                </c:pt>
                <c:pt idx="6">
                  <c:v>Стан поінформованості громади про справи громади</c:v>
                </c:pt>
                <c:pt idx="7">
                  <c:v>Розвиненість та доступність спортивної інфраструктури в громаді</c:v>
                </c:pt>
                <c:pt idx="8">
                  <c:v>Стан благоустрою населених пунктів громади</c:v>
                </c:pt>
                <c:pt idx="9">
                  <c:v>Екологія в громаді</c:v>
                </c:pt>
                <c:pt idx="10">
                  <c:v>Рівень медичного обслуговування в громаді</c:v>
                </c:pt>
                <c:pt idx="11">
                  <c:v>Рівень взаємодії місцевої влади з громадою</c:v>
                </c:pt>
                <c:pt idx="12">
                  <c:v>Рівень економічного розвитку</c:v>
                </c:pt>
                <c:pt idx="13">
                  <c:v>Рівень розвиненості сфери туризму та відпочинку</c:v>
                </c:pt>
              </c:strCache>
            </c:strRef>
          </c:cat>
          <c:val>
            <c:numRef>
              <c:f>Лист1!$B$304:$B$317</c:f>
              <c:numCache>
                <c:formatCode>0.0</c:formatCode>
                <c:ptCount val="14"/>
                <c:pt idx="0">
                  <c:v>3.7</c:v>
                </c:pt>
                <c:pt idx="1">
                  <c:v>3.4</c:v>
                </c:pt>
                <c:pt idx="2">
                  <c:v>3.4</c:v>
                </c:pt>
                <c:pt idx="3">
                  <c:v>3.2</c:v>
                </c:pt>
                <c:pt idx="4">
                  <c:v>3.1</c:v>
                </c:pt>
                <c:pt idx="5">
                  <c:v>3.1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2.9</c:v>
                </c:pt>
                <c:pt idx="11">
                  <c:v>2.8</c:v>
                </c:pt>
                <c:pt idx="12">
                  <c:v>2.6</c:v>
                </c:pt>
                <c:pt idx="1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81504"/>
        <c:axId val="167997440"/>
      </c:barChart>
      <c:catAx>
        <c:axId val="164181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7997440"/>
        <c:crosses val="autoZero"/>
        <c:auto val="1"/>
        <c:lblAlgn val="ctr"/>
        <c:lblOffset val="100"/>
        <c:noMultiLvlLbl val="0"/>
      </c:catAx>
      <c:valAx>
        <c:axId val="16799744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64181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Лист1!$M$166:$M$186</c:f>
              <c:strCache>
                <c:ptCount val="21"/>
                <c:pt idx="0">
                  <c:v>Безробіття</c:v>
                </c:pt>
                <c:pt idx="1">
                  <c:v>Недостатня громадська ініціативність та активність мешканців</c:v>
                </c:pt>
                <c:pt idx="2">
                  <c:v>Відсутність зовнішніх інвестицій</c:v>
                </c:pt>
                <c:pt idx="3">
                  <c:v>Відсутність внутрішніх інвестицій</c:v>
                </c:pt>
                <c:pt idx="4">
                  <c:v>Низька якість (відсутність) дорожнього покриття між населеними пунктами в громаді</c:v>
                </c:pt>
                <c:pt idx="5">
                  <c:v>Відсутність можливості для самореалізації, забезпечення змістовного довкілля</c:v>
                </c:pt>
                <c:pt idx="6">
                  <c:v>Низька якість надання медичних послуг</c:v>
                </c:pt>
                <c:pt idx="7">
                  <c:v>Несприятливі умови для розвитку підприємництва</c:v>
                </c:pt>
                <c:pt idx="8">
                  <c:v>Засміченість довкілля</c:v>
                </c:pt>
                <c:pt idx="9">
                  <c:v>Поширення злочинності, алкоголізму, наркоманії</c:v>
                </c:pt>
                <c:pt idx="10">
                  <c:v>Недостатня підприємливість мешканців громади</c:v>
                </c:pt>
                <c:pt idx="11">
                  <c:v>Значна частка населення старшого працездатного віку</c:v>
                </c:pt>
                <c:pt idx="12">
                  <c:v>Зношеність інженерних мереж (водопостачання, водовідведення)</c:v>
                </c:pt>
                <c:pt idx="13">
                  <c:v>Забрудненість питної води</c:v>
                </c:pt>
                <c:pt idx="14">
                  <c:v>Низька якість середньої освіти</c:v>
                </c:pt>
                <c:pt idx="15">
                  <c:v>Низька якість фізичного виховання та спорту </c:v>
                </c:pt>
                <c:pt idx="16">
                  <c:v>Низька якість дошкільної освіти</c:v>
                </c:pt>
                <c:pt idx="17">
                  <c:v>Інше – не більше однієї пропозиції</c:v>
                </c:pt>
                <c:pt idx="18">
                  <c:v>Керівник громади</c:v>
                </c:pt>
                <c:pt idx="19">
                  <c:v>Слабка команда керівництва громади</c:v>
                </c:pt>
                <c:pt idx="20">
                  <c:v>Неефективна робота старост</c:v>
                </c:pt>
              </c:strCache>
            </c:strRef>
          </c:cat>
          <c:val>
            <c:numRef>
              <c:f>Лист1!$N$166:$N$186</c:f>
              <c:numCache>
                <c:formatCode>General</c:formatCode>
                <c:ptCount val="21"/>
                <c:pt idx="0">
                  <c:v>513</c:v>
                </c:pt>
                <c:pt idx="1">
                  <c:v>458</c:v>
                </c:pt>
                <c:pt idx="2">
                  <c:v>385</c:v>
                </c:pt>
                <c:pt idx="3">
                  <c:v>327</c:v>
                </c:pt>
                <c:pt idx="4">
                  <c:v>319</c:v>
                </c:pt>
                <c:pt idx="5">
                  <c:v>297</c:v>
                </c:pt>
                <c:pt idx="6">
                  <c:v>281</c:v>
                </c:pt>
                <c:pt idx="7">
                  <c:v>253</c:v>
                </c:pt>
                <c:pt idx="8">
                  <c:v>238</c:v>
                </c:pt>
                <c:pt idx="9">
                  <c:v>215</c:v>
                </c:pt>
                <c:pt idx="10">
                  <c:v>194</c:v>
                </c:pt>
                <c:pt idx="11">
                  <c:v>176</c:v>
                </c:pt>
                <c:pt idx="12">
                  <c:v>170</c:v>
                </c:pt>
                <c:pt idx="13">
                  <c:v>96</c:v>
                </c:pt>
                <c:pt idx="14">
                  <c:v>86</c:v>
                </c:pt>
                <c:pt idx="15">
                  <c:v>83</c:v>
                </c:pt>
                <c:pt idx="16">
                  <c:v>77</c:v>
                </c:pt>
                <c:pt idx="17">
                  <c:v>51</c:v>
                </c:pt>
                <c:pt idx="18">
                  <c:v>23</c:v>
                </c:pt>
                <c:pt idx="19">
                  <c:v>16</c:v>
                </c:pt>
                <c:pt idx="2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336000"/>
        <c:axId val="250337536"/>
      </c:barChart>
      <c:catAx>
        <c:axId val="250336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0337536"/>
        <c:crosses val="autoZero"/>
        <c:auto val="1"/>
        <c:lblAlgn val="ctr"/>
        <c:lblOffset val="100"/>
        <c:noMultiLvlLbl val="0"/>
      </c:catAx>
      <c:valAx>
        <c:axId val="25033753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5033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Лист1!$H$241:$H$256</c:f>
              <c:strCache>
                <c:ptCount val="16"/>
                <c:pt idx="0">
                  <c:v>Зменшити рівень безробіття</c:v>
                </c:pt>
                <c:pt idx="1">
                  <c:v>Покращити якість доріг </c:v>
                </c:pt>
                <c:pt idx="2">
                  <c:v>Покращити благоустрій населених пунктів громади</c:v>
                </c:pt>
                <c:pt idx="3">
                  <c:v>Сприяти розвитку малого та середнього бізнесу</c:v>
                </c:pt>
                <c:pt idx="4">
                  <c:v>Покращити розвиток та доступність медичних послуг в громаді</c:v>
                </c:pt>
                <c:pt idx="5">
                  <c:v>Брати участь в інвестиційних програмах</c:v>
                </c:pt>
                <c:pt idx="6">
                  <c:v>Покращити розвиток дозвілля (відпочинку, спорту)</c:v>
                </c:pt>
                <c:pt idx="7">
                  <c:v>Покращити екологічний стан громади</c:v>
                </c:pt>
                <c:pt idx="8">
                  <c:v>Сприяти розвитку промислових підприємств в громаді</c:v>
                </c:pt>
                <c:pt idx="9">
                  <c:v>Підтримувати фермерство</c:v>
                </c:pt>
                <c:pt idx="10">
                  <c:v>Підтримувати переробні підприємства</c:v>
                </c:pt>
                <c:pt idx="11">
                  <c:v>Покращити освітлення населених пунктів громади</c:v>
                </c:pt>
                <c:pt idx="12">
                  <c:v>Покращити розвиток туризму в громаді</c:v>
                </c:pt>
                <c:pt idx="13">
                  <c:v>Покращити розвиток освітніх послуг</c:v>
                </c:pt>
                <c:pt idx="14">
                  <c:v>Покращити якість водопостачання та водовідведення</c:v>
                </c:pt>
                <c:pt idx="15">
                  <c:v>Немає відповіді</c:v>
                </c:pt>
              </c:strCache>
            </c:strRef>
          </c:cat>
          <c:val>
            <c:numRef>
              <c:f>Лист1!$I$241:$I$256</c:f>
              <c:numCache>
                <c:formatCode>General</c:formatCode>
                <c:ptCount val="16"/>
                <c:pt idx="0">
                  <c:v>574</c:v>
                </c:pt>
                <c:pt idx="1">
                  <c:v>548</c:v>
                </c:pt>
                <c:pt idx="2">
                  <c:v>440</c:v>
                </c:pt>
                <c:pt idx="3">
                  <c:v>421</c:v>
                </c:pt>
                <c:pt idx="4">
                  <c:v>417</c:v>
                </c:pt>
                <c:pt idx="5">
                  <c:v>313</c:v>
                </c:pt>
                <c:pt idx="6">
                  <c:v>282</c:v>
                </c:pt>
                <c:pt idx="7">
                  <c:v>298</c:v>
                </c:pt>
                <c:pt idx="8">
                  <c:v>257</c:v>
                </c:pt>
                <c:pt idx="9">
                  <c:v>230</c:v>
                </c:pt>
                <c:pt idx="10">
                  <c:v>206</c:v>
                </c:pt>
                <c:pt idx="11">
                  <c:v>188</c:v>
                </c:pt>
                <c:pt idx="12">
                  <c:v>152</c:v>
                </c:pt>
                <c:pt idx="13">
                  <c:v>142</c:v>
                </c:pt>
                <c:pt idx="14">
                  <c:v>138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253312"/>
        <c:axId val="250254848"/>
      </c:barChart>
      <c:catAx>
        <c:axId val="250253312"/>
        <c:scaling>
          <c:orientation val="minMax"/>
        </c:scaling>
        <c:delete val="0"/>
        <c:axPos val="l"/>
        <c:majorTickMark val="out"/>
        <c:minorTickMark val="none"/>
        <c:tickLblPos val="nextTo"/>
        <c:crossAx val="250254848"/>
        <c:crosses val="autoZero"/>
        <c:auto val="1"/>
        <c:lblAlgn val="ctr"/>
        <c:lblOffset val="100"/>
        <c:noMultiLvlLbl val="0"/>
      </c:catAx>
      <c:valAx>
        <c:axId val="25025484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5025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302642538566465E-2"/>
          <c:y val="0.11919517899588929"/>
          <c:w val="0.48998770900920341"/>
          <c:h val="0.81315078299921562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Лист1!$A$260:$A$262</c:f>
              <c:strCache>
                <c:ptCount val="3"/>
                <c:pt idx="0">
                  <c:v>Швидше так</c:v>
                </c:pt>
                <c:pt idx="1">
                  <c:v>Швидше ні</c:v>
                </c:pt>
                <c:pt idx="2">
                  <c:v>Немає відповіді</c:v>
                </c:pt>
              </c:strCache>
            </c:strRef>
          </c:cat>
          <c:val>
            <c:numRef>
              <c:f>Лист1!$B$260:$B$262</c:f>
              <c:numCache>
                <c:formatCode>General</c:formatCode>
                <c:ptCount val="3"/>
                <c:pt idx="0">
                  <c:v>453</c:v>
                </c:pt>
                <c:pt idx="1">
                  <c:v>437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Лист1!$H$274:$H$285</c:f>
              <c:strCache>
                <c:ptCount val="12"/>
                <c:pt idx="0">
                  <c:v>Вигідне географічне положення</c:v>
                </c:pt>
                <c:pt idx="1">
                  <c:v>Хороша доступність до основних міст та ринків</c:v>
                </c:pt>
                <c:pt idx="2">
                  <c:v>Можливість залучення іноземних інвесторів</c:v>
                </c:pt>
                <c:pt idx="3">
                  <c:v>Приваблива природа</c:v>
                </c:pt>
                <c:pt idx="4">
                  <c:v>Місцеві підприємства і підприємці</c:v>
                </c:pt>
                <c:pt idx="5">
                  <c:v>Активність/підприємливість мешканців громади</c:v>
                </c:pt>
                <c:pt idx="6">
                  <c:v>Прогресивна та дієва місцева влада</c:v>
                </c:pt>
                <c:pt idx="7">
                  <c:v>Вільні об’єкти нерухомості</c:v>
                </c:pt>
                <c:pt idx="8">
                  <c:v>Вільні земельні ділянки в громаді</c:v>
                </c:pt>
                <c:pt idx="9">
                  <c:v>Цікаві туристичні об’єкти </c:v>
                </c:pt>
                <c:pt idx="10">
                  <c:v>Спорткомплекс в Дослідницькому</c:v>
                </c:pt>
                <c:pt idx="11">
                  <c:v>Скейт-парк на шкільному стадіоні Дослідницького</c:v>
                </c:pt>
              </c:strCache>
            </c:strRef>
          </c:cat>
          <c:val>
            <c:numRef>
              <c:f>Лист1!$I$274:$I$285</c:f>
              <c:numCache>
                <c:formatCode>General</c:formatCode>
                <c:ptCount val="12"/>
                <c:pt idx="0">
                  <c:v>540</c:v>
                </c:pt>
                <c:pt idx="1">
                  <c:v>493</c:v>
                </c:pt>
                <c:pt idx="2">
                  <c:v>276</c:v>
                </c:pt>
                <c:pt idx="3">
                  <c:v>269</c:v>
                </c:pt>
                <c:pt idx="4">
                  <c:v>268</c:v>
                </c:pt>
                <c:pt idx="5">
                  <c:v>262</c:v>
                </c:pt>
                <c:pt idx="6">
                  <c:v>205</c:v>
                </c:pt>
                <c:pt idx="7">
                  <c:v>118</c:v>
                </c:pt>
                <c:pt idx="8">
                  <c:v>111</c:v>
                </c:pt>
                <c:pt idx="9">
                  <c:v>71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395392"/>
        <c:axId val="242397184"/>
      </c:barChart>
      <c:catAx>
        <c:axId val="242395392"/>
        <c:scaling>
          <c:orientation val="minMax"/>
        </c:scaling>
        <c:delete val="0"/>
        <c:axPos val="l"/>
        <c:majorTickMark val="out"/>
        <c:minorTickMark val="none"/>
        <c:tickLblPos val="nextTo"/>
        <c:crossAx val="242397184"/>
        <c:crosses val="autoZero"/>
        <c:auto val="1"/>
        <c:lblAlgn val="ctr"/>
        <c:lblOffset val="100"/>
        <c:noMultiLvlLbl val="0"/>
      </c:catAx>
      <c:valAx>
        <c:axId val="24239718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42395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Лист1!$A$5:$A$12</c:f>
              <c:strCache>
                <c:ptCount val="8"/>
                <c:pt idx="0">
                  <c:v>смт Гребінки</c:v>
                </c:pt>
                <c:pt idx="1">
                  <c:v>смт Дослідницьке</c:v>
                </c:pt>
                <c:pt idx="2">
                  <c:v>с. Ксаверівка</c:v>
                </c:pt>
                <c:pt idx="3">
                  <c:v>с. Лосятин</c:v>
                </c:pt>
                <c:pt idx="4">
                  <c:v>с. Саливонки</c:v>
                </c:pt>
                <c:pt idx="5">
                  <c:v>с. Соколівка</c:v>
                </c:pt>
                <c:pt idx="6">
                  <c:v>с. Вільшанська Новоселиця</c:v>
                </c:pt>
                <c:pt idx="7">
                  <c:v>Невідомо</c:v>
                </c:pt>
              </c:strCache>
            </c:strRef>
          </c:cat>
          <c:val>
            <c:numRef>
              <c:f>Лист1!$B$5:$B$12</c:f>
              <c:numCache>
                <c:formatCode>General</c:formatCode>
                <c:ptCount val="8"/>
                <c:pt idx="0">
                  <c:v>10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43197725284339"/>
          <c:y val="2.0833333333333332E-2"/>
          <c:w val="0.56892896255488756"/>
          <c:h val="0.83600838069965633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Лист1!$A$24:$A$26</c:f>
              <c:strCache>
                <c:ptCount val="3"/>
                <c:pt idx="0">
                  <c:v>приватна</c:v>
                </c:pt>
                <c:pt idx="1">
                  <c:v>колективна</c:v>
                </c:pt>
                <c:pt idx="2">
                  <c:v>інше </c:v>
                </c:pt>
              </c:strCache>
            </c:strRef>
          </c:cat>
          <c:val>
            <c:numRef>
              <c:f>Лист1!$B$24:$B$26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986395450568682"/>
          <c:y val="0.31856335666375035"/>
          <c:w val="0.26458048993875766"/>
          <c:h val="0.33509514435695537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0314394153968"/>
          <c:y val="8.529181715533421E-2"/>
          <c:w val="0.56677184236862477"/>
          <c:h val="0.89779243406539999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7266187050359721"/>
                  <c:y val="-9.4966761633428307E-2"/>
                </c:manualLayout>
              </c:layout>
              <c:tx>
                <c:rich>
                  <a:bodyPr/>
                  <a:lstStyle/>
                  <a:p>
                    <a:r>
                      <a:rPr lang="ru-RU" sz="1300"/>
                      <a:t>до 1990 р.; 1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43884892086331"/>
                  <c:y val="-3.4188034188034191E-2"/>
                </c:manualLayout>
              </c:layout>
              <c:tx>
                <c:rich>
                  <a:bodyPr/>
                  <a:lstStyle/>
                  <a:p>
                    <a:r>
                      <a:rPr lang="ru-RU" sz="1300"/>
                      <a:t>1991-2000; 4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184652278177458"/>
                  <c:y val="-2.2792022792022793E-2"/>
                </c:manualLayout>
              </c:layout>
              <c:tx>
                <c:rich>
                  <a:bodyPr/>
                  <a:lstStyle/>
                  <a:p>
                    <a:r>
                      <a:rPr lang="ru-RU" sz="1300"/>
                      <a:t>2001-2010 ; 8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189448441247004"/>
                  <c:y val="0.13675213675213677"/>
                </c:manualLayout>
              </c:layout>
              <c:tx>
                <c:rich>
                  <a:bodyPr/>
                  <a:lstStyle/>
                  <a:p>
                    <a:r>
                      <a:rPr lang="ru-RU" sz="1300"/>
                      <a:t>2011-2020 р; 7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66906474820144"/>
                  <c:y val="-6.8376068376068383E-2"/>
                </c:manualLayout>
              </c:layout>
              <c:tx>
                <c:rich>
                  <a:bodyPr/>
                  <a:lstStyle/>
                  <a:p>
                    <a:r>
                      <a:rPr lang="ru-RU" sz="1300"/>
                      <a:t>після 2021 р; 3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573141486810551E-2"/>
                  <c:y val="-9.87654320987654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Лист1!$A$15:$A$20</c:f>
              <c:strCache>
                <c:ptCount val="6"/>
                <c:pt idx="0">
                  <c:v>до 1990 року</c:v>
                </c:pt>
                <c:pt idx="1">
                  <c:v>1991-2000 рік</c:v>
                </c:pt>
                <c:pt idx="2">
                  <c:v>2001-2010 рік</c:v>
                </c:pt>
                <c:pt idx="3">
                  <c:v>2011-2020 рік</c:v>
                </c:pt>
                <c:pt idx="4">
                  <c:v>після 2021 року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Лист1!$B$15:$B$20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4837815084435E-2"/>
          <c:y val="0.15715012475292439"/>
          <c:w val="0.4166667657108899"/>
          <c:h val="0.68158452415670268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Лист1!$A$29:$A$36</c:f>
              <c:strCache>
                <c:ptCount val="8"/>
                <c:pt idx="0">
                  <c:v>аграрна галузь (рослинництво)</c:v>
                </c:pt>
                <c:pt idx="1">
                  <c:v>виробництво промислової продукції</c:v>
                </c:pt>
                <c:pt idx="2">
                  <c:v>виробництво – харчова промисловість</c:v>
                </c:pt>
                <c:pt idx="3">
                  <c:v>роздрібна торгівля</c:v>
                </c:pt>
                <c:pt idx="4">
                  <c:v>юридичні, консультаційні послуги</c:v>
                </c:pt>
                <c:pt idx="5">
                  <c:v>медичні товари та послуги</c:v>
                </c:pt>
                <c:pt idx="6">
                  <c:v>Краса та здоров’я</c:v>
                </c:pt>
                <c:pt idx="7">
                  <c:v>Екотуризм, розведення кіз, сироваріння</c:v>
                </c:pt>
              </c:strCache>
            </c:strRef>
          </c:cat>
          <c:val>
            <c:numRef>
              <c:f>Лист1!$B$29:$B$36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58490566037734"/>
          <c:y val="3.9007161141894293E-2"/>
          <c:w val="0.41132075471698115"/>
          <c:h val="0.926100904053659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3055555555555556"/>
                  <c:y val="-0.129629629629629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66666666666666"/>
                  <c:y val="0.129629629629629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0.152777413240011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777777777777778"/>
                  <c:y val="0.101851851851851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166666666666666"/>
                  <c:y val="-6.01851851851851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333333333333333"/>
                  <c:y val="-0.13425925925925927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Немає відповіді;  2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Лист1!$A$39:$A$44</c:f>
              <c:strCache>
                <c:ptCount val="6"/>
                <c:pt idx="0">
                  <c:v>менше 10 %</c:v>
                </c:pt>
                <c:pt idx="1">
                  <c:v>11-50 %</c:v>
                </c:pt>
                <c:pt idx="2">
                  <c:v>51-80 %</c:v>
                </c:pt>
                <c:pt idx="3">
                  <c:v>81%-99%</c:v>
                </c:pt>
                <c:pt idx="4">
                  <c:v>100%</c:v>
                </c:pt>
                <c:pt idx="5">
                  <c:v>Немає</c:v>
                </c:pt>
              </c:strCache>
            </c:strRef>
          </c:cat>
          <c:val>
            <c:numRef>
              <c:f>Лист1!$B$39:$B$44</c:f>
              <c:numCache>
                <c:formatCode>General</c:formatCode>
                <c:ptCount val="6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61874087906837"/>
          <c:y val="7.6408801980321184E-2"/>
          <c:w val="0.53888888888888886"/>
          <c:h val="0.89814814814814814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Лист1!$H$34:$H$40</c:f>
              <c:strCache>
                <c:ptCount val="7"/>
                <c:pt idx="0">
                  <c:v>підприємець</c:v>
                </c:pt>
                <c:pt idx="1">
                  <c:v>найманий працівник</c:v>
                </c:pt>
                <c:pt idx="2">
                  <c:v>службовець</c:v>
                </c:pt>
                <c:pt idx="3">
                  <c:v>студент</c:v>
                </c:pt>
                <c:pt idx="4">
                  <c:v>пенсіонер</c:v>
                </c:pt>
                <c:pt idx="5">
                  <c:v>безробітний</c:v>
                </c:pt>
                <c:pt idx="6">
                  <c:v>інше</c:v>
                </c:pt>
              </c:strCache>
            </c:strRef>
          </c:cat>
          <c:val>
            <c:numRef>
              <c:f>Лист1!$I$34:$I$40</c:f>
              <c:numCache>
                <c:formatCode>General</c:formatCode>
                <c:ptCount val="7"/>
                <c:pt idx="0">
                  <c:v>18</c:v>
                </c:pt>
                <c:pt idx="1">
                  <c:v>350</c:v>
                </c:pt>
                <c:pt idx="2">
                  <c:v>128</c:v>
                </c:pt>
                <c:pt idx="3">
                  <c:v>44</c:v>
                </c:pt>
                <c:pt idx="4">
                  <c:v>218</c:v>
                </c:pt>
                <c:pt idx="5">
                  <c:v>104</c:v>
                </c:pt>
                <c:pt idx="6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67891513560804"/>
          <c:y val="7.4853801169590645E-2"/>
          <c:w val="0.53064238845144351"/>
          <c:h val="0.89371349633927333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4722222222222223"/>
                  <c:y val="8.5768989696134682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444444444444446"/>
                  <c:y val="9.35672514619882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333333333333333"/>
                  <c:y val="-0.102923976608187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388888888888889"/>
                  <c:y val="-5.61403508771929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Лист1!$A$54:$A$57</c:f>
              <c:strCache>
                <c:ptCount val="4"/>
                <c:pt idx="0">
                  <c:v>до 5 робочих місць</c:v>
                </c:pt>
                <c:pt idx="1">
                  <c:v>6-20 робочих місць</c:v>
                </c:pt>
                <c:pt idx="2">
                  <c:v>21-50 робочих місць</c:v>
                </c:pt>
                <c:pt idx="3">
                  <c:v>101-500 робочих місць</c:v>
                </c:pt>
              </c:strCache>
            </c:strRef>
          </c:cat>
          <c:val>
            <c:numRef>
              <c:f>Лист1!$B$54:$B$57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Лист1!$A$68:$A$70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Немає відповіді</c:v>
                </c:pt>
              </c:strCache>
            </c:strRef>
          </c:cat>
          <c:val>
            <c:numRef>
              <c:f>Лист1!$B$68:$B$70</c:f>
              <c:numCache>
                <c:formatCode>General</c:formatCode>
                <c:ptCount val="3"/>
                <c:pt idx="0">
                  <c:v>8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83296"/>
        <c:axId val="242984832"/>
      </c:barChart>
      <c:catAx>
        <c:axId val="24298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2984832"/>
        <c:crosses val="autoZero"/>
        <c:auto val="1"/>
        <c:lblAlgn val="ctr"/>
        <c:lblOffset val="100"/>
        <c:noMultiLvlLbl val="0"/>
      </c:catAx>
      <c:valAx>
        <c:axId val="24298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98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16526671033757"/>
          <c:y val="5.3571240258576146E-2"/>
          <c:w val="0.49231544208492606"/>
          <c:h val="0.83482200920272354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Лист1!$A$80:$A$82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Немає відповіді</c:v>
                </c:pt>
              </c:strCache>
            </c:strRef>
          </c:cat>
          <c:val>
            <c:numRef>
              <c:f>Лист1!$B$80:$B$82</c:f>
              <c:numCache>
                <c:formatCode>General</c:formatCode>
                <c:ptCount val="3"/>
                <c:pt idx="0">
                  <c:v>4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47353455818035"/>
          <c:y val="0.37442403032954213"/>
          <c:w val="0.33485979877515309"/>
          <c:h val="0.3668923155438903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Лист1!$F$85:$F$93</c:f>
              <c:strCache>
                <c:ptCount val="9"/>
                <c:pt idx="0">
                  <c:v>Не має можливості розширити виробничі приміщення</c:v>
                </c:pt>
                <c:pt idx="1">
                  <c:v>Відсутність землі для розширення</c:v>
                </c:pt>
                <c:pt idx="2">
                  <c:v>Немає відповіді</c:v>
                </c:pt>
                <c:pt idx="3">
                  <c:v>Зміна ринкової кон’юнктури</c:v>
                </c:pt>
                <c:pt idx="4">
                  <c:v>Надмірна вартість оренди комунального майна/землі</c:v>
                </c:pt>
                <c:pt idx="5">
                  <c:v>Відсутність очисних споруд і можливості їх облаштування</c:v>
                </c:pt>
                <c:pt idx="6">
                  <c:v>Надмірний тиск на підприємство з боку контролюючих органів</c:v>
                </c:pt>
                <c:pt idx="7">
                  <c:v>Відсутність необхідної кількості кваліфікованих працівників</c:v>
                </c:pt>
                <c:pt idx="8">
                  <c:v>Не планую</c:v>
                </c:pt>
              </c:strCache>
            </c:strRef>
          </c:cat>
          <c:val>
            <c:numRef>
              <c:f>Лист1!$G$85:$G$93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59328"/>
        <c:axId val="243061120"/>
      </c:barChart>
      <c:catAx>
        <c:axId val="243059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43061120"/>
        <c:crosses val="autoZero"/>
        <c:auto val="1"/>
        <c:lblAlgn val="ctr"/>
        <c:lblOffset val="100"/>
        <c:noMultiLvlLbl val="0"/>
      </c:catAx>
      <c:valAx>
        <c:axId val="24306112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4305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Лист1!$G$103:$G$118</c:f>
              <c:strCache>
                <c:ptCount val="16"/>
                <c:pt idx="0">
                  <c:v>Відсутність зовнішніх інвестицій</c:v>
                </c:pt>
                <c:pt idx="1">
                  <c:v>Відсутність внутрішніх інвестицій</c:v>
                </c:pt>
                <c:pt idx="2">
                  <c:v>Несприятливі умови для розвитку підприємництва</c:v>
                </c:pt>
                <c:pt idx="3">
                  <c:v>Недостатня громадська ініціативність та активність мешканців</c:v>
                </c:pt>
                <c:pt idx="4">
                  <c:v>Безробіття</c:v>
                </c:pt>
                <c:pt idx="5">
                  <c:v>Відсутність можливості для самореалізації, забезпечення змістовного довкілля</c:v>
                </c:pt>
                <c:pt idx="6">
                  <c:v>Низька якість (відсутність) дорожнього покриття між населеними пунктами в громаді</c:v>
                </c:pt>
                <c:pt idx="7">
                  <c:v>Значна частка населення старшого працездатного віку</c:v>
                </c:pt>
                <c:pt idx="8">
                  <c:v>Низька якість надання медичних послуг</c:v>
                </c:pt>
                <c:pt idx="9">
                  <c:v>Засміченість довкілля</c:v>
                </c:pt>
                <c:pt idx="10">
                  <c:v>Поширення злочинності, алкоголізму, наркоманії</c:v>
                </c:pt>
                <c:pt idx="11">
                  <c:v>Забрудненість питної води</c:v>
                </c:pt>
                <c:pt idx="12">
                  <c:v>Низька якість дошкільної освіти</c:v>
                </c:pt>
                <c:pt idx="13">
                  <c:v>Низька якість середньої освіти</c:v>
                </c:pt>
                <c:pt idx="14">
                  <c:v>Низька якість керівників у місцевому самоврядуванні</c:v>
                </c:pt>
                <c:pt idx="15">
                  <c:v>Немає відповіді</c:v>
                </c:pt>
              </c:strCache>
            </c:strRef>
          </c:cat>
          <c:val>
            <c:numRef>
              <c:f>Лист1!$H$103:$H$118</c:f>
              <c:numCache>
                <c:formatCode>General</c:formatCode>
                <c:ptCount val="16"/>
                <c:pt idx="0">
                  <c:v>16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202688"/>
        <c:axId val="243208576"/>
      </c:barChart>
      <c:catAx>
        <c:axId val="243202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43208576"/>
        <c:crosses val="autoZero"/>
        <c:auto val="1"/>
        <c:lblAlgn val="ctr"/>
        <c:lblOffset val="100"/>
        <c:noMultiLvlLbl val="0"/>
      </c:catAx>
      <c:valAx>
        <c:axId val="24320857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4320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51718771640504E-2"/>
          <c:y val="6.6460883683866379E-2"/>
          <c:w val="0.91749336497286416"/>
          <c:h val="0.800404481207190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ABEC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Лист1!$B$120:$G$120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Лист1!$B$121:$G$121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84480"/>
        <c:axId val="243686016"/>
      </c:barChart>
      <c:catAx>
        <c:axId val="24368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43686016"/>
        <c:crosses val="autoZero"/>
        <c:auto val="1"/>
        <c:lblAlgn val="ctr"/>
        <c:lblOffset val="100"/>
        <c:noMultiLvlLbl val="0"/>
      </c:catAx>
      <c:valAx>
        <c:axId val="2436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68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Лист1!$B$122:$G$122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Лист1!$B$123:$G$123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357952"/>
        <c:axId val="243363840"/>
      </c:barChart>
      <c:catAx>
        <c:axId val="243357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3363840"/>
        <c:crosses val="autoZero"/>
        <c:auto val="1"/>
        <c:lblAlgn val="ctr"/>
        <c:lblOffset val="100"/>
        <c:noMultiLvlLbl val="0"/>
      </c:catAx>
      <c:valAx>
        <c:axId val="24336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35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Лист1!$B$124:$G$124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Лист1!$B$125:$G$125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81600"/>
        <c:axId val="243483392"/>
      </c:barChart>
      <c:catAx>
        <c:axId val="24348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3483392"/>
        <c:crosses val="autoZero"/>
        <c:auto val="1"/>
        <c:lblAlgn val="ctr"/>
        <c:lblOffset val="100"/>
        <c:noMultiLvlLbl val="0"/>
      </c:catAx>
      <c:valAx>
        <c:axId val="24348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48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Лист1!$B$126:$G$126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Лист1!$B$127:$G$127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42752"/>
        <c:axId val="243644288"/>
      </c:barChart>
      <c:catAx>
        <c:axId val="24364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3644288"/>
        <c:crosses val="autoZero"/>
        <c:auto val="1"/>
        <c:lblAlgn val="ctr"/>
        <c:lblOffset val="100"/>
        <c:noMultiLvlLbl val="0"/>
      </c:catAx>
      <c:valAx>
        <c:axId val="24364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64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Лист1!$B$128:$G$128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Лист1!$B$129:$G$129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823744"/>
        <c:axId val="243825280"/>
      </c:barChart>
      <c:catAx>
        <c:axId val="24382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43825280"/>
        <c:crosses val="autoZero"/>
        <c:auto val="1"/>
        <c:lblAlgn val="ctr"/>
        <c:lblOffset val="100"/>
        <c:noMultiLvlLbl val="0"/>
      </c:catAx>
      <c:valAx>
        <c:axId val="2438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82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1.404669119297473E-2"/>
                  <c:y val="9.72221792149767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684179831694672"/>
                  <c:y val="1.4200992469603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Лист1!$A$105:$A$108</c:f>
              <c:strCache>
                <c:ptCount val="4"/>
                <c:pt idx="0">
                  <c:v>Так</c:v>
                </c:pt>
                <c:pt idx="1">
                  <c:v>Планую придбати житло</c:v>
                </c:pt>
                <c:pt idx="2">
                  <c:v>Ні</c:v>
                </c:pt>
                <c:pt idx="3">
                  <c:v>Планую продати житло</c:v>
                </c:pt>
              </c:strCache>
            </c:strRef>
          </c:cat>
          <c:val>
            <c:numRef>
              <c:f>Лист1!$B$105:$B$108</c:f>
              <c:numCache>
                <c:formatCode>General</c:formatCode>
                <c:ptCount val="4"/>
                <c:pt idx="0">
                  <c:v>867</c:v>
                </c:pt>
                <c:pt idx="1">
                  <c:v>8</c:v>
                </c:pt>
                <c:pt idx="2">
                  <c:v>62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Лист1!$B$130:$G$130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Лист1!$B$131:$G$131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10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869952"/>
        <c:axId val="243875840"/>
      </c:barChart>
      <c:catAx>
        <c:axId val="24386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3875840"/>
        <c:crosses val="autoZero"/>
        <c:auto val="1"/>
        <c:lblAlgn val="ctr"/>
        <c:lblOffset val="100"/>
        <c:noMultiLvlLbl val="0"/>
      </c:catAx>
      <c:valAx>
        <c:axId val="24387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86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Лист1!$B$132:$G$132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Лист1!$B$133:$G$133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251648"/>
        <c:axId val="243929856"/>
      </c:barChart>
      <c:catAx>
        <c:axId val="24425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43929856"/>
        <c:crosses val="autoZero"/>
        <c:auto val="1"/>
        <c:lblAlgn val="ctr"/>
        <c:lblOffset val="100"/>
        <c:noMultiLvlLbl val="0"/>
      </c:catAx>
      <c:valAx>
        <c:axId val="2439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25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Лист1!$B$134:$G$134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Лист1!$B$135:$G$135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05600"/>
        <c:axId val="244107136"/>
      </c:barChart>
      <c:catAx>
        <c:axId val="24410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4107136"/>
        <c:crosses val="autoZero"/>
        <c:auto val="1"/>
        <c:lblAlgn val="ctr"/>
        <c:lblOffset val="100"/>
        <c:noMultiLvlLbl val="0"/>
      </c:catAx>
      <c:valAx>
        <c:axId val="24410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105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ABEC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Лист1!$B$136:$G$136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Лист1!$B$137:$G$137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59616"/>
        <c:axId val="244161152"/>
      </c:barChart>
      <c:catAx>
        <c:axId val="24415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44161152"/>
        <c:crosses val="autoZero"/>
        <c:auto val="1"/>
        <c:lblAlgn val="ctr"/>
        <c:lblOffset val="100"/>
        <c:noMultiLvlLbl val="0"/>
      </c:catAx>
      <c:valAx>
        <c:axId val="2441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159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Лист1!$B$138:$G$138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Лист1!$B$139:$G$139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336896"/>
        <c:axId val="244342784"/>
      </c:barChart>
      <c:catAx>
        <c:axId val="24433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4342784"/>
        <c:crosses val="autoZero"/>
        <c:auto val="1"/>
        <c:lblAlgn val="ctr"/>
        <c:lblOffset val="100"/>
        <c:noMultiLvlLbl val="0"/>
      </c:catAx>
      <c:valAx>
        <c:axId val="24434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33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Лист1!$B$140:$G$140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Лист1!$B$141:$G$141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01504"/>
        <c:axId val="244515584"/>
      </c:barChart>
      <c:catAx>
        <c:axId val="24450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4515584"/>
        <c:crosses val="autoZero"/>
        <c:auto val="1"/>
        <c:lblAlgn val="ctr"/>
        <c:lblOffset val="100"/>
        <c:noMultiLvlLbl val="0"/>
      </c:catAx>
      <c:valAx>
        <c:axId val="24451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501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Лист1!$B$142:$G$142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Лист1!$B$143:$G$143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52768"/>
        <c:axId val="244754304"/>
      </c:barChart>
      <c:catAx>
        <c:axId val="24475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44754304"/>
        <c:crosses val="autoZero"/>
        <c:auto val="1"/>
        <c:lblAlgn val="ctr"/>
        <c:lblOffset val="100"/>
        <c:noMultiLvlLbl val="0"/>
      </c:catAx>
      <c:valAx>
        <c:axId val="24475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752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Лист1!$B$144:$G$144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Лист1!$B$145:$G$145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13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864128"/>
        <c:axId val="244865664"/>
      </c:barChart>
      <c:catAx>
        <c:axId val="24486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244865664"/>
        <c:crosses val="autoZero"/>
        <c:auto val="1"/>
        <c:lblAlgn val="ctr"/>
        <c:lblOffset val="100"/>
        <c:noMultiLvlLbl val="0"/>
      </c:catAx>
      <c:valAx>
        <c:axId val="24486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86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Лист1!$B$147:$F$147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041408"/>
        <c:axId val="245059584"/>
      </c:barChart>
      <c:catAx>
        <c:axId val="24504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245059584"/>
        <c:crosses val="autoZero"/>
        <c:auto val="1"/>
        <c:lblAlgn val="ctr"/>
        <c:lblOffset val="100"/>
        <c:noMultiLvlLbl val="0"/>
      </c:catAx>
      <c:valAx>
        <c:axId val="2450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041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290034397874174"/>
          <c:y val="3.8698328935795952E-2"/>
          <c:w val="0.45159762638365858"/>
          <c:h val="0.8731692047728862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Лист1!$A$243:$A$256</c:f>
              <c:strCache>
                <c:ptCount val="14"/>
                <c:pt idx="0">
                  <c:v>Рівень та якість надання адміністративних послуг</c:v>
                </c:pt>
                <c:pt idx="1">
                  <c:v>Розвиненість торгівельної мережі та побутових послуг</c:v>
                </c:pt>
                <c:pt idx="2">
                  <c:v>Рівень доступності та якості освіти</c:v>
                </c:pt>
                <c:pt idx="3">
                  <c:v>Можливість творчого розвитку дітей</c:v>
                </c:pt>
                <c:pt idx="4">
                  <c:v>Рівень комфортності життя в громаді</c:v>
                </c:pt>
                <c:pt idx="5">
                  <c:v>Рівень безпечності та громадського порядку</c:v>
                </c:pt>
                <c:pt idx="6">
                  <c:v>Розвиненість та доступність спортивної інфраструктури</c:v>
                </c:pt>
                <c:pt idx="7">
                  <c:v>Стан благоустрою населених пунктів громади</c:v>
                </c:pt>
                <c:pt idx="8">
                  <c:v>Рівень медичного обслуговування в громаді</c:v>
                </c:pt>
                <c:pt idx="9">
                  <c:v>Рівень економічного розвитку в громаді</c:v>
                </c:pt>
                <c:pt idx="10">
                  <c:v>Рівень екології в громаді</c:v>
                </c:pt>
                <c:pt idx="11">
                  <c:v>Стан поінформованості громади про справи громади</c:v>
                </c:pt>
                <c:pt idx="12">
                  <c:v>Взаємодія місцевої влади з громадою</c:v>
                </c:pt>
                <c:pt idx="13">
                  <c:v>Розвиненість сфери туризму та відпочинку</c:v>
                </c:pt>
              </c:strCache>
            </c:strRef>
          </c:cat>
          <c:val>
            <c:numRef>
              <c:f>Лист1!$B$243:$B$256</c:f>
              <c:numCache>
                <c:formatCode>0.0</c:formatCode>
                <c:ptCount val="14"/>
                <c:pt idx="0">
                  <c:v>4.2</c:v>
                </c:pt>
                <c:pt idx="1">
                  <c:v>3.9</c:v>
                </c:pt>
                <c:pt idx="2">
                  <c:v>3.9</c:v>
                </c:pt>
                <c:pt idx="3">
                  <c:v>3.7</c:v>
                </c:pt>
                <c:pt idx="4">
                  <c:v>3.6</c:v>
                </c:pt>
                <c:pt idx="5">
                  <c:v>3.4</c:v>
                </c:pt>
                <c:pt idx="6">
                  <c:v>3.4</c:v>
                </c:pt>
                <c:pt idx="7">
                  <c:v>3.3</c:v>
                </c:pt>
                <c:pt idx="8">
                  <c:v>3.1</c:v>
                </c:pt>
                <c:pt idx="9">
                  <c:v>2.8</c:v>
                </c:pt>
                <c:pt idx="10">
                  <c:v>2.8</c:v>
                </c:pt>
                <c:pt idx="11">
                  <c:v>2.8</c:v>
                </c:pt>
                <c:pt idx="12">
                  <c:v>2.8</c:v>
                </c:pt>
                <c:pt idx="1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773376"/>
        <c:axId val="238539136"/>
      </c:barChart>
      <c:catAx>
        <c:axId val="196773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8539136"/>
        <c:crosses val="autoZero"/>
        <c:auto val="1"/>
        <c:lblAlgn val="ctr"/>
        <c:lblOffset val="100"/>
        <c:noMultiLvlLbl val="0"/>
      </c:catAx>
      <c:valAx>
        <c:axId val="23853913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96773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Лист1!$M$72:$M$80</c:f>
              <c:strCache>
                <c:ptCount val="9"/>
                <c:pt idx="0">
                  <c:v>Тут комфортно жити мені</c:v>
                </c:pt>
                <c:pt idx="1">
                  <c:v>Я просто змушений тут жити</c:v>
                </c:pt>
                <c:pt idx="2">
                  <c:v>Я тут не бачу перспектив для розвитку</c:v>
                </c:pt>
                <c:pt idx="3">
                  <c:v>Я хочу, щоб тут жили мої діти</c:v>
                </c:pt>
                <c:pt idx="4">
                  <c:v>Я рекомендую свою громаду для проживання своїм знайомим</c:v>
                </c:pt>
                <c:pt idx="5">
                  <c:v>Інше</c:v>
                </c:pt>
                <c:pt idx="6">
                  <c:v>Я точно виїду звідси при найменшій можливості</c:v>
                </c:pt>
                <c:pt idx="7">
                  <c:v>Тут є де і як себе реалізувати</c:v>
                </c:pt>
                <c:pt idx="8">
                  <c:v>Тут комфортно жити але є проблема в керівництві громади</c:v>
                </c:pt>
              </c:strCache>
            </c:strRef>
          </c:cat>
          <c:val>
            <c:numRef>
              <c:f>Лист1!$N$72:$N$80</c:f>
              <c:numCache>
                <c:formatCode>General</c:formatCode>
                <c:ptCount val="9"/>
                <c:pt idx="0">
                  <c:v>334</c:v>
                </c:pt>
                <c:pt idx="1">
                  <c:v>192</c:v>
                </c:pt>
                <c:pt idx="2">
                  <c:v>146</c:v>
                </c:pt>
                <c:pt idx="3">
                  <c:v>124</c:v>
                </c:pt>
                <c:pt idx="4">
                  <c:v>54</c:v>
                </c:pt>
                <c:pt idx="5">
                  <c:v>40</c:v>
                </c:pt>
                <c:pt idx="6">
                  <c:v>33</c:v>
                </c:pt>
                <c:pt idx="7">
                  <c:v>16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95840"/>
        <c:axId val="157797376"/>
      </c:barChart>
      <c:catAx>
        <c:axId val="1577958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797376"/>
        <c:crosses val="autoZero"/>
        <c:auto val="1"/>
        <c:lblAlgn val="ctr"/>
        <c:lblOffset val="100"/>
        <c:noMultiLvlLbl val="0"/>
      </c:catAx>
      <c:valAx>
        <c:axId val="15779737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5779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9028944298629338"/>
          <c:w val="0.88912270341207345"/>
          <c:h val="0.6937306794983960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Лист1!$A$155:$A$157</c:f>
              <c:strCache>
                <c:ptCount val="3"/>
                <c:pt idx="0">
                  <c:v>Швидше так</c:v>
                </c:pt>
                <c:pt idx="1">
                  <c:v>Швидше ні</c:v>
                </c:pt>
                <c:pt idx="2">
                  <c:v>Немає відповіді</c:v>
                </c:pt>
              </c:strCache>
            </c:strRef>
          </c:cat>
          <c:val>
            <c:numRef>
              <c:f>Лист1!$B$155:$B$157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488640"/>
        <c:axId val="245170944"/>
      </c:barChart>
      <c:catAx>
        <c:axId val="24548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45170944"/>
        <c:crosses val="autoZero"/>
        <c:auto val="1"/>
        <c:lblAlgn val="ctr"/>
        <c:lblOffset val="100"/>
        <c:noMultiLvlLbl val="0"/>
      </c:catAx>
      <c:valAx>
        <c:axId val="2451709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548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Лист1!$F$137:$F$151</c:f>
              <c:strCache>
                <c:ptCount val="15"/>
                <c:pt idx="0">
                  <c:v>Сприяти розвитку малого та середнього бізнесу</c:v>
                </c:pt>
                <c:pt idx="1">
                  <c:v>Зменшити рівень безробіття</c:v>
                </c:pt>
                <c:pt idx="2">
                  <c:v>Брати участь в інвестиційних програмах</c:v>
                </c:pt>
                <c:pt idx="3">
                  <c:v>Покращити якість доріг </c:v>
                </c:pt>
                <c:pt idx="4">
                  <c:v>Сприяти розвитку промислових підприємств в громаді</c:v>
                </c:pt>
                <c:pt idx="5">
                  <c:v>Покращити благоустрій населених пунктів громади</c:v>
                </c:pt>
                <c:pt idx="6">
                  <c:v>Покращити розвиток та доступність медичних послуг в громаді</c:v>
                </c:pt>
                <c:pt idx="7">
                  <c:v>Підтримувати фермерство</c:v>
                </c:pt>
                <c:pt idx="8">
                  <c:v>Підтримувати переробні підприємства</c:v>
                </c:pt>
                <c:pt idx="9">
                  <c:v>Покращити екологічний стан громади</c:v>
                </c:pt>
                <c:pt idx="10">
                  <c:v>Покращити якість водопостачання та водовідведення</c:v>
                </c:pt>
                <c:pt idx="11">
                  <c:v>Покращити розвиток дозвілля (відпочинку, спорту)</c:v>
                </c:pt>
                <c:pt idx="12">
                  <c:v>Покращити розвиток туризму в громаді</c:v>
                </c:pt>
                <c:pt idx="13">
                  <c:v>Покращити розвиток освітніх послуг</c:v>
                </c:pt>
                <c:pt idx="14">
                  <c:v>Немає відповіді</c:v>
                </c:pt>
              </c:strCache>
            </c:strRef>
          </c:cat>
          <c:val>
            <c:numRef>
              <c:f>Лист1!$G$137:$G$151</c:f>
              <c:numCache>
                <c:formatCode>General</c:formatCode>
                <c:ptCount val="15"/>
                <c:pt idx="0">
                  <c:v>17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227904"/>
        <c:axId val="245229440"/>
      </c:barChart>
      <c:catAx>
        <c:axId val="245227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45229440"/>
        <c:crosses val="autoZero"/>
        <c:auto val="1"/>
        <c:lblAlgn val="ctr"/>
        <c:lblOffset val="100"/>
        <c:noMultiLvlLbl val="0"/>
      </c:catAx>
      <c:valAx>
        <c:axId val="24522944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4522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Лист1!$F$160:$F$175</c:f>
              <c:strCache>
                <c:ptCount val="16"/>
                <c:pt idx="0">
                  <c:v>аграрна галузь (рослинництво)</c:v>
                </c:pt>
                <c:pt idx="1">
                  <c:v>виробництво – переробка сільськогосподарської продукції</c:v>
                </c:pt>
                <c:pt idx="2">
                  <c:v>аграрна галузь (тваринництво)</c:v>
                </c:pt>
                <c:pt idx="3">
                  <c:v>виробництво промислової продукції</c:v>
                </c:pt>
                <c:pt idx="4">
                  <c:v>виробництво – харчова промисловість</c:v>
                </c:pt>
                <c:pt idx="5">
                  <c:v>роздрібна торгівля</c:v>
                </c:pt>
                <c:pt idx="6">
                  <c:v>будівництво та ремонт будівель і споруд</c:v>
                </c:pt>
                <c:pt idx="7">
                  <c:v>житлово-комунальна сфера</c:v>
                </c:pt>
                <c:pt idx="8">
                  <c:v>транспортні послуги</c:v>
                </c:pt>
                <c:pt idx="9">
                  <c:v>послуги громадського харчування</c:v>
                </c:pt>
                <c:pt idx="10">
                  <c:v>медичні товари та послуги</c:v>
                </c:pt>
                <c:pt idx="11">
                  <c:v>виробництво – легка промисловість</c:v>
                </c:pt>
                <c:pt idx="12">
                  <c:v>послуги технічного обслуговування транспорту</c:v>
                </c:pt>
                <c:pt idx="13">
                  <c:v>освітні послуги</c:v>
                </c:pt>
                <c:pt idx="14">
                  <c:v>оптова торгівля продуктами харчування</c:v>
                </c:pt>
                <c:pt idx="15">
                  <c:v>Немає відповіді</c:v>
                </c:pt>
              </c:strCache>
            </c:strRef>
          </c:cat>
          <c:val>
            <c:numRef>
              <c:f>Лист1!$G$160:$G$175</c:f>
              <c:numCache>
                <c:formatCode>General</c:formatCode>
                <c:ptCount val="16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43296"/>
        <c:axId val="245544832"/>
      </c:barChart>
      <c:catAx>
        <c:axId val="245543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45544832"/>
        <c:crosses val="autoZero"/>
        <c:auto val="1"/>
        <c:lblAlgn val="ctr"/>
        <c:lblOffset val="100"/>
        <c:noMultiLvlLbl val="0"/>
      </c:catAx>
      <c:valAx>
        <c:axId val="24554483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4554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Лист1!$A$178:$A$183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Лист1!$B$178:$B$183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5989760"/>
        <c:axId val="245991296"/>
        <c:axId val="0"/>
      </c:bar3DChart>
      <c:catAx>
        <c:axId val="24598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45991296"/>
        <c:crosses val="autoZero"/>
        <c:auto val="1"/>
        <c:lblAlgn val="ctr"/>
        <c:lblOffset val="100"/>
        <c:noMultiLvlLbl val="0"/>
      </c:catAx>
      <c:valAx>
        <c:axId val="2459912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598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Лист1!$A$186:$A$191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відповіді</c:v>
                </c:pt>
              </c:strCache>
            </c:strRef>
          </c:cat>
          <c:val>
            <c:numRef>
              <c:f>Лист1!$B$186:$B$191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5593984"/>
        <c:axId val="245595520"/>
        <c:axId val="0"/>
      </c:bar3DChart>
      <c:catAx>
        <c:axId val="24559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5595520"/>
        <c:crosses val="autoZero"/>
        <c:auto val="1"/>
        <c:lblAlgn val="ctr"/>
        <c:lblOffset val="100"/>
        <c:noMultiLvlLbl val="0"/>
      </c:catAx>
      <c:valAx>
        <c:axId val="245595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559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Лист1!$A$114</c:f>
              <c:strCache>
                <c:ptCount val="1"/>
                <c:pt idx="0">
                  <c:v>Рівень комфортності життя в громаді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Лист1!$B$113:$G$113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Лист1!$B$114:$G$114</c:f>
              <c:numCache>
                <c:formatCode>General</c:formatCode>
                <c:ptCount val="6"/>
                <c:pt idx="0">
                  <c:v>109</c:v>
                </c:pt>
                <c:pt idx="1">
                  <c:v>106</c:v>
                </c:pt>
                <c:pt idx="2">
                  <c:v>355</c:v>
                </c:pt>
                <c:pt idx="3">
                  <c:v>299</c:v>
                </c:pt>
                <c:pt idx="4">
                  <c:v>67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500544"/>
        <c:axId val="157502080"/>
      </c:barChart>
      <c:catAx>
        <c:axId val="15750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7502080"/>
        <c:crosses val="autoZero"/>
        <c:auto val="1"/>
        <c:lblAlgn val="ctr"/>
        <c:lblOffset val="100"/>
        <c:noMultiLvlLbl val="0"/>
      </c:catAx>
      <c:valAx>
        <c:axId val="1575020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750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Лист1!$A$116</c:f>
              <c:strCache>
                <c:ptCount val="1"/>
                <c:pt idx="0">
                  <c:v>Безпечність та громадський порядок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Лист1!$B$115:$G$115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Лист1!$B$116:$G$116</c:f>
              <c:numCache>
                <c:formatCode>General</c:formatCode>
                <c:ptCount val="6"/>
                <c:pt idx="0">
                  <c:v>98</c:v>
                </c:pt>
                <c:pt idx="1">
                  <c:v>115</c:v>
                </c:pt>
                <c:pt idx="2">
                  <c:v>303</c:v>
                </c:pt>
                <c:pt idx="3">
                  <c:v>341</c:v>
                </c:pt>
                <c:pt idx="4">
                  <c:v>68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39808"/>
        <c:axId val="157683712"/>
      </c:barChart>
      <c:catAx>
        <c:axId val="157639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7683712"/>
        <c:crosses val="autoZero"/>
        <c:auto val="1"/>
        <c:lblAlgn val="ctr"/>
        <c:lblOffset val="100"/>
        <c:noMultiLvlLbl val="0"/>
      </c:catAx>
      <c:valAx>
        <c:axId val="157683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763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Лист1!$A$118</c:f>
              <c:strCache>
                <c:ptCount val="1"/>
                <c:pt idx="0">
                  <c:v>Екологія в громаді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Лист1!$B$117:$G$117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Лист1!$B$118:$G$118</c:f>
              <c:numCache>
                <c:formatCode>General</c:formatCode>
                <c:ptCount val="6"/>
                <c:pt idx="0">
                  <c:v>142</c:v>
                </c:pt>
                <c:pt idx="1">
                  <c:v>107</c:v>
                </c:pt>
                <c:pt idx="2">
                  <c:v>321</c:v>
                </c:pt>
                <c:pt idx="3">
                  <c:v>290</c:v>
                </c:pt>
                <c:pt idx="4">
                  <c:v>51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02304"/>
        <c:axId val="167883904"/>
      </c:barChart>
      <c:catAx>
        <c:axId val="16840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7883904"/>
        <c:crosses val="autoZero"/>
        <c:auto val="1"/>
        <c:lblAlgn val="ctr"/>
        <c:lblOffset val="100"/>
        <c:noMultiLvlLbl val="0"/>
      </c:catAx>
      <c:valAx>
        <c:axId val="1678839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8402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Лист1!$A$120</c:f>
              <c:strCache>
                <c:ptCount val="1"/>
                <c:pt idx="0">
                  <c:v>Рівень економічного розвитку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Лист1!$B$119:$G$119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Немає оцінки</c:v>
                </c:pt>
              </c:strCache>
            </c:strRef>
          </c:cat>
          <c:val>
            <c:numRef>
              <c:f>Лист1!$B$120:$G$120</c:f>
              <c:numCache>
                <c:formatCode>General</c:formatCode>
                <c:ptCount val="6"/>
                <c:pt idx="0">
                  <c:v>194</c:v>
                </c:pt>
                <c:pt idx="1">
                  <c:v>179</c:v>
                </c:pt>
                <c:pt idx="2">
                  <c:v>322</c:v>
                </c:pt>
                <c:pt idx="3">
                  <c:v>183</c:v>
                </c:pt>
                <c:pt idx="4">
                  <c:v>22</c:v>
                </c:pt>
                <c:pt idx="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026112"/>
        <c:axId val="168027648"/>
      </c:barChart>
      <c:catAx>
        <c:axId val="16802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8027648"/>
        <c:crosses val="autoZero"/>
        <c:auto val="1"/>
        <c:lblAlgn val="ctr"/>
        <c:lblOffset val="100"/>
        <c:noMultiLvlLbl val="0"/>
      </c:catAx>
      <c:valAx>
        <c:axId val="16802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026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CE4F5-DE31-42A7-BA06-CB0F7C134B15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143000"/>
            <a:ext cx="2555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9A86-B276-412F-B78B-5AAC0FE8141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3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4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1143000"/>
            <a:ext cx="25558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9A86-B276-412F-B78B-5AAC0FE814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355149"/>
            <a:ext cx="5829300" cy="28828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49128"/>
            <a:ext cx="5143500" cy="19991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0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40855"/>
            <a:ext cx="1478756" cy="70172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40855"/>
            <a:ext cx="4350544" cy="70172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064352"/>
            <a:ext cx="5915025" cy="344441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541353"/>
            <a:ext cx="5915025" cy="1811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204273"/>
            <a:ext cx="2914650" cy="525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204273"/>
            <a:ext cx="2914650" cy="525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40856"/>
            <a:ext cx="5915025" cy="1600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029849"/>
            <a:ext cx="2901255" cy="9947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024646"/>
            <a:ext cx="2901255" cy="444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029849"/>
            <a:ext cx="2915543" cy="9947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024646"/>
            <a:ext cx="2915543" cy="444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52027"/>
            <a:ext cx="2211884" cy="193209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192226"/>
            <a:ext cx="3471863" cy="58844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484120"/>
            <a:ext cx="2211884" cy="46021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52027"/>
            <a:ext cx="2211884" cy="193209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192226"/>
            <a:ext cx="3471863" cy="58844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484120"/>
            <a:ext cx="2211884" cy="46021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40856"/>
            <a:ext cx="591502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204273"/>
            <a:ext cx="591502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7674706"/>
            <a:ext cx="154305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8F18-89A2-4174-9852-98B95C49F459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7674706"/>
            <a:ext cx="231457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7674706"/>
            <a:ext cx="154305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A2F7-291F-4C9D-BDF9-F8C07FE45D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0FBD02-205A-4127-9BD4-09A125ADD446}"/>
              </a:ext>
            </a:extLst>
          </p:cNvPr>
          <p:cNvSpPr txBox="1"/>
          <p:nvPr/>
        </p:nvSpPr>
        <p:spPr>
          <a:xfrm>
            <a:off x="2836737" y="3411836"/>
            <a:ext cx="2254517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uk-UA" sz="7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44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206828" y="1149372"/>
            <a:ext cx="6531427" cy="2008725"/>
          </a:xfrm>
          <a:prstGeom prst="rect">
            <a:avLst/>
          </a:prstGeom>
          <a:solidFill>
            <a:schemeClr val="bg1">
              <a:alpha val="50000"/>
            </a:schemeClr>
          </a:solidFill>
          <a:scene3d>
            <a:camera prst="orthographicFront"/>
            <a:lightRig rig="threePt" dir="t"/>
          </a:scene3d>
          <a:sp3d prstMaterial="dkEdge"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АНКЕТУВАННЯ МЕШКАНЦІВ ТА ПІДПРИЄМЦІВ ГРЕБІНКІВЬКОЇ ГРОМАДИ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2" descr="Дослідження стану справ у школі.. Анкетування - Салашівська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" y="4071257"/>
            <a:ext cx="5695564" cy="31895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11150" y="672274"/>
            <a:ext cx="6299654" cy="10546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економічного розвитку</a:t>
            </a:r>
          </a:p>
          <a:p>
            <a:pPr algn="ctr"/>
            <a:r>
              <a:rPr lang="uk-UA" sz="30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000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6559"/>
              </p:ext>
            </p:extLst>
          </p:nvPr>
        </p:nvGraphicFramePr>
        <p:xfrm>
          <a:off x="307975" y="2494635"/>
          <a:ext cx="5856514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8305" y="2412114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155575" y="48956"/>
            <a:ext cx="6582682" cy="210105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розвиненості торгівельної мережі та побутових послуг</a:t>
            </a:r>
          </a:p>
          <a:p>
            <a:pPr algn="ctr"/>
            <a:r>
              <a:rPr lang="uk-UA" sz="3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23889"/>
              </p:ext>
            </p:extLst>
          </p:nvPr>
        </p:nvGraphicFramePr>
        <p:xfrm>
          <a:off x="307975" y="2663911"/>
          <a:ext cx="5483225" cy="420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98674" y="3555114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3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4175" y="433538"/>
            <a:ext cx="6299654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медичного обслуговування в громаді</a:t>
            </a:r>
          </a:p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5-ти бальною шкалою</a:t>
            </a:r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83432"/>
              </p:ext>
            </p:extLst>
          </p:nvPr>
        </p:nvGraphicFramePr>
        <p:xfrm>
          <a:off x="605745" y="2362200"/>
          <a:ext cx="5664426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34506" y="2663912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8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4175" y="160338"/>
            <a:ext cx="6299654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доступності та </a:t>
            </a:r>
          </a:p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освіти</a:t>
            </a:r>
          </a:p>
          <a:p>
            <a:pPr algn="ctr"/>
            <a:r>
              <a:rPr lang="uk-UA" sz="3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7842"/>
              </p:ext>
            </p:extLst>
          </p:nvPr>
        </p:nvGraphicFramePr>
        <p:xfrm>
          <a:off x="155574" y="2002969"/>
          <a:ext cx="5417912" cy="458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8306" y="2303257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41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160338"/>
            <a:ext cx="6299654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розвиненості сфери туризму та відпочинку</a:t>
            </a:r>
          </a:p>
          <a:p>
            <a:pPr algn="ctr"/>
            <a:r>
              <a:rPr lang="uk-UA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2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88682"/>
              </p:ext>
            </p:extLst>
          </p:nvPr>
        </p:nvGraphicFramePr>
        <p:xfrm>
          <a:off x="460375" y="2133601"/>
          <a:ext cx="5976257" cy="461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8306" y="2423000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7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432790"/>
            <a:ext cx="6299654" cy="157783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взаємодії </a:t>
            </a:r>
          </a:p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 влади з громадою</a:t>
            </a:r>
          </a:p>
          <a:p>
            <a:pPr algn="ctr"/>
            <a:r>
              <a:rPr lang="uk-UA" sz="3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042964"/>
              </p:ext>
            </p:extLst>
          </p:nvPr>
        </p:nvGraphicFramePr>
        <p:xfrm>
          <a:off x="155575" y="2269795"/>
          <a:ext cx="6364967" cy="4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8306" y="2139971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411020"/>
            <a:ext cx="6299654" cy="157783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 поінформованості громади про справи громади</a:t>
            </a:r>
          </a:p>
          <a:p>
            <a:pPr algn="ctr"/>
            <a:r>
              <a:rPr lang="uk-UA" sz="3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766414"/>
              </p:ext>
            </p:extLst>
          </p:nvPr>
        </p:nvGraphicFramePr>
        <p:xfrm>
          <a:off x="155576" y="2547257"/>
          <a:ext cx="5885996" cy="438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018416" y="2118200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3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160338"/>
            <a:ext cx="6299654" cy="157783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творчого </a:t>
            </a:r>
          </a:p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дітей</a:t>
            </a:r>
          </a:p>
          <a:p>
            <a:pPr algn="ctr"/>
            <a:r>
              <a:rPr lang="uk-U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52545"/>
              </p:ext>
            </p:extLst>
          </p:nvPr>
        </p:nvGraphicFramePr>
        <p:xfrm>
          <a:off x="307975" y="2303257"/>
          <a:ext cx="6081939" cy="446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8306" y="1899059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8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160338"/>
            <a:ext cx="6299654" cy="203950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Розвиненість та доступність спортивної інфраструктури </a:t>
            </a:r>
          </a:p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громаді</a:t>
            </a:r>
          </a:p>
          <a:p>
            <a:pPr algn="ctr"/>
            <a:r>
              <a:rPr lang="uk-UA" sz="28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2800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48288"/>
              </p:ext>
            </p:extLst>
          </p:nvPr>
        </p:nvGraphicFramePr>
        <p:xfrm>
          <a:off x="307975" y="2797630"/>
          <a:ext cx="5845629" cy="475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F29DE292-26DE-46B9-B5CE-A34814ADAB8C}"/>
              </a:ext>
            </a:extLst>
          </p:cNvPr>
          <p:cNvSpPr/>
          <p:nvPr/>
        </p:nvSpPr>
        <p:spPr>
          <a:xfrm>
            <a:off x="3931332" y="2395783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0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160338"/>
            <a:ext cx="6299654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та якість надання адміністративних послуг</a:t>
            </a:r>
          </a:p>
          <a:p>
            <a:pPr algn="ctr"/>
            <a:r>
              <a:rPr lang="uk-UA" sz="28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2800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708055"/>
              </p:ext>
            </p:extLst>
          </p:nvPr>
        </p:nvGraphicFramePr>
        <p:xfrm>
          <a:off x="155575" y="1797790"/>
          <a:ext cx="5802085" cy="464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F29DE292-26DE-46B9-B5CE-A34814ADAB8C}"/>
              </a:ext>
            </a:extLst>
          </p:cNvPr>
          <p:cNvSpPr/>
          <p:nvPr/>
        </p:nvSpPr>
        <p:spPr>
          <a:xfrm>
            <a:off x="3920446" y="2371879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70112" y="332943"/>
            <a:ext cx="6150429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мешканців Гребінківської громади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Онлайн-анкетування із визначення корупційних проявів в освітньому процесі |  Громадський Прості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5494524"/>
            <a:ext cx="3020785" cy="24166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87589" y="2227057"/>
            <a:ext cx="6150429" cy="10546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</a:t>
            </a:r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 </a:t>
            </a:r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13 855 осіб</a:t>
            </a:r>
            <a:endParaRPr lang="ru-RU" sz="33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155575" y="3805485"/>
            <a:ext cx="6626225" cy="10546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Взяли участь в </a:t>
            </a:r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 </a:t>
            </a:r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33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943 особи</a:t>
            </a:r>
            <a:endParaRPr lang="ru-RU" sz="33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0" y="5178017"/>
            <a:ext cx="3701143" cy="262427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 ч.:</a:t>
            </a:r>
            <a:endParaRPr lang="uk-UA" sz="28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електронній формі – </a:t>
            </a:r>
            <a:endParaRPr lang="uk-UA" sz="28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374 </a:t>
            </a:r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 (40</a:t>
            </a:r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%),</a:t>
            </a:r>
          </a:p>
          <a:p>
            <a:pPr algn="ctr"/>
            <a:endParaRPr lang="uk-UA" sz="28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паперовій формі – 569 осіб (60%)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4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258617"/>
            <a:ext cx="6299654" cy="145472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благоустрою населених пунктів громади</a:t>
            </a:r>
          </a:p>
          <a:p>
            <a:pPr algn="ctr"/>
            <a:r>
              <a:rPr lang="uk-UA" sz="28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2800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045976"/>
              </p:ext>
            </p:extLst>
          </p:nvPr>
        </p:nvGraphicFramePr>
        <p:xfrm>
          <a:off x="155576" y="2275114"/>
          <a:ext cx="5788024" cy="421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F29DE292-26DE-46B9-B5CE-A34814ADAB8C}"/>
              </a:ext>
            </a:extLst>
          </p:cNvPr>
          <p:cNvSpPr/>
          <p:nvPr/>
        </p:nvSpPr>
        <p:spPr>
          <a:xfrm>
            <a:off x="3931332" y="3193802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258617"/>
            <a:ext cx="6299654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НИНІШНЬОГО СТАНУ ПОКАЗНИКІВ ГРОМАДИ</a:t>
            </a:r>
          </a:p>
          <a:p>
            <a:pPr algn="ctr"/>
            <a:r>
              <a:rPr lang="uk-UA" sz="32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(оцінка від 1 до 5)</a:t>
            </a:r>
            <a:endParaRPr lang="ru-RU" sz="3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687599"/>
              </p:ext>
            </p:extLst>
          </p:nvPr>
        </p:nvGraphicFramePr>
        <p:xfrm>
          <a:off x="307975" y="3124728"/>
          <a:ext cx="5983968" cy="461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0" y="1858551"/>
            <a:ext cx="4550228" cy="962284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lIns="38576" tIns="19289" rIns="38576" bIns="19289">
            <a:spAutoFit/>
          </a:bodyPr>
          <a:lstStyle/>
          <a:p>
            <a:r>
              <a:rPr lang="uk-UA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результатами </a:t>
            </a:r>
            <a:endParaRPr lang="uk-UA" sz="3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мешканців</a:t>
            </a:r>
            <a:endParaRPr lang="uk-UA" sz="3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382262"/>
            <a:ext cx="6299654" cy="102384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Що, на Вашу думку, заважає розвитку громади?</a:t>
            </a:r>
            <a:endParaRPr lang="ru-RU" sz="2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376485"/>
              </p:ext>
            </p:extLst>
          </p:nvPr>
        </p:nvGraphicFramePr>
        <p:xfrm>
          <a:off x="0" y="1765752"/>
          <a:ext cx="6770913" cy="480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20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151392"/>
            <a:ext cx="6299654" cy="1239283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Виділіть 5 пріоритетних завдань, які, на Вашу думку, потрібно здійснити першочергово в громаді</a:t>
            </a:r>
            <a:endParaRPr lang="ru-RU" sz="2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11092"/>
              </p:ext>
            </p:extLst>
          </p:nvPr>
        </p:nvGraphicFramePr>
        <p:xfrm>
          <a:off x="155573" y="1564847"/>
          <a:ext cx="6604454" cy="395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96921"/>
              </p:ext>
            </p:extLst>
          </p:nvPr>
        </p:nvGraphicFramePr>
        <p:xfrm>
          <a:off x="2768826" y="5555091"/>
          <a:ext cx="4089174" cy="246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155573" y="6127649"/>
            <a:ext cx="2957739" cy="96228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вірите Ви в реалізацію завдань, перерахованих вище?</a:t>
            </a:r>
            <a:endParaRPr lang="ru-RU" sz="2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604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619478"/>
            <a:ext cx="6299654" cy="83917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 є, на Вашу думку, ресурс громади для подальшого розвитку?</a:t>
            </a:r>
            <a:endParaRPr lang="ru-RU" sz="2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155614"/>
              </p:ext>
            </p:extLst>
          </p:nvPr>
        </p:nvGraphicFramePr>
        <p:xfrm>
          <a:off x="231775" y="1687286"/>
          <a:ext cx="6375854" cy="472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54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70112" y="681286"/>
            <a:ext cx="6150429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підприємців Гребінківської громади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87589" y="2948299"/>
            <a:ext cx="6150429" cy="96228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Взяли участь в опитуванні</a:t>
            </a:r>
          </a:p>
          <a:p>
            <a:pPr algn="ctr"/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підприємця</a:t>
            </a:r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903510" y="4197102"/>
            <a:ext cx="5083631" cy="10546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тому числі:</a:t>
            </a:r>
          </a:p>
          <a:p>
            <a:pPr algn="ctr"/>
            <a:r>
              <a:rPr lang="uk-UA" sz="2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електронній формі – 9 осіб (38%)</a:t>
            </a:r>
          </a:p>
          <a:p>
            <a:pPr algn="ctr"/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паперовій формі – 15 осіб (62%)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Опитування представників бізнесу щодо інноваційної діяльності та актуальних  потреб в R&amp;D – Баришівська селищн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05" y="5421086"/>
            <a:ext cx="3728242" cy="24854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9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171190"/>
            <a:ext cx="6299654" cy="83917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Населений пункт, в якому розміщене Ваш підприємство?</a:t>
            </a:r>
            <a:endParaRPr lang="ru-RU" sz="2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165217"/>
              </p:ext>
            </p:extLst>
          </p:nvPr>
        </p:nvGraphicFramePr>
        <p:xfrm>
          <a:off x="462302" y="787720"/>
          <a:ext cx="5308373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616061"/>
              </p:ext>
            </p:extLst>
          </p:nvPr>
        </p:nvGraphicFramePr>
        <p:xfrm>
          <a:off x="2492830" y="5730807"/>
          <a:ext cx="4452256" cy="261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016829" y="5022261"/>
            <a:ext cx="2960914" cy="716063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власності </a:t>
            </a:r>
          </a:p>
          <a:p>
            <a:pPr algn="ctr"/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84176"/>
              </p:ext>
            </p:extLst>
          </p:nvPr>
        </p:nvGraphicFramePr>
        <p:xfrm>
          <a:off x="55563" y="5610057"/>
          <a:ext cx="3402239" cy="277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155575" y="4917318"/>
            <a:ext cx="2960914" cy="716063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 створення</a:t>
            </a:r>
          </a:p>
          <a:p>
            <a:pPr algn="ctr"/>
            <a:r>
              <a:rPr lang="uk-UA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9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390722"/>
            <a:ext cx="6299654" cy="53139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діяльності Вашого бізнесу</a:t>
            </a:r>
            <a:endParaRPr lang="ru-RU" sz="3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133804" y="4129325"/>
            <a:ext cx="6724196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виготовленої Вами продукції (послуг), що реалізується в межах Гребінківської СТГ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0" name="Ді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40423"/>
              </p:ext>
            </p:extLst>
          </p:nvPr>
        </p:nvGraphicFramePr>
        <p:xfrm>
          <a:off x="933677" y="922119"/>
          <a:ext cx="504825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і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852547"/>
              </p:ext>
            </p:extLst>
          </p:nvPr>
        </p:nvGraphicFramePr>
        <p:xfrm>
          <a:off x="1890259" y="51732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98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390722"/>
            <a:ext cx="6299654" cy="86995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робочих місць на підприємстві</a:t>
            </a:r>
            <a:endParaRPr lang="ru-RU" sz="27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0" y="4161982"/>
            <a:ext cx="6724196" cy="96228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відчуваєте Ви нестачу спеціалістів певних специфічних професій, які є важливим для майбутнього розвитку Вашого підприємства</a:t>
            </a:r>
            <a:endParaRPr lang="ru-RU" sz="2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122038"/>
              </p:ext>
            </p:extLst>
          </p:nvPr>
        </p:nvGraphicFramePr>
        <p:xfrm>
          <a:off x="990260" y="1260673"/>
          <a:ext cx="5011284" cy="312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93885"/>
              </p:ext>
            </p:extLst>
          </p:nvPr>
        </p:nvGraphicFramePr>
        <p:xfrm>
          <a:off x="1393371" y="53158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50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542017" y="3955153"/>
            <a:ext cx="6081939" cy="77761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«так», то що є основною причиною </a:t>
            </a:r>
          </a:p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переносу діяльності?</a:t>
            </a:r>
            <a:endParaRPr lang="ru-RU" sz="2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0" name="Ді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537459"/>
              </p:ext>
            </p:extLst>
          </p:nvPr>
        </p:nvGraphicFramePr>
        <p:xfrm>
          <a:off x="934584" y="1110343"/>
          <a:ext cx="4823960" cy="284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542017" y="362868"/>
            <a:ext cx="6081939" cy="77761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плануєте Ви перенести свій бізнес до </a:t>
            </a:r>
          </a:p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іншої громади?</a:t>
            </a:r>
            <a:endParaRPr lang="ru-RU" sz="2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882302"/>
              </p:ext>
            </p:extLst>
          </p:nvPr>
        </p:nvGraphicFramePr>
        <p:xfrm>
          <a:off x="396648" y="4746171"/>
          <a:ext cx="6227308" cy="330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6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818979"/>
              </p:ext>
            </p:extLst>
          </p:nvPr>
        </p:nvGraphicFramePr>
        <p:xfrm>
          <a:off x="245839" y="270211"/>
          <a:ext cx="6364965" cy="444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4692763"/>
            <a:ext cx="6150429" cy="50062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Населений пункт респондента</a:t>
            </a:r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387806"/>
              </p:ext>
            </p:extLst>
          </p:nvPr>
        </p:nvGraphicFramePr>
        <p:xfrm>
          <a:off x="155575" y="5457150"/>
          <a:ext cx="4013654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73287" y="6543335"/>
            <a:ext cx="2637518" cy="83917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Вікова категорія </a:t>
            </a:r>
          </a:p>
          <a:p>
            <a:pPr algn="ctr"/>
            <a:r>
              <a:rPr lang="uk-UA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респондента</a:t>
            </a:r>
            <a:endParaRPr lang="ru-RU" sz="2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3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8" y="362868"/>
            <a:ext cx="5548539" cy="96228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Що, на Вашу думку заважає розвиткові громади?</a:t>
            </a:r>
            <a:endParaRPr lang="ru-RU" sz="3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864797"/>
              </p:ext>
            </p:extLst>
          </p:nvPr>
        </p:nvGraphicFramePr>
        <p:xfrm>
          <a:off x="307975" y="1807029"/>
          <a:ext cx="6256111" cy="543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7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721631" y="722096"/>
            <a:ext cx="5548539" cy="3732273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НИНІШНЬОГО СТАНУ ОКРЕМИХ ПОКАЗНИКІВ ГРОМАДИ</a:t>
            </a:r>
          </a:p>
          <a:p>
            <a:pPr algn="ctr"/>
            <a:r>
              <a:rPr lang="uk-UA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(оцінка від 1 до 5)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0" y="4989295"/>
            <a:ext cx="5951311" cy="1270061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lIns="38576" tIns="19289" rIns="38576" bIns="19289">
            <a:spAutoFit/>
          </a:bodyPr>
          <a:lstStyle/>
          <a:p>
            <a:r>
              <a:rPr lang="uk-U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результатами опитування підприємців</a:t>
            </a:r>
          </a:p>
        </p:txBody>
      </p:sp>
    </p:spTree>
    <p:extLst>
      <p:ext uri="{BB962C8B-B14F-4D97-AF65-F5344CB8AC3E}">
        <p14:creationId xmlns:p14="http://schemas.microsoft.com/office/powerpoint/2010/main" val="21551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8" y="239310"/>
            <a:ext cx="5548539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комфортності життя в громаді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534594"/>
              </p:ext>
            </p:extLst>
          </p:nvPr>
        </p:nvGraphicFramePr>
        <p:xfrm>
          <a:off x="155575" y="898371"/>
          <a:ext cx="5211082" cy="28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275317" y="4045173"/>
            <a:ext cx="6452054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безпечності та громадського порядку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027714" y="1039885"/>
            <a:ext cx="2699656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550643"/>
              </p:ext>
            </p:extLst>
          </p:nvPr>
        </p:nvGraphicFramePr>
        <p:xfrm>
          <a:off x="155575" y="4693856"/>
          <a:ext cx="4815341" cy="296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07969" y="5013171"/>
            <a:ext cx="2868388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4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8" y="362868"/>
            <a:ext cx="5548539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екології в громаді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639988" y="4092693"/>
            <a:ext cx="5885997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економічного розвитку в громаді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1416"/>
              </p:ext>
            </p:extLst>
          </p:nvPr>
        </p:nvGraphicFramePr>
        <p:xfrm>
          <a:off x="460375" y="928915"/>
          <a:ext cx="4830082" cy="297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07969" y="1333800"/>
            <a:ext cx="2819401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034468"/>
              </p:ext>
            </p:extLst>
          </p:nvPr>
        </p:nvGraphicFramePr>
        <p:xfrm>
          <a:off x="460374" y="4760685"/>
          <a:ext cx="4857295" cy="291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07970" y="5156422"/>
            <a:ext cx="2819401" cy="74684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7" y="160338"/>
            <a:ext cx="5548539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Розвиненість торгівельної мережі </a:t>
            </a:r>
            <a:endParaRPr lang="en-US" sz="25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побутових послуг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710747" y="3955154"/>
            <a:ext cx="5548539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медичного обслуговування </a:t>
            </a:r>
            <a:endParaRPr lang="en-US" sz="25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громаді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193722"/>
              </p:ext>
            </p:extLst>
          </p:nvPr>
        </p:nvGraphicFramePr>
        <p:xfrm>
          <a:off x="155575" y="1208313"/>
          <a:ext cx="5134883" cy="277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07970" y="1357308"/>
            <a:ext cx="2819401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3,9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590877"/>
              </p:ext>
            </p:extLst>
          </p:nvPr>
        </p:nvGraphicFramePr>
        <p:xfrm>
          <a:off x="155574" y="4887686"/>
          <a:ext cx="5015140" cy="323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07969" y="5341480"/>
            <a:ext cx="2819401" cy="74684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8" y="168319"/>
            <a:ext cx="5548539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доступності та якості освіти 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721631" y="3941362"/>
            <a:ext cx="5417911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Розвиненість сфери туризму та відпочинку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384196"/>
              </p:ext>
            </p:extLst>
          </p:nvPr>
        </p:nvGraphicFramePr>
        <p:xfrm>
          <a:off x="307974" y="891117"/>
          <a:ext cx="4824635" cy="28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027714" y="1019852"/>
            <a:ext cx="2699654" cy="74684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uk-UA" sz="23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658437"/>
              </p:ext>
            </p:extLst>
          </p:nvPr>
        </p:nvGraphicFramePr>
        <p:xfrm>
          <a:off x="307974" y="5004022"/>
          <a:ext cx="4824635" cy="299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31771" y="5178194"/>
            <a:ext cx="2710540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2,3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5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8" y="362868"/>
            <a:ext cx="5417911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місцевої влади з громадою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906690" y="4042239"/>
            <a:ext cx="5417911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 поінформованості громади про справи громади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01201"/>
              </p:ext>
            </p:extLst>
          </p:nvPr>
        </p:nvGraphicFramePr>
        <p:xfrm>
          <a:off x="155575" y="9768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3538" y="1194023"/>
            <a:ext cx="2819401" cy="74684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443753"/>
              </p:ext>
            </p:extLst>
          </p:nvPr>
        </p:nvGraphicFramePr>
        <p:xfrm>
          <a:off x="307975" y="50574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42652" y="5287052"/>
            <a:ext cx="2819401" cy="74684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8" y="236538"/>
            <a:ext cx="5417911" cy="42367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творчого розвитку дітей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808717" y="3802753"/>
            <a:ext cx="5417911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Розвиненість та доступність спортивної інфраструктури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269389"/>
              </p:ext>
            </p:extLst>
          </p:nvPr>
        </p:nvGraphicFramePr>
        <p:xfrm>
          <a:off x="307974" y="816428"/>
          <a:ext cx="4721225" cy="285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169230" y="870660"/>
            <a:ext cx="2634342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36812"/>
              </p:ext>
            </p:extLst>
          </p:nvPr>
        </p:nvGraphicFramePr>
        <p:xfrm>
          <a:off x="307974" y="4778829"/>
          <a:ext cx="4797425" cy="31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995057" y="5007231"/>
            <a:ext cx="2710542" cy="7468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4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62403" y="160338"/>
            <a:ext cx="6343196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та якість надання адміністративних послуг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11388" y="3955154"/>
            <a:ext cx="6245226" cy="80839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 благоустрою населених пунктів громади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76823"/>
              </p:ext>
            </p:extLst>
          </p:nvPr>
        </p:nvGraphicFramePr>
        <p:xfrm>
          <a:off x="307974" y="1045029"/>
          <a:ext cx="4987923" cy="293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86198" y="1186345"/>
            <a:ext cx="2819401" cy="746841"/>
          </a:xfrm>
          <a:prstGeom prst="rect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4,2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017615"/>
              </p:ext>
            </p:extLst>
          </p:nvPr>
        </p:nvGraphicFramePr>
        <p:xfrm>
          <a:off x="155575" y="4887290"/>
          <a:ext cx="4835523" cy="306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86198" y="4952802"/>
            <a:ext cx="2819401" cy="746841"/>
          </a:xfrm>
          <a:prstGeom prst="rect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</a:p>
          <a:p>
            <a:pPr algn="ctr"/>
            <a:r>
              <a:rPr lang="uk-UA" sz="2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3,3 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0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721631" y="254010"/>
            <a:ext cx="5548539" cy="157783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НИНІШНЬОГО СТАНУ ОКРЕМИХ ПОКАЗНИКІВ ГРОМАДИ</a:t>
            </a:r>
          </a:p>
          <a:p>
            <a:pPr algn="ctr"/>
            <a:r>
              <a:rPr lang="uk-UA" sz="2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(оцінка від 1 до 5)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-2" y="1966796"/>
            <a:ext cx="4386945" cy="962284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lIns="38576" tIns="19289" rIns="38576" bIns="19289">
            <a:spAutoFit/>
          </a:bodyPr>
          <a:lstStyle/>
          <a:p>
            <a:r>
              <a:rPr lang="uk-UA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результатами </a:t>
            </a:r>
            <a:endParaRPr lang="uk-UA" sz="3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</a:t>
            </a:r>
            <a:r>
              <a:rPr lang="uk-U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</a:p>
        </p:txBody>
      </p:sp>
      <p:graphicFrame>
        <p:nvGraphicFramePr>
          <p:cNvPr id="12" name="Ді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02900"/>
              </p:ext>
            </p:extLst>
          </p:nvPr>
        </p:nvGraphicFramePr>
        <p:xfrm>
          <a:off x="155575" y="3070594"/>
          <a:ext cx="6442075" cy="465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7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3858499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 респондента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17390"/>
              </p:ext>
            </p:extLst>
          </p:nvPr>
        </p:nvGraphicFramePr>
        <p:xfrm>
          <a:off x="772886" y="280082"/>
          <a:ext cx="5693222" cy="356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816027"/>
              </p:ext>
            </p:extLst>
          </p:nvPr>
        </p:nvGraphicFramePr>
        <p:xfrm>
          <a:off x="184376" y="4511072"/>
          <a:ext cx="5145767" cy="290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184376" y="7245307"/>
            <a:ext cx="6702425" cy="839174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є Ви постійним жителем Гребінківської селищної територіальної громади</a:t>
            </a:r>
            <a:r>
              <a:rPr lang="en-US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2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160338"/>
            <a:ext cx="6288768" cy="11931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Виділіть 5 першочергових завдань, які на Вашу думку необхідно здійснити першочергово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81349"/>
              </p:ext>
            </p:extLst>
          </p:nvPr>
        </p:nvGraphicFramePr>
        <p:xfrm>
          <a:off x="2806927" y="5278849"/>
          <a:ext cx="3876902" cy="246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5810024"/>
            <a:ext cx="2696482" cy="196255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вірите Ви в реалізацію завдань, перерахованих вище?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363385"/>
              </p:ext>
            </p:extLst>
          </p:nvPr>
        </p:nvGraphicFramePr>
        <p:xfrm>
          <a:off x="544286" y="1415143"/>
          <a:ext cx="596537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01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301852"/>
            <a:ext cx="6288768" cy="11931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види економічної діяльності є, на Вашу думку, пріоритетними для майбутнього розвитку громади</a:t>
            </a:r>
            <a:endParaRPr lang="ru-RU" sz="2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521191"/>
              </p:ext>
            </p:extLst>
          </p:nvPr>
        </p:nvGraphicFramePr>
        <p:xfrm>
          <a:off x="307975" y="1701120"/>
          <a:ext cx="6288768" cy="490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301852"/>
            <a:ext cx="6288768" cy="114695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би Ви оцінили діяльність органів місцевого самоврядування в розвитку громади (за 5-ти бальною системою)</a:t>
            </a:r>
            <a:endParaRPr lang="ru-RU" sz="2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46144"/>
              </p:ext>
            </p:extLst>
          </p:nvPr>
        </p:nvGraphicFramePr>
        <p:xfrm>
          <a:off x="460375" y="1448802"/>
          <a:ext cx="5864225" cy="261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809679"/>
              </p:ext>
            </p:extLst>
          </p:nvPr>
        </p:nvGraphicFramePr>
        <p:xfrm>
          <a:off x="916781" y="5134428"/>
          <a:ext cx="5071156" cy="3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4035653"/>
            <a:ext cx="6288768" cy="114695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Яка Ваша загальна думка про Вашу громаду як місце для ведення бізнесу за </a:t>
            </a:r>
          </a:p>
          <a:p>
            <a:pPr algn="ctr"/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5-ти бальною системою</a:t>
            </a:r>
            <a:endParaRPr lang="ru-RU" sz="2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9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809274"/>
            <a:ext cx="6150429" cy="2008725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 із тверджень Ви б охарактеризували Гребінківську селищну територіальну громаду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074977"/>
              </p:ext>
            </p:extLst>
          </p:nvPr>
        </p:nvGraphicFramePr>
        <p:xfrm>
          <a:off x="468539" y="3214244"/>
          <a:ext cx="61341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721631" y="722096"/>
            <a:ext cx="5548539" cy="311672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НИНІШНЬОГО СТАНУ </a:t>
            </a:r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 </a:t>
            </a:r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</a:p>
          <a:p>
            <a:pPr algn="ctr"/>
            <a:r>
              <a:rPr lang="uk-UA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(оцінка від 1 до 5)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0" y="4717152"/>
            <a:ext cx="5951311" cy="1270061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lIns="38576" tIns="19289" rIns="38576" bIns="19289">
            <a:spAutoFit/>
          </a:bodyPr>
          <a:lstStyle/>
          <a:p>
            <a:r>
              <a:rPr lang="uk-U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результатами опитування </a:t>
            </a:r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endParaRPr lang="uk-UA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762" y="367167"/>
            <a:ext cx="6299654" cy="157783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комфортності життя в громаді </a:t>
            </a:r>
          </a:p>
          <a:p>
            <a:pPr algn="ctr"/>
            <a:r>
              <a:rPr lang="uk-U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30551"/>
              </p:ext>
            </p:extLst>
          </p:nvPr>
        </p:nvGraphicFramePr>
        <p:xfrm>
          <a:off x="307976" y="2494634"/>
          <a:ext cx="5417910" cy="463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45833" y="2325358"/>
            <a:ext cx="2764971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6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762" y="681876"/>
            <a:ext cx="6299654" cy="1577838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Безпечність та громадський порядок</a:t>
            </a:r>
          </a:p>
          <a:p>
            <a:pPr algn="ctr"/>
            <a:r>
              <a:rPr lang="uk-UA" sz="32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200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226427"/>
              </p:ext>
            </p:extLst>
          </p:nvPr>
        </p:nvGraphicFramePr>
        <p:xfrm>
          <a:off x="384176" y="2634342"/>
          <a:ext cx="5287282" cy="413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45833" y="3133754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7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нлайн-анкетування із визначення корупційних проявів в освітньому процесі |  Громадський Прост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460375" y="2259714"/>
            <a:ext cx="6150429" cy="46984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07975" y="596076"/>
            <a:ext cx="6299654" cy="105461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3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 екології в громаді</a:t>
            </a:r>
          </a:p>
          <a:p>
            <a:pPr algn="ctr"/>
            <a:r>
              <a:rPr lang="uk-UA" sz="3200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5-ти бальною шкалою)</a:t>
            </a:r>
            <a:endParaRPr lang="ru-RU" sz="3200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750976"/>
              </p:ext>
            </p:extLst>
          </p:nvPr>
        </p:nvGraphicFramePr>
        <p:xfrm>
          <a:off x="307975" y="2351314"/>
          <a:ext cx="5450568" cy="398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29DE292-26DE-46B9-B5CE-A34814ADAB8C}"/>
              </a:ext>
            </a:extLst>
          </p:cNvPr>
          <p:cNvSpPr/>
          <p:nvPr/>
        </p:nvSpPr>
        <p:spPr>
          <a:xfrm>
            <a:off x="3858306" y="2259714"/>
            <a:ext cx="2839583" cy="8083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</a:t>
            </a:r>
            <a:endParaRPr lang="uk-UA" sz="25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endParaRPr lang="ru-RU" sz="2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9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840</Words>
  <Application>Microsoft Office PowerPoint</Application>
  <PresentationFormat>Довільний</PresentationFormat>
  <Paragraphs>226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ARTLINE</dc:creator>
  <cp:lastModifiedBy>ARTLINE</cp:lastModifiedBy>
  <cp:revision>769</cp:revision>
  <cp:lastPrinted>2023-09-06T07:46:22Z</cp:lastPrinted>
  <dcterms:created xsi:type="dcterms:W3CDTF">2021-09-27T08:38:38Z</dcterms:created>
  <dcterms:modified xsi:type="dcterms:W3CDTF">2023-09-08T10:15:02Z</dcterms:modified>
</cp:coreProperties>
</file>