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sldIdLst>
    <p:sldId id="257" r:id="rId2"/>
    <p:sldId id="325" r:id="rId3"/>
    <p:sldId id="302" r:id="rId4"/>
    <p:sldId id="268" r:id="rId5"/>
    <p:sldId id="307" r:id="rId6"/>
    <p:sldId id="306" r:id="rId7"/>
    <p:sldId id="309" r:id="rId8"/>
    <p:sldId id="308" r:id="rId9"/>
    <p:sldId id="261" r:id="rId10"/>
    <p:sldId id="295" r:id="rId11"/>
    <p:sldId id="269" r:id="rId12"/>
    <p:sldId id="313" r:id="rId13"/>
    <p:sldId id="328" r:id="rId14"/>
    <p:sldId id="329" r:id="rId15"/>
    <p:sldId id="314" r:id="rId16"/>
    <p:sldId id="312" r:id="rId17"/>
    <p:sldId id="310" r:id="rId18"/>
    <p:sldId id="284" r:id="rId19"/>
    <p:sldId id="311" r:id="rId20"/>
    <p:sldId id="264" r:id="rId21"/>
    <p:sldId id="296" r:id="rId22"/>
    <p:sldId id="318" r:id="rId23"/>
    <p:sldId id="319" r:id="rId24"/>
    <p:sldId id="320" r:id="rId25"/>
    <p:sldId id="321" r:id="rId26"/>
    <p:sldId id="272" r:id="rId27"/>
    <p:sldId id="292" r:id="rId28"/>
    <p:sldId id="326" r:id="rId29"/>
    <p:sldId id="286" r:id="rId30"/>
    <p:sldId id="317" r:id="rId31"/>
    <p:sldId id="290" r:id="rId32"/>
    <p:sldId id="293" r:id="rId33"/>
    <p:sldId id="305" r:id="rId34"/>
    <p:sldId id="304" r:id="rId35"/>
    <p:sldId id="330" r:id="rId36"/>
    <p:sldId id="331" r:id="rId37"/>
    <p:sldId id="323" r:id="rId38"/>
    <p:sldId id="324" r:id="rId39"/>
    <p:sldId id="274" r:id="rId40"/>
    <p:sldId id="322" r:id="rId41"/>
    <p:sldId id="294" r:id="rId42"/>
    <p:sldId id="289" r:id="rId43"/>
    <p:sldId id="327"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33CC"/>
    <a:srgbClr val="FFFFFF"/>
    <a:srgbClr val="DABECF"/>
    <a:srgbClr val="FB8997"/>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349" autoAdjust="0"/>
    <p:restoredTop sz="94660"/>
  </p:normalViewPr>
  <p:slideViewPr>
    <p:cSldViewPr snapToGrid="0">
      <p:cViewPr varScale="1">
        <p:scale>
          <a:sx n="73" d="100"/>
          <a:sy n="73" d="100"/>
        </p:scale>
        <p:origin x="-1062" y="-102"/>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2CE4F5-DE31-42A7-BA06-CB0F7C134B15}" type="datetimeFigureOut">
              <a:rPr lang="ru-RU" smtClean="0"/>
              <a:pPr/>
              <a:t>07.11.2022</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519A86-B276-412F-B78B-5AAC0FE81417}" type="slidenum">
              <a:rPr lang="ru-RU" smtClean="0"/>
              <a:pPr/>
              <a:t>‹#›</a:t>
            </a:fld>
            <a:endParaRPr lang="ru-RU"/>
          </a:p>
        </p:txBody>
      </p:sp>
    </p:spTree>
    <p:extLst>
      <p:ext uri="{BB962C8B-B14F-4D97-AF65-F5344CB8AC3E}">
        <p14:creationId xmlns="" xmlns:p14="http://schemas.microsoft.com/office/powerpoint/2010/main" val="1427034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371600" y="1143000"/>
            <a:ext cx="4114800"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F519A86-B276-412F-B78B-5AAC0FE81417}" type="slidenum">
              <a:rPr lang="ru-RU" smtClean="0"/>
              <a:pPr/>
              <a:t>11</a:t>
            </a:fld>
            <a:endParaRPr lang="ru-RU"/>
          </a:p>
        </p:txBody>
      </p:sp>
    </p:spTree>
    <p:extLst>
      <p:ext uri="{BB962C8B-B14F-4D97-AF65-F5344CB8AC3E}">
        <p14:creationId xmlns="" xmlns:p14="http://schemas.microsoft.com/office/powerpoint/2010/main" val="1884662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F519A86-B276-412F-B78B-5AAC0FE81417}" type="slidenum">
              <a:rPr lang="ru-RU" smtClean="0"/>
              <a:pPr/>
              <a:t>25</a:t>
            </a:fld>
            <a:endParaRPr lang="ru-RU"/>
          </a:p>
        </p:txBody>
      </p:sp>
    </p:spTree>
    <p:extLst>
      <p:ext uri="{BB962C8B-B14F-4D97-AF65-F5344CB8AC3E}">
        <p14:creationId xmlns="" xmlns:p14="http://schemas.microsoft.com/office/powerpoint/2010/main" val="803726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F519A86-B276-412F-B78B-5AAC0FE81417}" type="slidenum">
              <a:rPr lang="ru-RU" smtClean="0"/>
              <a:pPr/>
              <a:t>26</a:t>
            </a:fld>
            <a:endParaRPr lang="ru-RU"/>
          </a:p>
        </p:txBody>
      </p:sp>
    </p:spTree>
    <p:extLst>
      <p:ext uri="{BB962C8B-B14F-4D97-AF65-F5344CB8AC3E}">
        <p14:creationId xmlns="" xmlns:p14="http://schemas.microsoft.com/office/powerpoint/2010/main" val="2974063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F519A86-B276-412F-B78B-5AAC0FE81417}" type="slidenum">
              <a:rPr lang="ru-RU" smtClean="0"/>
              <a:pPr/>
              <a:t>27</a:t>
            </a:fld>
            <a:endParaRPr lang="ru-RU"/>
          </a:p>
        </p:txBody>
      </p:sp>
    </p:spTree>
    <p:extLst>
      <p:ext uri="{BB962C8B-B14F-4D97-AF65-F5344CB8AC3E}">
        <p14:creationId xmlns="" xmlns:p14="http://schemas.microsoft.com/office/powerpoint/2010/main" val="6072785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F519A86-B276-412F-B78B-5AAC0FE81417}" type="slidenum">
              <a:rPr lang="ru-RU" smtClean="0"/>
              <a:pPr/>
              <a:t>29</a:t>
            </a:fld>
            <a:endParaRPr lang="ru-RU"/>
          </a:p>
        </p:txBody>
      </p:sp>
    </p:spTree>
    <p:extLst>
      <p:ext uri="{BB962C8B-B14F-4D97-AF65-F5344CB8AC3E}">
        <p14:creationId xmlns="" xmlns:p14="http://schemas.microsoft.com/office/powerpoint/2010/main" val="3501519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F519A86-B276-412F-B78B-5AAC0FE81417}" type="slidenum">
              <a:rPr lang="ru-RU" smtClean="0"/>
              <a:pPr/>
              <a:t>35</a:t>
            </a:fld>
            <a:endParaRPr lang="ru-RU"/>
          </a:p>
        </p:txBody>
      </p:sp>
    </p:spTree>
    <p:extLst>
      <p:ext uri="{BB962C8B-B14F-4D97-AF65-F5344CB8AC3E}">
        <p14:creationId xmlns="" xmlns:p14="http://schemas.microsoft.com/office/powerpoint/2010/main" val="3239447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F519A86-B276-412F-B78B-5AAC0FE81417}" type="slidenum">
              <a:rPr lang="ru-RU" smtClean="0"/>
              <a:pPr/>
              <a:t>36</a:t>
            </a:fld>
            <a:endParaRPr lang="ru-RU"/>
          </a:p>
        </p:txBody>
      </p:sp>
    </p:spTree>
    <p:extLst>
      <p:ext uri="{BB962C8B-B14F-4D97-AF65-F5344CB8AC3E}">
        <p14:creationId xmlns="" xmlns:p14="http://schemas.microsoft.com/office/powerpoint/2010/main" val="239111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F519A86-B276-412F-B78B-5AAC0FE81417}" type="slidenum">
              <a:rPr lang="ru-RU" smtClean="0"/>
              <a:pPr/>
              <a:t>37</a:t>
            </a:fld>
            <a:endParaRPr lang="ru-RU"/>
          </a:p>
        </p:txBody>
      </p:sp>
    </p:spTree>
    <p:extLst>
      <p:ext uri="{BB962C8B-B14F-4D97-AF65-F5344CB8AC3E}">
        <p14:creationId xmlns="" xmlns:p14="http://schemas.microsoft.com/office/powerpoint/2010/main" val="29519924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F519A86-B276-412F-B78B-5AAC0FE81417}" type="slidenum">
              <a:rPr lang="ru-RU" smtClean="0"/>
              <a:pPr/>
              <a:t>38</a:t>
            </a:fld>
            <a:endParaRPr lang="ru-RU"/>
          </a:p>
        </p:txBody>
      </p:sp>
    </p:spTree>
    <p:extLst>
      <p:ext uri="{BB962C8B-B14F-4D97-AF65-F5344CB8AC3E}">
        <p14:creationId xmlns="" xmlns:p14="http://schemas.microsoft.com/office/powerpoint/2010/main" val="1256591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371600" y="1143000"/>
            <a:ext cx="4114800"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F519A86-B276-412F-B78B-5AAC0FE81417}" type="slidenum">
              <a:rPr lang="ru-RU" smtClean="0"/>
              <a:pPr/>
              <a:t>12</a:t>
            </a:fld>
            <a:endParaRPr lang="ru-RU"/>
          </a:p>
        </p:txBody>
      </p:sp>
    </p:spTree>
    <p:extLst>
      <p:ext uri="{BB962C8B-B14F-4D97-AF65-F5344CB8AC3E}">
        <p14:creationId xmlns="" xmlns:p14="http://schemas.microsoft.com/office/powerpoint/2010/main" val="1886965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371600" y="1143000"/>
            <a:ext cx="4114800"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F519A86-B276-412F-B78B-5AAC0FE81417}" type="slidenum">
              <a:rPr lang="ru-RU" smtClean="0"/>
              <a:pPr/>
              <a:t>15</a:t>
            </a:fld>
            <a:endParaRPr lang="ru-RU"/>
          </a:p>
        </p:txBody>
      </p:sp>
    </p:spTree>
    <p:extLst>
      <p:ext uri="{BB962C8B-B14F-4D97-AF65-F5344CB8AC3E}">
        <p14:creationId xmlns="" xmlns:p14="http://schemas.microsoft.com/office/powerpoint/2010/main" val="209147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371600" y="1143000"/>
            <a:ext cx="4114800"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F519A86-B276-412F-B78B-5AAC0FE81417}" type="slidenum">
              <a:rPr lang="ru-RU" smtClean="0"/>
              <a:pPr/>
              <a:t>17</a:t>
            </a:fld>
            <a:endParaRPr lang="ru-RU"/>
          </a:p>
        </p:txBody>
      </p:sp>
    </p:spTree>
    <p:extLst>
      <p:ext uri="{BB962C8B-B14F-4D97-AF65-F5344CB8AC3E}">
        <p14:creationId xmlns="" xmlns:p14="http://schemas.microsoft.com/office/powerpoint/2010/main" val="3096049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371600" y="1143000"/>
            <a:ext cx="4114800"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F519A86-B276-412F-B78B-5AAC0FE81417}" type="slidenum">
              <a:rPr lang="ru-RU" smtClean="0"/>
              <a:pPr/>
              <a:t>18</a:t>
            </a:fld>
            <a:endParaRPr lang="ru-RU"/>
          </a:p>
        </p:txBody>
      </p:sp>
    </p:spTree>
    <p:extLst>
      <p:ext uri="{BB962C8B-B14F-4D97-AF65-F5344CB8AC3E}">
        <p14:creationId xmlns="" xmlns:p14="http://schemas.microsoft.com/office/powerpoint/2010/main" val="908935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371600" y="1143000"/>
            <a:ext cx="4114800"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F519A86-B276-412F-B78B-5AAC0FE81417}" type="slidenum">
              <a:rPr lang="ru-RU" smtClean="0"/>
              <a:pPr/>
              <a:t>19</a:t>
            </a:fld>
            <a:endParaRPr lang="ru-RU"/>
          </a:p>
        </p:txBody>
      </p:sp>
    </p:spTree>
    <p:extLst>
      <p:ext uri="{BB962C8B-B14F-4D97-AF65-F5344CB8AC3E}">
        <p14:creationId xmlns="" xmlns:p14="http://schemas.microsoft.com/office/powerpoint/2010/main" val="1250535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371600" y="1143000"/>
            <a:ext cx="4114800"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F519A86-B276-412F-B78B-5AAC0FE81417}" type="slidenum">
              <a:rPr lang="ru-RU" smtClean="0"/>
              <a:pPr/>
              <a:t>20</a:t>
            </a:fld>
            <a:endParaRPr lang="ru-RU"/>
          </a:p>
        </p:txBody>
      </p:sp>
    </p:spTree>
    <p:extLst>
      <p:ext uri="{BB962C8B-B14F-4D97-AF65-F5344CB8AC3E}">
        <p14:creationId xmlns="" xmlns:p14="http://schemas.microsoft.com/office/powerpoint/2010/main" val="3066623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F519A86-B276-412F-B78B-5AAC0FE81417}" type="slidenum">
              <a:rPr lang="ru-RU" smtClean="0"/>
              <a:pPr/>
              <a:t>23</a:t>
            </a:fld>
            <a:endParaRPr lang="ru-RU"/>
          </a:p>
        </p:txBody>
      </p:sp>
    </p:spTree>
    <p:extLst>
      <p:ext uri="{BB962C8B-B14F-4D97-AF65-F5344CB8AC3E}">
        <p14:creationId xmlns="" xmlns:p14="http://schemas.microsoft.com/office/powerpoint/2010/main" val="3604707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F519A86-B276-412F-B78B-5AAC0FE81417}" type="slidenum">
              <a:rPr lang="ru-RU" smtClean="0"/>
              <a:pPr/>
              <a:t>24</a:t>
            </a:fld>
            <a:endParaRPr lang="ru-RU"/>
          </a:p>
        </p:txBody>
      </p:sp>
    </p:spTree>
    <p:extLst>
      <p:ext uri="{BB962C8B-B14F-4D97-AF65-F5344CB8AC3E}">
        <p14:creationId xmlns="" xmlns:p14="http://schemas.microsoft.com/office/powerpoint/2010/main" val="1419119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ABD78F18-89A2-4174-9852-98B95C49F459}" type="datetimeFigureOut">
              <a:rPr lang="ru-RU" smtClean="0"/>
              <a:pPr/>
              <a:t>07.11.2022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B8FA2F7-291F-4C9D-BDF9-F8C07FE45DBE}" type="slidenum">
              <a:rPr lang="ru-RU" smtClean="0"/>
              <a:pPr/>
              <a:t>‹#›</a:t>
            </a:fld>
            <a:endParaRPr lang="ru-RU"/>
          </a:p>
        </p:txBody>
      </p:sp>
    </p:spTree>
    <p:extLst>
      <p:ext uri="{BB962C8B-B14F-4D97-AF65-F5344CB8AC3E}">
        <p14:creationId xmlns="" xmlns:p14="http://schemas.microsoft.com/office/powerpoint/2010/main" val="1983148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ABD78F18-89A2-4174-9852-98B95C49F459}" type="datetimeFigureOut">
              <a:rPr lang="ru-RU" smtClean="0"/>
              <a:pPr/>
              <a:t>07.11.2022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B8FA2F7-291F-4C9D-BDF9-F8C07FE45DBE}" type="slidenum">
              <a:rPr lang="ru-RU" smtClean="0"/>
              <a:pPr/>
              <a:t>‹#›</a:t>
            </a:fld>
            <a:endParaRPr lang="ru-RU"/>
          </a:p>
        </p:txBody>
      </p:sp>
    </p:spTree>
    <p:extLst>
      <p:ext uri="{BB962C8B-B14F-4D97-AF65-F5344CB8AC3E}">
        <p14:creationId xmlns="" xmlns:p14="http://schemas.microsoft.com/office/powerpoint/2010/main" val="3552190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ABD78F18-89A2-4174-9852-98B95C49F459}" type="datetimeFigureOut">
              <a:rPr lang="ru-RU" smtClean="0"/>
              <a:pPr/>
              <a:t>07.11.2022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B8FA2F7-291F-4C9D-BDF9-F8C07FE45DBE}" type="slidenum">
              <a:rPr lang="ru-RU" smtClean="0"/>
              <a:pPr/>
              <a:t>‹#›</a:t>
            </a:fld>
            <a:endParaRPr lang="ru-RU"/>
          </a:p>
        </p:txBody>
      </p:sp>
    </p:spTree>
    <p:extLst>
      <p:ext uri="{BB962C8B-B14F-4D97-AF65-F5344CB8AC3E}">
        <p14:creationId xmlns="" xmlns:p14="http://schemas.microsoft.com/office/powerpoint/2010/main" val="1966421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ABD78F18-89A2-4174-9852-98B95C49F459}" type="datetimeFigureOut">
              <a:rPr lang="ru-RU" smtClean="0"/>
              <a:pPr/>
              <a:t>07.11.2022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B8FA2F7-291F-4C9D-BDF9-F8C07FE45DBE}" type="slidenum">
              <a:rPr lang="ru-RU" smtClean="0"/>
              <a:pPr/>
              <a:t>‹#›</a:t>
            </a:fld>
            <a:endParaRPr lang="ru-RU"/>
          </a:p>
        </p:txBody>
      </p:sp>
    </p:spTree>
    <p:extLst>
      <p:ext uri="{BB962C8B-B14F-4D97-AF65-F5344CB8AC3E}">
        <p14:creationId xmlns="" xmlns:p14="http://schemas.microsoft.com/office/powerpoint/2010/main" val="3907923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ABD78F18-89A2-4174-9852-98B95C49F459}" type="datetimeFigureOut">
              <a:rPr lang="ru-RU" smtClean="0"/>
              <a:pPr/>
              <a:t>07.11.2022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B8FA2F7-291F-4C9D-BDF9-F8C07FE45DBE}" type="slidenum">
              <a:rPr lang="ru-RU" smtClean="0"/>
              <a:pPr/>
              <a:t>‹#›</a:t>
            </a:fld>
            <a:endParaRPr lang="ru-RU"/>
          </a:p>
        </p:txBody>
      </p:sp>
    </p:spTree>
    <p:extLst>
      <p:ext uri="{BB962C8B-B14F-4D97-AF65-F5344CB8AC3E}">
        <p14:creationId xmlns="" xmlns:p14="http://schemas.microsoft.com/office/powerpoint/2010/main" val="540604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ABD78F18-89A2-4174-9852-98B95C49F459}" type="datetimeFigureOut">
              <a:rPr lang="ru-RU" smtClean="0"/>
              <a:pPr/>
              <a:t>07.11.2022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B8FA2F7-291F-4C9D-BDF9-F8C07FE45DBE}" type="slidenum">
              <a:rPr lang="ru-RU" smtClean="0"/>
              <a:pPr/>
              <a:t>‹#›</a:t>
            </a:fld>
            <a:endParaRPr lang="ru-RU"/>
          </a:p>
        </p:txBody>
      </p:sp>
    </p:spTree>
    <p:extLst>
      <p:ext uri="{BB962C8B-B14F-4D97-AF65-F5344CB8AC3E}">
        <p14:creationId xmlns="" xmlns:p14="http://schemas.microsoft.com/office/powerpoint/2010/main" val="4085053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ABD78F18-89A2-4174-9852-98B95C49F459}" type="datetimeFigureOut">
              <a:rPr lang="ru-RU" smtClean="0"/>
              <a:pPr/>
              <a:t>07.11.2022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EB8FA2F7-291F-4C9D-BDF9-F8C07FE45DBE}" type="slidenum">
              <a:rPr lang="ru-RU" smtClean="0"/>
              <a:pPr/>
              <a:t>‹#›</a:t>
            </a:fld>
            <a:endParaRPr lang="ru-RU"/>
          </a:p>
        </p:txBody>
      </p:sp>
    </p:spTree>
    <p:extLst>
      <p:ext uri="{BB962C8B-B14F-4D97-AF65-F5344CB8AC3E}">
        <p14:creationId xmlns="" xmlns:p14="http://schemas.microsoft.com/office/powerpoint/2010/main" val="1732753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ABD78F18-89A2-4174-9852-98B95C49F459}" type="datetimeFigureOut">
              <a:rPr lang="ru-RU" smtClean="0"/>
              <a:pPr/>
              <a:t>07.11.2022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EB8FA2F7-291F-4C9D-BDF9-F8C07FE45DBE}" type="slidenum">
              <a:rPr lang="ru-RU" smtClean="0"/>
              <a:pPr/>
              <a:t>‹#›</a:t>
            </a:fld>
            <a:endParaRPr lang="ru-RU"/>
          </a:p>
        </p:txBody>
      </p:sp>
    </p:spTree>
    <p:extLst>
      <p:ext uri="{BB962C8B-B14F-4D97-AF65-F5344CB8AC3E}">
        <p14:creationId xmlns="" xmlns:p14="http://schemas.microsoft.com/office/powerpoint/2010/main" val="3395961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D78F18-89A2-4174-9852-98B95C49F459}" type="datetimeFigureOut">
              <a:rPr lang="ru-RU" smtClean="0"/>
              <a:pPr/>
              <a:t>07.11.2022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EB8FA2F7-291F-4C9D-BDF9-F8C07FE45DBE}" type="slidenum">
              <a:rPr lang="ru-RU" smtClean="0"/>
              <a:pPr/>
              <a:t>‹#›</a:t>
            </a:fld>
            <a:endParaRPr lang="ru-RU"/>
          </a:p>
        </p:txBody>
      </p:sp>
    </p:spTree>
    <p:extLst>
      <p:ext uri="{BB962C8B-B14F-4D97-AF65-F5344CB8AC3E}">
        <p14:creationId xmlns="" xmlns:p14="http://schemas.microsoft.com/office/powerpoint/2010/main" val="4281283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ABD78F18-89A2-4174-9852-98B95C49F459}" type="datetimeFigureOut">
              <a:rPr lang="ru-RU" smtClean="0"/>
              <a:pPr/>
              <a:t>07.11.2022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B8FA2F7-291F-4C9D-BDF9-F8C07FE45DBE}" type="slidenum">
              <a:rPr lang="ru-RU" smtClean="0"/>
              <a:pPr/>
              <a:t>‹#›</a:t>
            </a:fld>
            <a:endParaRPr lang="ru-RU"/>
          </a:p>
        </p:txBody>
      </p:sp>
    </p:spTree>
    <p:extLst>
      <p:ext uri="{BB962C8B-B14F-4D97-AF65-F5344CB8AC3E}">
        <p14:creationId xmlns="" xmlns:p14="http://schemas.microsoft.com/office/powerpoint/2010/main" val="2416004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ABD78F18-89A2-4174-9852-98B95C49F459}" type="datetimeFigureOut">
              <a:rPr lang="ru-RU" smtClean="0"/>
              <a:pPr/>
              <a:t>07.11.2022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B8FA2F7-291F-4C9D-BDF9-F8C07FE45DBE}" type="slidenum">
              <a:rPr lang="ru-RU" smtClean="0"/>
              <a:pPr/>
              <a:t>‹#›</a:t>
            </a:fld>
            <a:endParaRPr lang="ru-RU"/>
          </a:p>
        </p:txBody>
      </p:sp>
    </p:spTree>
    <p:extLst>
      <p:ext uri="{BB962C8B-B14F-4D97-AF65-F5344CB8AC3E}">
        <p14:creationId xmlns="" xmlns:p14="http://schemas.microsoft.com/office/powerpoint/2010/main" val="2298148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D78F18-89A2-4174-9852-98B95C49F459}" type="datetimeFigureOut">
              <a:rPr lang="ru-RU" smtClean="0"/>
              <a:pPr/>
              <a:t>07.11.2022</a:t>
            </a:fld>
            <a:endParaRPr lang="ru-R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8FA2F7-291F-4C9D-BDF9-F8C07FE45DBE}" type="slidenum">
              <a:rPr lang="ru-RU" smtClean="0"/>
              <a:pPr/>
              <a:t>‹#›</a:t>
            </a:fld>
            <a:endParaRPr lang="ru-RU"/>
          </a:p>
        </p:txBody>
      </p:sp>
    </p:spTree>
    <p:extLst>
      <p:ext uri="{BB962C8B-B14F-4D97-AF65-F5344CB8AC3E}">
        <p14:creationId xmlns="" xmlns:p14="http://schemas.microsoft.com/office/powerpoint/2010/main" val="33459704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5" Type="http://schemas.openxmlformats.org/officeDocument/2006/relationships/image" Target="../media/image34.jpe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hyperlink" Target="https://www.facebook.com/groups/746236933491063/user/100064734066890/?__cft__%5b0%5d=AZVM9t6L2-DK-GK0zRwKdneuOJjIgezuqU-IVESXM9TimVl4j8NfzRk7g8fZ_xOV1YUiWqki_tCBWKSx7kBu9AwPe35f0Dpx1c3O3WzPOPztg8MbK00S28YO_mbxz9oim6RI7pkIditFVBCU1o8-FUEN&amp;__tn__=-%5dK-R" TargetMode="External"/><Relationship Id="rId2" Type="http://schemas.openxmlformats.org/officeDocument/2006/relationships/image" Target="../media/image31.png"/><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9.png"/><Relationship Id="rId7"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jpeg"/><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jpe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e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61.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5.xml"/><Relationship Id="rId5" Type="http://schemas.openxmlformats.org/officeDocument/2006/relationships/image" Target="../media/image68.jpeg"/><Relationship Id="rId4" Type="http://schemas.openxmlformats.org/officeDocument/2006/relationships/image" Target="../media/image67.jpeg"/></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65.png"/><Relationship Id="rId7"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png"/></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78.png"/><Relationship Id="rId7" Type="http://schemas.openxmlformats.org/officeDocument/2006/relationships/image" Target="../media/image85.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image" Target="../media/image82.jpeg"/></Relationships>
</file>

<file path=ppt/slides/_rels/slide28.xml.rels><?xml version="1.0" encoding="UTF-8" standalone="yes"?>
<Relationships xmlns="http://schemas.openxmlformats.org/package/2006/relationships"><Relationship Id="rId8" Type="http://schemas.openxmlformats.org/officeDocument/2006/relationships/image" Target="../media/image93.jpeg"/><Relationship Id="rId13" Type="http://schemas.openxmlformats.org/officeDocument/2006/relationships/image" Target="../media/image97.png"/><Relationship Id="rId3" Type="http://schemas.openxmlformats.org/officeDocument/2006/relationships/image" Target="../media/image88.png"/><Relationship Id="rId7" Type="http://schemas.openxmlformats.org/officeDocument/2006/relationships/image" Target="../media/image92.jpeg"/><Relationship Id="rId12" Type="http://schemas.openxmlformats.org/officeDocument/2006/relationships/image" Target="../media/image96.jpeg"/><Relationship Id="rId2" Type="http://schemas.openxmlformats.org/officeDocument/2006/relationships/image" Target="../media/image87.png"/><Relationship Id="rId1" Type="http://schemas.openxmlformats.org/officeDocument/2006/relationships/slideLayout" Target="../slideLayouts/slideLayout5.xml"/><Relationship Id="rId6" Type="http://schemas.openxmlformats.org/officeDocument/2006/relationships/image" Target="../media/image91.jpeg"/><Relationship Id="rId11" Type="http://schemas.openxmlformats.org/officeDocument/2006/relationships/image" Target="../media/image78.png"/><Relationship Id="rId5" Type="http://schemas.openxmlformats.org/officeDocument/2006/relationships/image" Target="../media/image90.png"/><Relationship Id="rId10" Type="http://schemas.openxmlformats.org/officeDocument/2006/relationships/image" Target="../media/image95.jpeg"/><Relationship Id="rId4" Type="http://schemas.openxmlformats.org/officeDocument/2006/relationships/image" Target="../media/image89.jpeg"/><Relationship Id="rId9" Type="http://schemas.openxmlformats.org/officeDocument/2006/relationships/image" Target="../media/image94.jpeg"/></Relationships>
</file>

<file path=ppt/slides/_rels/slide2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00.png"/><Relationship Id="rId4" Type="http://schemas.openxmlformats.org/officeDocument/2006/relationships/image" Target="../media/image99.jpe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98.png"/><Relationship Id="rId1" Type="http://schemas.openxmlformats.org/officeDocument/2006/relationships/slideLayout" Target="../slideLayouts/slideLayout4.xml"/><Relationship Id="rId4" Type="http://schemas.openxmlformats.org/officeDocument/2006/relationships/image" Target="../media/image104.jpeg"/></Relationships>
</file>

<file path=ppt/slides/_rels/slide3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98.png"/><Relationship Id="rId1" Type="http://schemas.openxmlformats.org/officeDocument/2006/relationships/slideLayout" Target="../slideLayouts/slideLayout4.xml"/><Relationship Id="rId4" Type="http://schemas.openxmlformats.org/officeDocument/2006/relationships/image" Target="../media/image106.png"/></Relationships>
</file>

<file path=ppt/slides/_rels/slide3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8.xml"/><Relationship Id="rId5" Type="http://schemas.openxmlformats.org/officeDocument/2006/relationships/image" Target="../media/image110.png"/><Relationship Id="rId4" Type="http://schemas.openxmlformats.org/officeDocument/2006/relationships/image" Target="../media/image109.png"/></Relationships>
</file>

<file path=ppt/slides/_rels/slide34.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111.jpeg"/><Relationship Id="rId7" Type="http://schemas.openxmlformats.org/officeDocument/2006/relationships/image" Target="../media/image115.png"/><Relationship Id="rId2" Type="http://schemas.openxmlformats.org/officeDocument/2006/relationships/image" Target="../media/image78.png"/><Relationship Id="rId1" Type="http://schemas.openxmlformats.org/officeDocument/2006/relationships/slideLayout" Target="../slideLayouts/slideLayout8.xml"/><Relationship Id="rId6" Type="http://schemas.openxmlformats.org/officeDocument/2006/relationships/image" Target="../media/image114.jpeg"/><Relationship Id="rId5" Type="http://schemas.openxmlformats.org/officeDocument/2006/relationships/image" Target="../media/image113.png"/><Relationship Id="rId4" Type="http://schemas.openxmlformats.org/officeDocument/2006/relationships/image" Target="../media/image112.jpeg"/></Relationships>
</file>

<file path=ppt/slides/_rels/slide3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119.jpeg"/><Relationship Id="rId4" Type="http://schemas.openxmlformats.org/officeDocument/2006/relationships/image" Target="../media/image118.png"/></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121.png"/><Relationship Id="rId4" Type="http://schemas.openxmlformats.org/officeDocument/2006/relationships/image" Target="../media/image120.png"/></Relationships>
</file>

<file path=ppt/slides/_rels/slide3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78.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hyperlink" Target="https://grebinky-rada.gov.ua/" TargetMode="External"/><Relationship Id="rId2" Type="http://schemas.openxmlformats.org/officeDocument/2006/relationships/image" Target="../media/image123.png"/><Relationship Id="rId1" Type="http://schemas.openxmlformats.org/officeDocument/2006/relationships/slideLayout" Target="../slideLayouts/slideLayout4.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41.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37.png"/><Relationship Id="rId3" Type="http://schemas.openxmlformats.org/officeDocument/2006/relationships/image" Target="../media/image127.png"/><Relationship Id="rId7" Type="http://schemas.openxmlformats.org/officeDocument/2006/relationships/image" Target="../media/image131.png"/><Relationship Id="rId12" Type="http://schemas.openxmlformats.org/officeDocument/2006/relationships/image" Target="../media/image136.png"/><Relationship Id="rId2" Type="http://schemas.openxmlformats.org/officeDocument/2006/relationships/image" Target="../media/image78.png"/><Relationship Id="rId1" Type="http://schemas.openxmlformats.org/officeDocument/2006/relationships/slideLayout" Target="../slideLayouts/slideLayout4.xml"/><Relationship Id="rId6" Type="http://schemas.openxmlformats.org/officeDocument/2006/relationships/image" Target="../media/image130.png"/><Relationship Id="rId11" Type="http://schemas.openxmlformats.org/officeDocument/2006/relationships/image" Target="../media/image135.png"/><Relationship Id="rId5" Type="http://schemas.openxmlformats.org/officeDocument/2006/relationships/image" Target="../media/image129.png"/><Relationship Id="rId10" Type="http://schemas.openxmlformats.org/officeDocument/2006/relationships/image" Target="../media/image134.png"/><Relationship Id="rId4" Type="http://schemas.openxmlformats.org/officeDocument/2006/relationships/image" Target="../media/image128.png"/><Relationship Id="rId9" Type="http://schemas.openxmlformats.org/officeDocument/2006/relationships/image" Target="../media/image133.png"/></Relationships>
</file>

<file path=ppt/slides/_rels/slide4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2E14BB15-7CE0-4AFD-A261-7D9C101A8314}"/>
              </a:ext>
            </a:extLst>
          </p:cNvPr>
          <p:cNvSpPr>
            <a:spLocks noGrp="1"/>
          </p:cNvSpPr>
          <p:nvPr>
            <p:ph type="ctrTitle"/>
          </p:nvPr>
        </p:nvSpPr>
        <p:spPr>
          <a:xfrm>
            <a:off x="699328" y="2582350"/>
            <a:ext cx="7890310" cy="3935570"/>
          </a:xfrm>
        </p:spPr>
        <p:txBody>
          <a:bodyPr>
            <a:noAutofit/>
          </a:bodyPr>
          <a:lstStyle/>
          <a:p>
            <a:r>
              <a:rPr lang="uk-UA" sz="3375"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ЗВІТ СЕЛИЩНОГО ГОЛОВИ  </a:t>
            </a:r>
            <a:br>
              <a:rPr lang="uk-UA" sz="3375"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br>
            <a:r>
              <a:rPr lang="uk-UA" sz="3375"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ЗАСУХИ РОМАНА ВАЛЕРІЙОВИЧА ПРО </a:t>
            </a:r>
            <a:r>
              <a:rPr lang="uk-UA" sz="3375"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РОБОТУ  ГРЕБІНКІВСЬКОЇ СЕЛИЩНОЇ РАДИ ТА ВИКОНАВЧОГО КОМІТЕТУ </a:t>
            </a:r>
            <a:br>
              <a:rPr lang="uk-UA" sz="3375"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br>
            <a:r>
              <a:rPr lang="uk-UA" sz="3375"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ЗА ДРУГИЙ РІК РОБОТИ </a:t>
            </a:r>
            <a:r>
              <a:rPr lang="uk-UA"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r>
            <a:br>
              <a:rPr lang="uk-UA"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br>
            <a:r>
              <a:rPr lang="uk-UA"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r>
            <a:br>
              <a:rPr lang="uk-UA"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br>
            <a:r>
              <a:rPr lang="uk-UA"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r>
            <a:br>
              <a:rPr lang="uk-UA"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br>
            <a:r>
              <a:rPr lang="uk-UA"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r>
            <a:br>
              <a:rPr lang="uk-UA"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br>
            <a:r>
              <a:rPr lang="uk-UA" sz="3375"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2022</a:t>
            </a:r>
            <a:endParaRPr lang="ru-RU" sz="3375"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pic>
        <p:nvPicPr>
          <p:cNvPr id="11" name="Рисунок 10">
            <a:extLst>
              <a:ext uri="{FF2B5EF4-FFF2-40B4-BE49-F238E27FC236}">
                <a16:creationId xmlns="" xmlns:a16="http://schemas.microsoft.com/office/drawing/2014/main" id="{05DD6397-FE5F-4684-83C1-8F5E13767339}"/>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394055" y="713145"/>
            <a:ext cx="604680" cy="867461"/>
          </a:xfrm>
          <a:prstGeom prst="rect">
            <a:avLst/>
          </a:prstGeom>
        </p:spPr>
      </p:pic>
      <p:sp>
        <p:nvSpPr>
          <p:cNvPr id="7" name="Прямоугольник 6">
            <a:extLst>
              <a:ext uri="{FF2B5EF4-FFF2-40B4-BE49-F238E27FC236}">
                <a16:creationId xmlns="" xmlns:a16="http://schemas.microsoft.com/office/drawing/2014/main" id="{08145C1B-BD24-4E44-AF43-17D6D853E377}"/>
              </a:ext>
            </a:extLst>
          </p:cNvPr>
          <p:cNvSpPr/>
          <p:nvPr/>
        </p:nvSpPr>
        <p:spPr>
          <a:xfrm>
            <a:off x="891662" y="197258"/>
            <a:ext cx="7505645" cy="484748"/>
          </a:xfrm>
          <a:prstGeom prst="rect">
            <a:avLst/>
          </a:prstGeom>
          <a:noFill/>
        </p:spPr>
        <p:txBody>
          <a:bodyPr wrap="none" lIns="68580" tIns="34290" rIns="68580" bIns="34290">
            <a:spAutoFit/>
          </a:bodyPr>
          <a:lstStyle/>
          <a:p>
            <a:pPr algn="ctr"/>
            <a:r>
              <a:rPr lang="uk-UA" sz="2700" b="1" dirty="0">
                <a:ln w="10160">
                  <a:solidFill>
                    <a:schemeClr val="accent5"/>
                  </a:solidFill>
                  <a:prstDash val="solid"/>
                </a:ln>
                <a:solidFill>
                  <a:schemeClr val="accent1">
                    <a:lumMod val="75000"/>
                  </a:schemeClr>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Гребінківська селищна територіальна громада</a:t>
            </a:r>
            <a:endParaRPr lang="ru-RU" sz="2700" b="1" dirty="0">
              <a:ln w="10160">
                <a:solidFill>
                  <a:schemeClr val="accent5"/>
                </a:solidFill>
                <a:prstDash val="solid"/>
              </a:ln>
              <a:solidFill>
                <a:schemeClr val="accent1">
                  <a:lumMod val="75000"/>
                </a:schemeClr>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4736462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 xmlns:a16="http://schemas.microsoft.com/office/drawing/2014/main" id="{BF4DA55E-EE7E-402A-AC94-A64ABF4D40E7}"/>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723979" y="0"/>
            <a:ext cx="305721" cy="438581"/>
          </a:xfrm>
          <a:prstGeom prst="rect">
            <a:avLst/>
          </a:prstGeom>
        </p:spPr>
      </p:pic>
      <p:sp>
        <p:nvSpPr>
          <p:cNvPr id="13" name="Объект 9">
            <a:extLst>
              <a:ext uri="{FF2B5EF4-FFF2-40B4-BE49-F238E27FC236}">
                <a16:creationId xmlns="" xmlns:a16="http://schemas.microsoft.com/office/drawing/2014/main" id="{8F8BFA51-86B9-4A2F-9138-41E1D0518CFA}"/>
              </a:ext>
            </a:extLst>
          </p:cNvPr>
          <p:cNvSpPr txBox="1">
            <a:spLocks/>
          </p:cNvSpPr>
          <p:nvPr/>
        </p:nvSpPr>
        <p:spPr>
          <a:xfrm>
            <a:off x="283103" y="2946041"/>
            <a:ext cx="2667915" cy="290230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5000"/>
              </a:lnSpc>
              <a:spcAft>
                <a:spcPts val="750"/>
              </a:spcAft>
              <a:buNone/>
            </a:pPr>
            <a:endParaRPr lang="ru-RU" sz="135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052" name="Picture 4" descr="Возможно, это изображение (текст «цнап»)">
            <a:extLst>
              <a:ext uri="{FF2B5EF4-FFF2-40B4-BE49-F238E27FC236}">
                <a16:creationId xmlns="" xmlns:a16="http://schemas.microsoft.com/office/drawing/2014/main" id="{CA0CD855-BA92-4ABA-88A7-19765AEE1916}"/>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37448" b="31882"/>
          <a:stretch/>
        </p:blipFill>
        <p:spPr bwMode="auto">
          <a:xfrm>
            <a:off x="0" y="248938"/>
            <a:ext cx="1673213" cy="456929"/>
          </a:xfrm>
          <a:prstGeom prst="rect">
            <a:avLst/>
          </a:prstGeom>
          <a:noFill/>
          <a:extLst>
            <a:ext uri="{909E8E84-426E-40DD-AFC4-6F175D3DCCD1}">
              <a14:hiddenFill xmlns="" xmlns:a14="http://schemas.microsoft.com/office/drawing/2010/main">
                <a:solidFill>
                  <a:srgbClr val="FFFFFF"/>
                </a:solidFill>
              </a14:hiddenFill>
            </a:ext>
          </a:extLst>
        </p:spPr>
      </p:pic>
      <p:sp>
        <p:nvSpPr>
          <p:cNvPr id="5" name="Прямоугольник 4">
            <a:extLst>
              <a:ext uri="{FF2B5EF4-FFF2-40B4-BE49-F238E27FC236}">
                <a16:creationId xmlns="" xmlns:a16="http://schemas.microsoft.com/office/drawing/2014/main" id="{91E84055-F3D4-488B-85DA-AA21FCB759A4}"/>
              </a:ext>
            </a:extLst>
          </p:cNvPr>
          <p:cNvSpPr/>
          <p:nvPr/>
        </p:nvSpPr>
        <p:spPr>
          <a:xfrm>
            <a:off x="0" y="4800600"/>
            <a:ext cx="9002909" cy="2057400"/>
          </a:xfrm>
          <a:prstGeom prst="rect">
            <a:avLst/>
          </a:prstGeom>
          <a:solidFill>
            <a:schemeClr val="tx2">
              <a:lumMod val="40000"/>
              <a:lumOff val="60000"/>
              <a:alpha val="61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hangingPunct="0"/>
            <a:r>
              <a:rPr lang="uk-UA" sz="1600" b="1" u="sng" dirty="0">
                <a:solidFill>
                  <a:schemeClr val="accent1"/>
                </a:solidFill>
                <a:latin typeface="Times New Roman" panose="02020603050405020304" pitchFamily="18" charset="0"/>
                <a:cs typeface="Times New Roman" panose="02020603050405020304" pitchFamily="18" charset="0"/>
              </a:rPr>
              <a:t>Першочерговими завданнями роботи ЦНАПу в 2023 році є:</a:t>
            </a:r>
            <a:endParaRPr lang="ru-RU" sz="1600" b="1" u="sng" dirty="0">
              <a:solidFill>
                <a:schemeClr val="accent1"/>
              </a:solidFill>
              <a:latin typeface="Times New Roman" panose="02020603050405020304" pitchFamily="18" charset="0"/>
              <a:cs typeface="Times New Roman" panose="02020603050405020304" pitchFamily="18" charset="0"/>
            </a:endParaRPr>
          </a:p>
          <a:p>
            <a:pPr marL="214313" indent="-214313" fontAlgn="base" hangingPunct="0">
              <a:buFont typeface="Wingdings" panose="05000000000000000000" pitchFamily="2" charset="2"/>
              <a:buChar char="Ø"/>
            </a:pPr>
            <a:r>
              <a:rPr lang="uk-UA" sz="1600" b="1" dirty="0">
                <a:solidFill>
                  <a:schemeClr val="accent1"/>
                </a:solidFill>
                <a:latin typeface="Times New Roman" panose="02020603050405020304" pitchFamily="18" charset="0"/>
                <a:cs typeface="Times New Roman" panose="02020603050405020304" pitchFamily="18" charset="0"/>
              </a:rPr>
              <a:t>впровадження електронної системи документообігу;</a:t>
            </a:r>
            <a:endParaRPr lang="ru-RU" sz="1600" b="1" dirty="0">
              <a:solidFill>
                <a:schemeClr val="accent1"/>
              </a:solidFill>
              <a:latin typeface="Times New Roman" panose="02020603050405020304" pitchFamily="18" charset="0"/>
              <a:cs typeface="Times New Roman" panose="02020603050405020304" pitchFamily="18" charset="0"/>
            </a:endParaRPr>
          </a:p>
          <a:p>
            <a:pPr marL="214313" indent="-214313" fontAlgn="base" hangingPunct="0">
              <a:buFont typeface="Wingdings" panose="05000000000000000000" pitchFamily="2" charset="2"/>
              <a:buChar char="Ø"/>
            </a:pPr>
            <a:r>
              <a:rPr lang="uk-UA" sz="1600" b="1" dirty="0">
                <a:solidFill>
                  <a:schemeClr val="accent1"/>
                </a:solidFill>
                <a:latin typeface="Times New Roman" panose="02020603050405020304" pitchFamily="18" charset="0"/>
                <a:cs typeface="Times New Roman" panose="02020603050405020304" pitchFamily="18" charset="0"/>
              </a:rPr>
              <a:t>залучення якомога більше суб’єктів надання адміністративних послуг до співпраці для задоволення потреб не тільки жителів нашої громади, а й всіх бажаючих;</a:t>
            </a:r>
            <a:endParaRPr lang="ru-RU" sz="1600" b="1" dirty="0">
              <a:solidFill>
                <a:schemeClr val="accent1"/>
              </a:solidFill>
              <a:latin typeface="Times New Roman" panose="02020603050405020304" pitchFamily="18" charset="0"/>
              <a:cs typeface="Times New Roman" panose="02020603050405020304" pitchFamily="18" charset="0"/>
            </a:endParaRPr>
          </a:p>
          <a:p>
            <a:pPr marL="214313" indent="-214313" fontAlgn="base" hangingPunct="0">
              <a:buFont typeface="Wingdings" panose="05000000000000000000" pitchFamily="2" charset="2"/>
              <a:buChar char="Ø"/>
            </a:pPr>
            <a:r>
              <a:rPr lang="uk-UA" sz="1600" b="1" dirty="0">
                <a:solidFill>
                  <a:schemeClr val="accent1"/>
                </a:solidFill>
                <a:latin typeface="Times New Roman" panose="02020603050405020304" pitchFamily="18" charset="0"/>
                <a:cs typeface="Times New Roman" panose="02020603050405020304" pitchFamily="18" charset="0"/>
              </a:rPr>
              <a:t>придбання сучасного обладнання для реєстрації автомобілів та видачі посвідчення водія на право керування транспортними засобами;</a:t>
            </a:r>
          </a:p>
          <a:p>
            <a:pPr marL="214313" indent="-214313" fontAlgn="base" hangingPunct="0">
              <a:buFont typeface="Wingdings" panose="05000000000000000000" pitchFamily="2" charset="2"/>
              <a:buChar char="Ø"/>
            </a:pPr>
            <a:r>
              <a:rPr lang="uk-UA" sz="1600" b="1" dirty="0">
                <a:solidFill>
                  <a:schemeClr val="accent1"/>
                </a:solidFill>
                <a:latin typeface="Times New Roman" panose="02020603050405020304" pitchFamily="18" charset="0"/>
                <a:cs typeface="Times New Roman" panose="02020603050405020304" pitchFamily="18" charset="0"/>
              </a:rPr>
              <a:t>придбання необхідного декору для комплексного оформлення залу в приміщенні ЦНАПу для урочистих подій.</a:t>
            </a:r>
            <a:endParaRPr lang="ru-RU" sz="1600" b="1" dirty="0">
              <a:solidFill>
                <a:schemeClr val="accent1"/>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 xmlns:a16="http://schemas.microsoft.com/office/drawing/2014/main" id="{2BAC6970-F524-45C4-9D71-F3698F06FCFE}"/>
              </a:ext>
            </a:extLst>
          </p:cNvPr>
          <p:cNvSpPr txBox="1"/>
          <p:nvPr/>
        </p:nvSpPr>
        <p:spPr>
          <a:xfrm>
            <a:off x="4845932" y="0"/>
            <a:ext cx="4010739" cy="461665"/>
          </a:xfrm>
          <a:prstGeom prst="rect">
            <a:avLst/>
          </a:prstGeom>
          <a:noFill/>
        </p:spPr>
        <p:txBody>
          <a:bodyPr wrap="square">
            <a:spAutoFit/>
          </a:bodyPr>
          <a:lstStyle/>
          <a:p>
            <a:pPr algn="ctr"/>
            <a:r>
              <a:rPr lang="uk-UA" sz="2400" b="1" dirty="0">
                <a:solidFill>
                  <a:srgbClr val="FF0000"/>
                </a:solidFill>
                <a:latin typeface="Times New Roman" panose="02020603050405020304" pitchFamily="18" charset="0"/>
                <a:cs typeface="Times New Roman" panose="02020603050405020304" pitchFamily="18" charset="0"/>
              </a:rPr>
              <a:t>СОЦІАЛЬНА ПОЛІТИКА</a:t>
            </a:r>
            <a:endParaRPr lang="ru-RU" sz="2400" b="1" dirty="0">
              <a:solidFill>
                <a:srgbClr val="FF0000"/>
              </a:solidFill>
              <a:latin typeface="Times New Roman" panose="02020603050405020304" pitchFamily="18" charset="0"/>
              <a:cs typeface="Times New Roman" panose="02020603050405020304" pitchFamily="18" charset="0"/>
            </a:endParaRPr>
          </a:p>
        </p:txBody>
      </p:sp>
      <p:pic>
        <p:nvPicPr>
          <p:cNvPr id="19" name="Picture 2" descr="Возможно, это изображение 1 человек и текст">
            <a:extLst>
              <a:ext uri="{FF2B5EF4-FFF2-40B4-BE49-F238E27FC236}">
                <a16:creationId xmlns="" xmlns:a16="http://schemas.microsoft.com/office/drawing/2014/main" id="{D899E1F6-2949-4A48-87DD-EF583C5B9745}"/>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866708" y="754946"/>
            <a:ext cx="1893116" cy="1250351"/>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20" name="Рисунок 19">
            <a:extLst>
              <a:ext uri="{FF2B5EF4-FFF2-40B4-BE49-F238E27FC236}">
                <a16:creationId xmlns="" xmlns:a16="http://schemas.microsoft.com/office/drawing/2014/main" id="{82684ABB-7FFB-4529-A829-37DB2CC166B6}"/>
              </a:ext>
            </a:extLst>
          </p:cNvPr>
          <p:cNvPicPr>
            <a:picLocks noChangeAspect="1"/>
          </p:cNvPicPr>
          <p:nvPr/>
        </p:nvPicPr>
        <p:blipFill rotWithShape="1">
          <a:blip r:embed="rId5" cstate="print">
            <a:extLst>
              <a:ext uri="{28A0092B-C50C-407E-A947-70E740481C1C}">
                <a14:useLocalDpi xmlns="" xmlns:a14="http://schemas.microsoft.com/office/drawing/2010/main" val="0"/>
              </a:ext>
            </a:extLst>
          </a:blip>
          <a:srcRect t="3514"/>
          <a:stretch/>
        </p:blipFill>
        <p:spPr>
          <a:xfrm>
            <a:off x="160788" y="722993"/>
            <a:ext cx="1628086" cy="2635272"/>
          </a:xfrm>
          <a:prstGeom prst="rect">
            <a:avLst/>
          </a:prstGeom>
          <a:effectLst>
            <a:softEdge rad="63500"/>
          </a:effectLst>
        </p:spPr>
      </p:pic>
      <p:sp>
        <p:nvSpPr>
          <p:cNvPr id="18" name="Прямоугольник 17">
            <a:extLst>
              <a:ext uri="{FF2B5EF4-FFF2-40B4-BE49-F238E27FC236}">
                <a16:creationId xmlns="" xmlns:a16="http://schemas.microsoft.com/office/drawing/2014/main" id="{272287C3-521F-4AD0-9EEB-E456E8B81BBE}"/>
              </a:ext>
            </a:extLst>
          </p:cNvPr>
          <p:cNvSpPr/>
          <p:nvPr/>
        </p:nvSpPr>
        <p:spPr>
          <a:xfrm>
            <a:off x="5800725" y="513444"/>
            <a:ext cx="3143250" cy="3108543"/>
          </a:xfrm>
          <a:prstGeom prst="rect">
            <a:avLst/>
          </a:prstGeom>
        </p:spPr>
        <p:txBody>
          <a:bodyPr wrap="square">
            <a:spAutoFit/>
          </a:bodyPr>
          <a:lstStyle/>
          <a:p>
            <a:pPr algn="just" fontAlgn="base" hangingPunct="0"/>
            <a:r>
              <a:rPr lang="uk-UA" sz="1400" dirty="0">
                <a:latin typeface="Times New Roman" panose="02020603050405020304" pitchFamily="18" charset="0"/>
                <a:ea typeface="Times New Roman" panose="02020603050405020304" pitchFamily="18" charset="0"/>
                <a:cs typeface="Times New Roman" panose="02020603050405020304" pitchFamily="18" charset="0"/>
              </a:rPr>
              <a:t>З квітня 2022 року надається нова послуга по оформленню та видачі паспорта громадянина України у формі </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ID</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a:t>
            </a:r>
            <a:r>
              <a:rPr lang="uk-UA" sz="1400" dirty="0">
                <a:latin typeface="Times New Roman" panose="02020603050405020304" pitchFamily="18" charset="0"/>
                <a:ea typeface="Times New Roman" panose="02020603050405020304" pitchFamily="18" charset="0"/>
                <a:cs typeface="Times New Roman" panose="02020603050405020304" pitchFamily="18" charset="0"/>
              </a:rPr>
              <a:t>картки та паспорта  громадянина України для виїзду за кордон. </a:t>
            </a:r>
          </a:p>
          <a:p>
            <a:pPr algn="just" fontAlgn="base" hangingPunct="0"/>
            <a:r>
              <a:rPr lang="uk-UA" sz="1400" dirty="0">
                <a:latin typeface="Times New Roman" panose="02020603050405020304" pitchFamily="18" charset="0"/>
                <a:ea typeface="Times New Roman" panose="02020603050405020304" pitchFamily="18" charset="0"/>
                <a:cs typeface="Times New Roman" panose="02020603050405020304" pitchFamily="18" charset="0"/>
              </a:rPr>
              <a:t>За 6 місяців 2022 року оформлено 1262 документ для отримання паспорта. </a:t>
            </a:r>
          </a:p>
          <a:p>
            <a:pPr algn="just" fontAlgn="base" hangingPunct="0"/>
            <a:r>
              <a:rPr lang="uk-UA" sz="1400" dirty="0">
                <a:latin typeface="Times New Roman" panose="02020603050405020304" pitchFamily="18" charset="0"/>
                <a:ea typeface="Times New Roman" panose="02020603050405020304" pitchFamily="18" charset="0"/>
                <a:cs typeface="Times New Roman" panose="02020603050405020304" pitchFamily="18" charset="0"/>
              </a:rPr>
              <a:t>З них: </a:t>
            </a:r>
          </a:p>
          <a:p>
            <a:pPr algn="just" fontAlgn="base" hangingPunct="0"/>
            <a:r>
              <a:rPr lang="uk-UA" sz="1400" dirty="0">
                <a:latin typeface="Times New Roman" panose="02020603050405020304" pitchFamily="18" charset="0"/>
                <a:ea typeface="Times New Roman" panose="02020603050405020304" pitchFamily="18" charset="0"/>
                <a:cs typeface="Times New Roman" panose="02020603050405020304" pitchFamily="18" charset="0"/>
              </a:rPr>
              <a:t>- закордонних паспортів 876 шт; </a:t>
            </a:r>
          </a:p>
          <a:p>
            <a:pPr algn="just" fontAlgn="base" hangingPunct="0"/>
            <a:r>
              <a:rPr lang="uk-UA" sz="1400" dirty="0">
                <a:latin typeface="Times New Roman" panose="02020603050405020304" pitchFamily="18" charset="0"/>
                <a:ea typeface="Times New Roman" panose="02020603050405020304" pitchFamily="18" charset="0"/>
                <a:cs typeface="Times New Roman" panose="02020603050405020304" pitchFamily="18" charset="0"/>
              </a:rPr>
              <a:t>- у формі </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ID</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a:t>
            </a:r>
            <a:r>
              <a:rPr lang="uk-UA" sz="1400" dirty="0">
                <a:latin typeface="Times New Roman" panose="02020603050405020304" pitchFamily="18" charset="0"/>
                <a:ea typeface="Times New Roman" panose="02020603050405020304" pitchFamily="18" charset="0"/>
                <a:cs typeface="Times New Roman" panose="02020603050405020304" pitchFamily="18" charset="0"/>
              </a:rPr>
              <a:t>картки- 386 шт, </a:t>
            </a:r>
          </a:p>
          <a:p>
            <a:pPr algn="just" fontAlgn="base" hangingPunct="0"/>
            <a:r>
              <a:rPr lang="uk-UA" sz="1400" dirty="0">
                <a:latin typeface="Times New Roman" panose="02020603050405020304" pitchFamily="18" charset="0"/>
                <a:ea typeface="Times New Roman" panose="02020603050405020304" pitchFamily="18" charset="0"/>
                <a:cs typeface="Times New Roman" panose="02020603050405020304" pitchFamily="18" charset="0"/>
              </a:rPr>
              <a:t>в т. ч. перших безкоштовних паспортів (в 14 років) -135 шт.</a:t>
            </a:r>
            <a:endParaRPr lang="ru-RU" sz="1400" dirty="0">
              <a:latin typeface="Antiqua"/>
              <a:ea typeface="Times New Roman" panose="02020603050405020304" pitchFamily="18" charset="0"/>
              <a:cs typeface="Times New Roman" panose="02020603050405020304" pitchFamily="18" charset="0"/>
            </a:endParaRPr>
          </a:p>
        </p:txBody>
      </p:sp>
      <p:pic>
        <p:nvPicPr>
          <p:cNvPr id="21" name="Рисунок 20">
            <a:extLst>
              <a:ext uri="{FF2B5EF4-FFF2-40B4-BE49-F238E27FC236}">
                <a16:creationId xmlns="" xmlns:a16="http://schemas.microsoft.com/office/drawing/2014/main" id="{ED1DB810-6D7D-4FFE-A1C8-E5411B44BAC9}"/>
              </a:ext>
            </a:extLst>
          </p:cNvPr>
          <p:cNvPicPr>
            <a:picLocks noChangeAspect="1"/>
          </p:cNvPicPr>
          <p:nvPr/>
        </p:nvPicPr>
        <p:blipFill>
          <a:blip r:embed="rId6" cstate="print"/>
          <a:stretch>
            <a:fillRect/>
          </a:stretch>
        </p:blipFill>
        <p:spPr>
          <a:xfrm>
            <a:off x="3899140" y="753152"/>
            <a:ext cx="1636976" cy="1227732"/>
          </a:xfrm>
          <a:prstGeom prst="rect">
            <a:avLst/>
          </a:prstGeom>
          <a:effectLst>
            <a:softEdge rad="63500"/>
          </a:effectLst>
        </p:spPr>
      </p:pic>
      <p:sp>
        <p:nvSpPr>
          <p:cNvPr id="3" name="TextBox 2">
            <a:extLst>
              <a:ext uri="{FF2B5EF4-FFF2-40B4-BE49-F238E27FC236}">
                <a16:creationId xmlns="" xmlns:a16="http://schemas.microsoft.com/office/drawing/2014/main" id="{017B8CA1-A363-767F-D92A-C7A076C4BD04}"/>
              </a:ext>
            </a:extLst>
          </p:cNvPr>
          <p:cNvSpPr txBox="1"/>
          <p:nvPr/>
        </p:nvSpPr>
        <p:spPr>
          <a:xfrm>
            <a:off x="1901089" y="2047875"/>
            <a:ext cx="3775812" cy="1708160"/>
          </a:xfrm>
          <a:prstGeom prst="rect">
            <a:avLst/>
          </a:prstGeom>
          <a:noFill/>
        </p:spPr>
        <p:txBody>
          <a:bodyPr wrap="square" rtlCol="0">
            <a:spAutoFit/>
          </a:bodyPr>
          <a:lstStyle/>
          <a:p>
            <a:pPr algn="just"/>
            <a:r>
              <a:rPr lang="ru-RU" sz="1500" dirty="0">
                <a:latin typeface="Times New Roman" panose="02020603050405020304" pitchFamily="18" charset="0"/>
                <a:cs typeface="Times New Roman" panose="02020603050405020304" pitchFamily="18" charset="0"/>
              </a:rPr>
              <a:t>В звітному періоді для адміністраторів відділу надання адміністративних послуг було придбано 5 карт-рідерів призначених для роботи з даними внутрішніх паспортів громадян України нового зразка. Також було придбано фоно-щит для отримання якісних </a:t>
            </a:r>
            <a:r>
              <a:rPr lang="ru-RU" sz="1600" dirty="0">
                <a:latin typeface="Times New Roman" panose="02020603050405020304" pitchFamily="18" charset="0"/>
                <a:cs typeface="Times New Roman" panose="02020603050405020304" pitchFamily="18" charset="0"/>
              </a:rPr>
              <a:t>фотографій під час оформлення </a:t>
            </a:r>
            <a:endParaRPr lang="ru-RU" sz="15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 xmlns:a16="http://schemas.microsoft.com/office/drawing/2014/main" id="{4F282CE7-BD6D-4EF4-CC1C-B03A63A7542E}"/>
              </a:ext>
            </a:extLst>
          </p:cNvPr>
          <p:cNvSpPr txBox="1"/>
          <p:nvPr/>
        </p:nvSpPr>
        <p:spPr>
          <a:xfrm>
            <a:off x="0" y="3679809"/>
            <a:ext cx="8908522" cy="1377300"/>
          </a:xfrm>
          <a:prstGeom prst="rect">
            <a:avLst/>
          </a:prstGeom>
          <a:noFill/>
        </p:spPr>
        <p:txBody>
          <a:bodyPr wrap="square" rtlCol="0">
            <a:spAutoFit/>
          </a:bodyPr>
          <a:lstStyle/>
          <a:p>
            <a:pPr algn="just"/>
            <a:r>
              <a:rPr lang="ru-RU" sz="1400" dirty="0">
                <a:latin typeface="Times New Roman" panose="02020603050405020304" pitchFamily="18" charset="0"/>
                <a:cs typeface="Times New Roman" panose="02020603050405020304" pitchFamily="18" charset="0"/>
              </a:rPr>
              <a:t>паспортів громадянам України. Встановлено сканери </a:t>
            </a:r>
            <a:r>
              <a:rPr lang="en-US" sz="1400" dirty="0">
                <a:latin typeface="Times New Roman" panose="02020603050405020304" pitchFamily="18" charset="0"/>
                <a:cs typeface="Times New Roman" panose="02020603050405020304" pitchFamily="18" charset="0"/>
              </a:rPr>
              <a:t>QR </a:t>
            </a:r>
            <a:r>
              <a:rPr lang="ru-RU" sz="1400" dirty="0">
                <a:latin typeface="Times New Roman" panose="02020603050405020304" pitchFamily="18" charset="0"/>
                <a:cs typeface="Times New Roman" panose="02020603050405020304" pitchFamily="18" charset="0"/>
              </a:rPr>
              <a:t>та штрихкодів з мобільного застосунку «Дія» на робочих місця адміністраторів для </a:t>
            </a:r>
            <a:r>
              <a:rPr lang="ru-RU" sz="1400" dirty="0" smtClean="0">
                <a:latin typeface="Times New Roman" panose="02020603050405020304" pitchFamily="18" charset="0"/>
                <a:cs typeface="Times New Roman" panose="02020603050405020304" pitchFamily="18" charset="0"/>
              </a:rPr>
              <a:t>звучного </a:t>
            </a:r>
            <a:r>
              <a:rPr lang="ru-RU" sz="1400" dirty="0">
                <a:latin typeface="Times New Roman" panose="02020603050405020304" pitchFamily="18" charset="0"/>
                <a:cs typeface="Times New Roman" panose="02020603050405020304" pitchFamily="18" charset="0"/>
              </a:rPr>
              <a:t>зчитування та верифікації документів. Створено вільне робоче місце із загальним доступом до послуг та порталу «Дія» з метою підвищення цифрової грамотності населення. ЦНАП Гребінківської селищної ради підключено до порталу «Дія», системи онлайн моніторингу якості надання адміністративних послуг.</a:t>
            </a:r>
            <a:endParaRPr lang="x-none" sz="1400" dirty="0">
              <a:latin typeface="Times New Roman" panose="02020603050405020304" pitchFamily="18" charset="0"/>
              <a:cs typeface="Times New Roman" panose="02020603050405020304" pitchFamily="18" charset="0"/>
            </a:endParaRPr>
          </a:p>
          <a:p>
            <a:endParaRPr lang="x-none" sz="1350" dirty="0"/>
          </a:p>
        </p:txBody>
      </p:sp>
    </p:spTree>
    <p:extLst>
      <p:ext uri="{BB962C8B-B14F-4D97-AF65-F5344CB8AC3E}">
        <p14:creationId xmlns="" xmlns:p14="http://schemas.microsoft.com/office/powerpoint/2010/main" val="37938312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Заголовок 15">
            <a:extLst>
              <a:ext uri="{FF2B5EF4-FFF2-40B4-BE49-F238E27FC236}">
                <a16:creationId xmlns="" xmlns:a16="http://schemas.microsoft.com/office/drawing/2014/main" id="{F2E1979E-91A2-49E6-B2E6-02C3E0460F2C}"/>
              </a:ext>
            </a:extLst>
          </p:cNvPr>
          <p:cNvSpPr>
            <a:spLocks noGrp="1"/>
          </p:cNvSpPr>
          <p:nvPr>
            <p:ph type="title"/>
          </p:nvPr>
        </p:nvSpPr>
        <p:spPr>
          <a:xfrm>
            <a:off x="-435118" y="425671"/>
            <a:ext cx="8947098" cy="427579"/>
          </a:xfrm>
        </p:spPr>
        <p:txBody>
          <a:bodyPr>
            <a:normAutofit fontScale="90000"/>
          </a:bodyPr>
          <a:lstStyle/>
          <a:p>
            <a:pPr algn="r"/>
            <a:r>
              <a:rPr lang="uk-UA" b="1" dirty="0">
                <a:ln w="22225">
                  <a:solidFill>
                    <a:schemeClr val="accent2"/>
                  </a:solidFill>
                  <a:prstDash val="solid"/>
                </a:ln>
                <a:solidFill>
                  <a:schemeClr val="accent2">
                    <a:lumMod val="40000"/>
                    <a:lumOff val="60000"/>
                  </a:schemeClr>
                </a:solidFill>
              </a:rPr>
              <a:t/>
            </a:r>
            <a:br>
              <a:rPr lang="uk-UA" b="1" dirty="0">
                <a:ln w="22225">
                  <a:solidFill>
                    <a:schemeClr val="accent2"/>
                  </a:solidFill>
                  <a:prstDash val="solid"/>
                </a:ln>
                <a:solidFill>
                  <a:schemeClr val="accent2">
                    <a:lumMod val="40000"/>
                    <a:lumOff val="60000"/>
                  </a:schemeClr>
                </a:solidFill>
              </a:rPr>
            </a:br>
            <a:r>
              <a:rPr lang="uk-UA" sz="2325"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Відділ соціального захисту та соціального забезпечення населення</a:t>
            </a:r>
            <a:r>
              <a:rPr lang="uk-UA" sz="2325" b="1" dirty="0">
                <a:ln w="0"/>
                <a:solidFill>
                  <a:schemeClr val="bg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r>
            <a:br>
              <a:rPr lang="uk-UA" sz="2325" b="1" dirty="0">
                <a:ln w="0"/>
                <a:solidFill>
                  <a:schemeClr val="bg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br>
            <a:endParaRPr lang="ru-RU" sz="2325" b="1" i="1" dirty="0">
              <a:latin typeface="Times New Roman" panose="02020603050405020304" pitchFamily="18" charset="0"/>
              <a:cs typeface="Times New Roman" panose="02020603050405020304" pitchFamily="18" charset="0"/>
            </a:endParaRPr>
          </a:p>
        </p:txBody>
      </p:sp>
      <p:pic>
        <p:nvPicPr>
          <p:cNvPr id="12" name="Рисунок 11">
            <a:extLst>
              <a:ext uri="{FF2B5EF4-FFF2-40B4-BE49-F238E27FC236}">
                <a16:creationId xmlns="" xmlns:a16="http://schemas.microsoft.com/office/drawing/2014/main" id="{BF4DA55E-EE7E-402A-AC94-A64ABF4D40E7}"/>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756734" y="124181"/>
            <a:ext cx="287265" cy="412105"/>
          </a:xfrm>
          <a:prstGeom prst="rect">
            <a:avLst/>
          </a:prstGeom>
        </p:spPr>
      </p:pic>
      <p:sp>
        <p:nvSpPr>
          <p:cNvPr id="4" name="Прямоугольник: скругленные углы 3">
            <a:extLst>
              <a:ext uri="{FF2B5EF4-FFF2-40B4-BE49-F238E27FC236}">
                <a16:creationId xmlns="" xmlns:a16="http://schemas.microsoft.com/office/drawing/2014/main" id="{D51AB5C0-353F-4572-81AB-37AEA540C308}"/>
              </a:ext>
            </a:extLst>
          </p:cNvPr>
          <p:cNvSpPr/>
          <p:nvPr/>
        </p:nvSpPr>
        <p:spPr>
          <a:xfrm>
            <a:off x="49465" y="5612790"/>
            <a:ext cx="6087555" cy="918639"/>
          </a:xfrm>
          <a:prstGeom prst="roundRect">
            <a:avLst/>
          </a:prstGeom>
          <a:solidFill>
            <a:schemeClr val="bg1">
              <a:lumMod val="85000"/>
              <a:alpha val="59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200" b="1" u="sng" dirty="0">
                <a:solidFill>
                  <a:schemeClr val="accent1">
                    <a:lumMod val="75000"/>
                  </a:schemeClr>
                </a:solidFill>
                <a:latin typeface="Times New Roman" panose="02020603050405020304" pitchFamily="18" charset="0"/>
                <a:cs typeface="Times New Roman" panose="02020603050405020304" pitchFamily="18" charset="0"/>
              </a:rPr>
              <a:t>Програма соціального захисту населення «ТУРБОТА» 2021-2025 р.р </a:t>
            </a:r>
            <a:endParaRPr lang="uk-UA" sz="1200" b="1" dirty="0">
              <a:solidFill>
                <a:schemeClr val="accent1">
                  <a:lumMod val="75000"/>
                </a:schemeClr>
              </a:solidFill>
              <a:latin typeface="Times New Roman" panose="02020603050405020304" pitchFamily="18" charset="0"/>
              <a:cs typeface="Times New Roman" panose="02020603050405020304" pitchFamily="18" charset="0"/>
            </a:endParaRPr>
          </a:p>
          <a:p>
            <a:r>
              <a:rPr lang="uk-UA" sz="1200" b="1" dirty="0">
                <a:solidFill>
                  <a:schemeClr val="accent1">
                    <a:lumMod val="75000"/>
                  </a:schemeClr>
                </a:solidFill>
                <a:latin typeface="Times New Roman" panose="02020603050405020304" pitchFamily="18" charset="0"/>
                <a:cs typeface="Times New Roman" panose="02020603050405020304" pitchFamily="18" charset="0"/>
              </a:rPr>
              <a:t>На 2022 рік заплановано – </a:t>
            </a:r>
            <a:r>
              <a:rPr lang="uk-UA" sz="1200" b="1" dirty="0" smtClean="0">
                <a:solidFill>
                  <a:schemeClr val="accent1">
                    <a:lumMod val="75000"/>
                  </a:schemeClr>
                </a:solidFill>
                <a:latin typeface="Times New Roman" panose="02020603050405020304" pitchFamily="18" charset="0"/>
                <a:cs typeface="Times New Roman" panose="02020603050405020304" pitchFamily="18" charset="0"/>
              </a:rPr>
              <a:t>1 297 </a:t>
            </a:r>
            <a:r>
              <a:rPr lang="uk-UA" sz="1200" b="1" dirty="0">
                <a:solidFill>
                  <a:schemeClr val="accent1">
                    <a:lumMod val="75000"/>
                  </a:schemeClr>
                </a:solidFill>
                <a:latin typeface="Times New Roman" panose="02020603050405020304" pitchFamily="18" charset="0"/>
                <a:cs typeface="Times New Roman" panose="02020603050405020304" pitchFamily="18" charset="0"/>
              </a:rPr>
              <a:t>тис. грн  </a:t>
            </a:r>
            <a:r>
              <a:rPr lang="uk-UA" sz="1200" b="1" dirty="0" smtClean="0">
                <a:solidFill>
                  <a:schemeClr val="accent1">
                    <a:lumMod val="75000"/>
                  </a:schemeClr>
                </a:solidFill>
                <a:latin typeface="Times New Roman" panose="02020603050405020304" pitchFamily="18" charset="0"/>
                <a:cs typeface="Times New Roman" panose="02020603050405020304" pitchFamily="18" charset="0"/>
              </a:rPr>
              <a:t>(бюджет Гребінківської селищної  територіальної громади).</a:t>
            </a:r>
            <a:endParaRPr lang="uk-UA" sz="1200" b="1" dirty="0">
              <a:solidFill>
                <a:schemeClr val="accent1">
                  <a:lumMod val="75000"/>
                </a:schemeClr>
              </a:solidFill>
              <a:latin typeface="Times New Roman" panose="02020603050405020304" pitchFamily="18" charset="0"/>
              <a:cs typeface="Times New Roman" panose="02020603050405020304" pitchFamily="18" charset="0"/>
            </a:endParaRPr>
          </a:p>
          <a:p>
            <a:r>
              <a:rPr lang="uk-UA" sz="1200" dirty="0">
                <a:solidFill>
                  <a:schemeClr val="accent1">
                    <a:lumMod val="75000"/>
                  </a:schemeClr>
                </a:solidFill>
                <a:latin typeface="Times New Roman" panose="02020603050405020304" pitchFamily="18" charset="0"/>
                <a:cs typeface="Times New Roman" panose="02020603050405020304" pitchFamily="18" charset="0"/>
              </a:rPr>
              <a:t>За звітний період виплати отримали </a:t>
            </a:r>
            <a:r>
              <a:rPr lang="uk-UA" sz="1200" b="1" dirty="0">
                <a:solidFill>
                  <a:schemeClr val="accent1">
                    <a:lumMod val="75000"/>
                  </a:schemeClr>
                </a:solidFill>
                <a:latin typeface="Times New Roman" panose="02020603050405020304" pitchFamily="18" charset="0"/>
                <a:cs typeface="Times New Roman" panose="02020603050405020304" pitchFamily="18" charset="0"/>
              </a:rPr>
              <a:t>265 осіб на суму 835,3 тис. грн.</a:t>
            </a:r>
            <a:endParaRPr lang="uk-UA" sz="1200" b="1" i="1" dirty="0">
              <a:solidFill>
                <a:schemeClr val="accent1">
                  <a:lumMod val="75000"/>
                </a:schemeClr>
              </a:solidFill>
            </a:endParaRPr>
          </a:p>
        </p:txBody>
      </p:sp>
      <p:sp>
        <p:nvSpPr>
          <p:cNvPr id="2" name="Прямоугольник 1">
            <a:extLst>
              <a:ext uri="{FF2B5EF4-FFF2-40B4-BE49-F238E27FC236}">
                <a16:creationId xmlns="" xmlns:a16="http://schemas.microsoft.com/office/drawing/2014/main" id="{C9A56F27-7A99-4FB5-BD9F-2003B634D0E5}"/>
              </a:ext>
            </a:extLst>
          </p:cNvPr>
          <p:cNvSpPr/>
          <p:nvPr/>
        </p:nvSpPr>
        <p:spPr>
          <a:xfrm>
            <a:off x="1359490" y="6527854"/>
            <a:ext cx="3587120" cy="330146"/>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uk-UA" sz="1350" dirty="0">
                <a:solidFill>
                  <a:schemeClr val="tx1"/>
                </a:solidFill>
                <a:latin typeface="Times New Roman" panose="02020603050405020304" pitchFamily="18" charset="0"/>
                <a:cs typeface="Times New Roman" panose="02020603050405020304" pitchFamily="18" charset="0"/>
              </a:rPr>
              <a:t>    Телефон «гарячої лінії»    </a:t>
            </a:r>
            <a:r>
              <a:rPr lang="uk-UA" sz="1350" b="1" dirty="0">
                <a:solidFill>
                  <a:srgbClr val="FF0000"/>
                </a:solidFill>
                <a:latin typeface="Times New Roman" panose="02020603050405020304" pitchFamily="18" charset="0"/>
                <a:cs typeface="Times New Roman" panose="02020603050405020304" pitchFamily="18" charset="0"/>
              </a:rPr>
              <a:t>063 326 95 20</a:t>
            </a:r>
          </a:p>
        </p:txBody>
      </p:sp>
      <p:pic>
        <p:nvPicPr>
          <p:cNvPr id="1026" name="Picture 2" descr="Телефон “гарячої лінії”для консультацій онлайн пацієнтів – КНП «Міська  клінічна лікарня № 31» ХМР">
            <a:extLst>
              <a:ext uri="{FF2B5EF4-FFF2-40B4-BE49-F238E27FC236}">
                <a16:creationId xmlns="" xmlns:a16="http://schemas.microsoft.com/office/drawing/2014/main" id="{780F35DD-09A2-4E74-92D6-A0F5A8E0DFB9}"/>
              </a:ext>
            </a:extLst>
          </p:cNvPr>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15759" r="14900"/>
          <a:stretch/>
        </p:blipFill>
        <p:spPr bwMode="auto">
          <a:xfrm>
            <a:off x="1359491" y="6527854"/>
            <a:ext cx="403456" cy="330146"/>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extBox 12">
            <a:extLst>
              <a:ext uri="{FF2B5EF4-FFF2-40B4-BE49-F238E27FC236}">
                <a16:creationId xmlns="" xmlns:a16="http://schemas.microsoft.com/office/drawing/2014/main" id="{386FB677-5C15-4EBA-92B1-3686A00C2114}"/>
              </a:ext>
            </a:extLst>
          </p:cNvPr>
          <p:cNvSpPr txBox="1"/>
          <p:nvPr/>
        </p:nvSpPr>
        <p:spPr>
          <a:xfrm>
            <a:off x="5105570" y="189942"/>
            <a:ext cx="3651164" cy="415498"/>
          </a:xfrm>
          <a:prstGeom prst="rect">
            <a:avLst/>
          </a:prstGeom>
          <a:noFill/>
        </p:spPr>
        <p:txBody>
          <a:bodyPr wrap="square">
            <a:spAutoFit/>
          </a:bodyPr>
          <a:lstStyle/>
          <a:p>
            <a:pPr algn="ctr"/>
            <a:r>
              <a:rPr lang="uk-UA" sz="2100" b="1" dirty="0">
                <a:solidFill>
                  <a:srgbClr val="FF0000"/>
                </a:solidFill>
                <a:latin typeface="Times New Roman" panose="02020603050405020304" pitchFamily="18" charset="0"/>
                <a:cs typeface="Times New Roman" panose="02020603050405020304" pitchFamily="18" charset="0"/>
              </a:rPr>
              <a:t>СОЦІАЛЬНА</a:t>
            </a:r>
            <a:r>
              <a:rPr lang="uk-UA" sz="2100" b="1" dirty="0">
                <a:solidFill>
                  <a:schemeClr val="accent1"/>
                </a:solidFill>
                <a:latin typeface="Times New Roman" panose="02020603050405020304" pitchFamily="18" charset="0"/>
                <a:cs typeface="Times New Roman" panose="02020603050405020304" pitchFamily="18" charset="0"/>
              </a:rPr>
              <a:t> </a:t>
            </a:r>
            <a:r>
              <a:rPr lang="uk-UA" sz="2100" b="1" dirty="0">
                <a:solidFill>
                  <a:srgbClr val="FF0000"/>
                </a:solidFill>
                <a:latin typeface="Times New Roman" panose="02020603050405020304" pitchFamily="18" charset="0"/>
                <a:cs typeface="Times New Roman" panose="02020603050405020304" pitchFamily="18" charset="0"/>
              </a:rPr>
              <a:t>ПОЛІТИКА</a:t>
            </a:r>
            <a:endParaRPr lang="ru-RU" sz="2100" b="1" dirty="0">
              <a:solidFill>
                <a:srgbClr val="FF0000"/>
              </a:solidFill>
              <a:latin typeface="Times New Roman" panose="02020603050405020304" pitchFamily="18" charset="0"/>
              <a:cs typeface="Times New Roman" panose="02020603050405020304" pitchFamily="18" charset="0"/>
            </a:endParaRPr>
          </a:p>
        </p:txBody>
      </p:sp>
      <p:sp>
        <p:nvSpPr>
          <p:cNvPr id="6" name="Стрелка: влево 5">
            <a:extLst>
              <a:ext uri="{FF2B5EF4-FFF2-40B4-BE49-F238E27FC236}">
                <a16:creationId xmlns="" xmlns:a16="http://schemas.microsoft.com/office/drawing/2014/main" id="{63D5856C-41F9-47F6-84D5-B50A1CE5ADA3}"/>
              </a:ext>
            </a:extLst>
          </p:cNvPr>
          <p:cNvSpPr/>
          <p:nvPr/>
        </p:nvSpPr>
        <p:spPr>
          <a:xfrm>
            <a:off x="5525589" y="4846321"/>
            <a:ext cx="3384771" cy="2011680"/>
          </a:xfrm>
          <a:prstGeom prst="leftArrow">
            <a:avLst/>
          </a:prstGeom>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a:latin typeface="Times New Roman" panose="02020603050405020304" pitchFamily="18" charset="0"/>
                <a:cs typeface="Times New Roman" panose="02020603050405020304" pitchFamily="18" charset="0"/>
              </a:rPr>
              <a:t>835, 3</a:t>
            </a:r>
            <a:r>
              <a:rPr lang="uk-UA" sz="1500" b="1" dirty="0">
                <a:latin typeface="Times New Roman" panose="02020603050405020304" pitchFamily="18" charset="0"/>
                <a:cs typeface="Times New Roman" panose="02020603050405020304" pitchFamily="18" charset="0"/>
              </a:rPr>
              <a:t> тис. грн – кошти </a:t>
            </a:r>
            <a:r>
              <a:rPr lang="uk-UA" sz="1500" b="1" dirty="0" smtClean="0">
                <a:latin typeface="Times New Roman" panose="02020603050405020304" pitchFamily="18" charset="0"/>
                <a:cs typeface="Times New Roman" panose="02020603050405020304" pitchFamily="18" charset="0"/>
              </a:rPr>
              <a:t> бюджету Гребінківської селищної  територіальної громади</a:t>
            </a:r>
            <a:endParaRPr lang="ru-RU" sz="1500" b="1" dirty="0">
              <a:latin typeface="Times New Roman" panose="02020603050405020304" pitchFamily="18" charset="0"/>
              <a:cs typeface="Times New Roman" panose="02020603050405020304" pitchFamily="18" charset="0"/>
            </a:endParaRPr>
          </a:p>
        </p:txBody>
      </p:sp>
      <p:sp>
        <p:nvSpPr>
          <p:cNvPr id="10" name="Прямоугольник 9">
            <a:extLst>
              <a:ext uri="{FF2B5EF4-FFF2-40B4-BE49-F238E27FC236}">
                <a16:creationId xmlns="" xmlns:a16="http://schemas.microsoft.com/office/drawing/2014/main" id="{F07CC2BA-623E-4243-B60B-2C5DED447140}"/>
              </a:ext>
            </a:extLst>
          </p:cNvPr>
          <p:cNvSpPr/>
          <p:nvPr/>
        </p:nvSpPr>
        <p:spPr>
          <a:xfrm>
            <a:off x="822005" y="1719914"/>
            <a:ext cx="3604323" cy="85603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350" dirty="0">
                <a:solidFill>
                  <a:schemeClr val="tx1"/>
                </a:solidFill>
                <a:latin typeface="Times New Roman" panose="02020603050405020304" pitchFamily="18" charset="0"/>
                <a:cs typeface="Times New Roman" panose="02020603050405020304" pitchFamily="18" charset="0"/>
              </a:rPr>
              <a:t> </a:t>
            </a:r>
            <a:endParaRPr lang="ru-RU" sz="1350" dirty="0">
              <a:solidFill>
                <a:schemeClr val="tx1"/>
              </a:solidFill>
              <a:latin typeface="Times New Roman" panose="02020603050405020304" pitchFamily="18" charset="0"/>
              <a:cs typeface="Times New Roman" panose="02020603050405020304" pitchFamily="18" charset="0"/>
            </a:endParaRPr>
          </a:p>
        </p:txBody>
      </p:sp>
      <p:sp>
        <p:nvSpPr>
          <p:cNvPr id="11" name="Прямоугольник 10">
            <a:extLst>
              <a:ext uri="{FF2B5EF4-FFF2-40B4-BE49-F238E27FC236}">
                <a16:creationId xmlns="" xmlns:a16="http://schemas.microsoft.com/office/drawing/2014/main" id="{4FDD0E83-1B01-4C97-8C8A-B854000B2905}"/>
              </a:ext>
            </a:extLst>
          </p:cNvPr>
          <p:cNvSpPr/>
          <p:nvPr/>
        </p:nvSpPr>
        <p:spPr>
          <a:xfrm>
            <a:off x="89865" y="1319647"/>
            <a:ext cx="7432588" cy="88762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1300" dirty="0">
                <a:solidFill>
                  <a:schemeClr val="tx1"/>
                </a:solidFill>
                <a:latin typeface="Times New Roman" panose="02020603050405020304" pitchFamily="18" charset="0"/>
                <a:cs typeface="Times New Roman" panose="02020603050405020304" pitchFamily="18" charset="0"/>
              </a:rPr>
              <a:t>На обліку у Відділі перебуває </a:t>
            </a:r>
            <a:r>
              <a:rPr lang="uk-UA" sz="1300" b="1" dirty="0">
                <a:solidFill>
                  <a:schemeClr val="tx1"/>
                </a:solidFill>
                <a:latin typeface="Times New Roman" panose="02020603050405020304" pitchFamily="18" charset="0"/>
                <a:cs typeface="Times New Roman" panose="02020603050405020304" pitchFamily="18" charset="0"/>
              </a:rPr>
              <a:t>8052 громадян </a:t>
            </a:r>
            <a:r>
              <a:rPr lang="uk-UA" sz="1300" dirty="0">
                <a:solidFill>
                  <a:schemeClr val="tx1"/>
                </a:solidFill>
                <a:latin typeface="Times New Roman" panose="02020603050405020304" pitchFamily="18" charset="0"/>
                <a:cs typeface="Times New Roman" panose="02020603050405020304" pitchFamily="18" charset="0"/>
              </a:rPr>
              <a:t>– одержувачів державних соц. допомоги: </a:t>
            </a:r>
          </a:p>
          <a:p>
            <a:pPr marL="214313" indent="-214313">
              <a:buFont typeface="Arial" panose="020B0604020202020204" pitchFamily="34" charset="0"/>
              <a:buChar char="•"/>
            </a:pPr>
            <a:r>
              <a:rPr lang="uk-UA" sz="1300" dirty="0">
                <a:solidFill>
                  <a:schemeClr val="tx1"/>
                </a:solidFill>
                <a:latin typeface="Times New Roman" panose="02020603050405020304" pitchFamily="18" charset="0"/>
                <a:cs typeface="Times New Roman" panose="02020603050405020304" pitchFamily="18" charset="0"/>
              </a:rPr>
              <a:t>отримувачі пільг на жкп – 1187 осіб;</a:t>
            </a:r>
          </a:p>
          <a:p>
            <a:pPr marL="214313" indent="-214313">
              <a:buFont typeface="Arial" panose="020B0604020202020204" pitchFamily="34" charset="0"/>
              <a:buChar char="•"/>
            </a:pPr>
            <a:r>
              <a:rPr lang="uk-UA" sz="1300" dirty="0">
                <a:solidFill>
                  <a:schemeClr val="tx1"/>
                </a:solidFill>
                <a:latin typeface="Times New Roman" panose="02020603050405020304" pitchFamily="18" charset="0"/>
                <a:cs typeface="Times New Roman" panose="02020603050405020304" pitchFamily="18" charset="0"/>
              </a:rPr>
              <a:t>субсидіантів – 1768 осіб;</a:t>
            </a:r>
          </a:p>
          <a:p>
            <a:pPr marL="214313" indent="-214313">
              <a:buFont typeface="Arial" panose="020B0604020202020204" pitchFamily="34" charset="0"/>
              <a:buChar char="•"/>
            </a:pPr>
            <a:r>
              <a:rPr lang="uk-UA" sz="1300" dirty="0">
                <a:solidFill>
                  <a:schemeClr val="tx1"/>
                </a:solidFill>
                <a:latin typeface="Times New Roman" panose="02020603050405020304" pitchFamily="18" charset="0"/>
                <a:cs typeface="Times New Roman" panose="02020603050405020304" pitchFamily="18" charset="0"/>
              </a:rPr>
              <a:t>отримувачів державних соціальних допомог – 2356 осіб;</a:t>
            </a:r>
          </a:p>
          <a:p>
            <a:pPr marL="214313" indent="-214313">
              <a:buFont typeface="Arial" panose="020B0604020202020204" pitchFamily="34" charset="0"/>
              <a:buChar char="•"/>
            </a:pPr>
            <a:r>
              <a:rPr lang="uk-UA" sz="1300" dirty="0">
                <a:solidFill>
                  <a:schemeClr val="tx1"/>
                </a:solidFill>
                <a:latin typeface="Times New Roman" panose="02020603050405020304" pitchFamily="18" charset="0"/>
                <a:cs typeface="Times New Roman" panose="02020603050405020304" pitchFamily="18" charset="0"/>
              </a:rPr>
              <a:t>громадян постраждалих внаслідок аварії на ЧАЕС – 253 осіб;</a:t>
            </a:r>
          </a:p>
          <a:p>
            <a:pPr marL="214313" indent="-214313">
              <a:buFont typeface="Arial" panose="020B0604020202020204" pitchFamily="34" charset="0"/>
              <a:buChar char="•"/>
            </a:pPr>
            <a:r>
              <a:rPr lang="uk-UA" sz="1300" dirty="0">
                <a:solidFill>
                  <a:schemeClr val="tx1"/>
                </a:solidFill>
                <a:latin typeface="Times New Roman" panose="02020603050405020304" pitchFamily="18" charset="0"/>
                <a:cs typeface="Times New Roman" panose="02020603050405020304" pitchFamily="18" charset="0"/>
              </a:rPr>
              <a:t>ВПО – 2488, з них переміщених зон бойових дій та тимчасово окупованих територій -  351 особа.</a:t>
            </a:r>
          </a:p>
          <a:p>
            <a:r>
              <a:rPr lang="ru-RU" sz="1050" dirty="0">
                <a:solidFill>
                  <a:schemeClr val="tx1"/>
                </a:solidFill>
                <a:latin typeface="Times New Roman" panose="02020603050405020304" pitchFamily="18" charset="0"/>
                <a:cs typeface="Times New Roman" panose="02020603050405020304" pitchFamily="18" charset="0"/>
              </a:rPr>
              <a:t>       </a:t>
            </a:r>
          </a:p>
        </p:txBody>
      </p:sp>
      <p:pic>
        <p:nvPicPr>
          <p:cNvPr id="3" name="Рисунок 2">
            <a:extLst>
              <a:ext uri="{FF2B5EF4-FFF2-40B4-BE49-F238E27FC236}">
                <a16:creationId xmlns="" xmlns:a16="http://schemas.microsoft.com/office/drawing/2014/main" id="{631F0DDB-DEF7-02FD-2D43-C0FC572ACE26}"/>
              </a:ext>
            </a:extLst>
          </p:cNvPr>
          <p:cNvPicPr>
            <a:picLocks noChangeAspect="1"/>
          </p:cNvPicPr>
          <p:nvPr/>
        </p:nvPicPr>
        <p:blipFill>
          <a:blip r:embed="rId5" cstate="print"/>
          <a:stretch>
            <a:fillRect/>
          </a:stretch>
        </p:blipFill>
        <p:spPr>
          <a:xfrm>
            <a:off x="6977879" y="2310091"/>
            <a:ext cx="2166121" cy="1324537"/>
          </a:xfrm>
          <a:prstGeom prst="rect">
            <a:avLst/>
          </a:prstGeom>
        </p:spPr>
      </p:pic>
      <p:pic>
        <p:nvPicPr>
          <p:cNvPr id="7" name="Рисунок 6">
            <a:extLst>
              <a:ext uri="{FF2B5EF4-FFF2-40B4-BE49-F238E27FC236}">
                <a16:creationId xmlns="" xmlns:a16="http://schemas.microsoft.com/office/drawing/2014/main" id="{D66746ED-0EFD-1102-2DA3-1A838F5B5910}"/>
              </a:ext>
            </a:extLst>
          </p:cNvPr>
          <p:cNvPicPr>
            <a:picLocks noChangeAspect="1"/>
          </p:cNvPicPr>
          <p:nvPr/>
        </p:nvPicPr>
        <p:blipFill>
          <a:blip r:embed="rId6" cstate="print"/>
          <a:stretch>
            <a:fillRect/>
          </a:stretch>
        </p:blipFill>
        <p:spPr>
          <a:xfrm>
            <a:off x="7580969" y="957840"/>
            <a:ext cx="1463030" cy="1371149"/>
          </a:xfrm>
          <a:prstGeom prst="rect">
            <a:avLst/>
          </a:prstGeom>
        </p:spPr>
      </p:pic>
      <p:pic>
        <p:nvPicPr>
          <p:cNvPr id="8" name="Рисунок 7">
            <a:extLst>
              <a:ext uri="{FF2B5EF4-FFF2-40B4-BE49-F238E27FC236}">
                <a16:creationId xmlns="" xmlns:a16="http://schemas.microsoft.com/office/drawing/2014/main" id="{46D03FEE-CE2F-3AED-DF33-CDB39B787CED}"/>
              </a:ext>
            </a:extLst>
          </p:cNvPr>
          <p:cNvPicPr>
            <a:picLocks noChangeAspect="1"/>
          </p:cNvPicPr>
          <p:nvPr/>
        </p:nvPicPr>
        <p:blipFill>
          <a:blip r:embed="rId7" cstate="print"/>
          <a:stretch>
            <a:fillRect/>
          </a:stretch>
        </p:blipFill>
        <p:spPr>
          <a:xfrm>
            <a:off x="6484898" y="3651840"/>
            <a:ext cx="2659102" cy="1622155"/>
          </a:xfrm>
          <a:prstGeom prst="rect">
            <a:avLst/>
          </a:prstGeom>
        </p:spPr>
      </p:pic>
      <p:sp>
        <p:nvSpPr>
          <p:cNvPr id="9" name="Скругленный прямоугольник 8">
            <a:extLst>
              <a:ext uri="{FF2B5EF4-FFF2-40B4-BE49-F238E27FC236}">
                <a16:creationId xmlns="" xmlns:a16="http://schemas.microsoft.com/office/drawing/2014/main" id="{C052E7E2-3C95-BA36-BAEE-C0F23A243273}"/>
              </a:ext>
            </a:extLst>
          </p:cNvPr>
          <p:cNvSpPr/>
          <p:nvPr/>
        </p:nvSpPr>
        <p:spPr>
          <a:xfrm>
            <a:off x="100001" y="2386776"/>
            <a:ext cx="6129528" cy="315460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dirty="0">
                <a:solidFill>
                  <a:schemeClr val="accent1">
                    <a:lumMod val="50000"/>
                  </a:schemeClr>
                </a:solidFill>
                <a:latin typeface="Times New Roman" panose="02020603050405020304" pitchFamily="18" charset="0"/>
                <a:cs typeface="Times New Roman" panose="02020603050405020304" pitchFamily="18" charset="0"/>
              </a:rPr>
              <a:t>За звітний період до Відділу звернулось </a:t>
            </a:r>
            <a:r>
              <a:rPr lang="uk-UA" sz="1600" b="1" dirty="0">
                <a:solidFill>
                  <a:schemeClr val="accent1">
                    <a:lumMod val="50000"/>
                  </a:schemeClr>
                </a:solidFill>
                <a:latin typeface="Times New Roman" panose="02020603050405020304" pitchFamily="18" charset="0"/>
                <a:cs typeface="Times New Roman" panose="02020603050405020304" pitchFamily="18" charset="0"/>
              </a:rPr>
              <a:t>7773 осіб</a:t>
            </a:r>
            <a:endParaRPr lang="ru-RU" sz="1600" dirty="0">
              <a:solidFill>
                <a:schemeClr val="accent1">
                  <a:lumMod val="50000"/>
                </a:schemeClr>
              </a:solidFill>
              <a:latin typeface="Times New Roman" panose="02020603050405020304" pitchFamily="18" charset="0"/>
              <a:cs typeface="Times New Roman" panose="02020603050405020304" pitchFamily="18" charset="0"/>
            </a:endParaRPr>
          </a:p>
          <a:p>
            <a:pPr algn="just"/>
            <a:r>
              <a:rPr lang="ru-RU" sz="1050" dirty="0">
                <a:solidFill>
                  <a:schemeClr val="accent1">
                    <a:lumMod val="50000"/>
                  </a:schemeClr>
                </a:solidFill>
                <a:latin typeface="Times New Roman" panose="02020603050405020304" pitchFamily="18" charset="0"/>
                <a:cs typeface="Times New Roman" panose="02020603050405020304" pitchFamily="18" charset="0"/>
              </a:rPr>
              <a:t>- </a:t>
            </a:r>
            <a:r>
              <a:rPr lang="ru-RU" sz="1200" dirty="0">
                <a:solidFill>
                  <a:schemeClr val="accent1">
                    <a:lumMod val="50000"/>
                  </a:schemeClr>
                </a:solidFill>
                <a:latin typeface="Times New Roman" panose="02020603050405020304" pitchFamily="18" charset="0"/>
                <a:cs typeface="Times New Roman" panose="02020603050405020304" pitchFamily="18" charset="0"/>
              </a:rPr>
              <a:t>425 осіб з питань призначення соціальних допомог;</a:t>
            </a:r>
          </a:p>
          <a:p>
            <a:pPr algn="just"/>
            <a:r>
              <a:rPr lang="ru-RU" sz="1200" dirty="0">
                <a:solidFill>
                  <a:schemeClr val="accent1">
                    <a:lumMod val="50000"/>
                  </a:schemeClr>
                </a:solidFill>
                <a:latin typeface="Times New Roman" panose="02020603050405020304" pitchFamily="18" charset="0"/>
                <a:cs typeface="Times New Roman" panose="02020603050405020304" pitchFamily="18" charset="0"/>
              </a:rPr>
              <a:t>- 109 осіб з питань отримання пільг;</a:t>
            </a:r>
          </a:p>
          <a:p>
            <a:pPr algn="just"/>
            <a:r>
              <a:rPr lang="ru-RU" sz="1200" dirty="0">
                <a:solidFill>
                  <a:schemeClr val="accent1">
                    <a:lumMod val="50000"/>
                  </a:schemeClr>
                </a:solidFill>
                <a:latin typeface="Times New Roman" panose="02020603050405020304" pitchFamily="18" charset="0"/>
                <a:cs typeface="Times New Roman" panose="02020603050405020304" pitchFamily="18" charset="0"/>
              </a:rPr>
              <a:t>- 892 сім’ї з питань призначення та перепризначення житлової субсидії;</a:t>
            </a:r>
          </a:p>
          <a:p>
            <a:pPr algn="just"/>
            <a:r>
              <a:rPr lang="ru-RU" sz="1200" dirty="0">
                <a:solidFill>
                  <a:schemeClr val="accent1">
                    <a:lumMod val="50000"/>
                  </a:schemeClr>
                </a:solidFill>
                <a:latin typeface="Times New Roman" panose="02020603050405020304" pitchFamily="18" charset="0"/>
                <a:cs typeface="Times New Roman" panose="02020603050405020304" pitchFamily="18" charset="0"/>
              </a:rPr>
              <a:t>- видано 1 направлення дитині з інвалідністю на реабілітацію;</a:t>
            </a:r>
          </a:p>
          <a:p>
            <a:pPr algn="just"/>
            <a:r>
              <a:rPr lang="ru-RU" sz="1200" dirty="0">
                <a:solidFill>
                  <a:schemeClr val="accent1">
                    <a:lumMod val="50000"/>
                  </a:schemeClr>
                </a:solidFill>
                <a:latin typeface="Times New Roman" panose="02020603050405020304" pitchFamily="18" charset="0"/>
                <a:cs typeface="Times New Roman" panose="02020603050405020304" pitchFamily="18" charset="0"/>
              </a:rPr>
              <a:t>- 10 осіб з інвалідністю з питань забезпечення технічними засобами реабілітації (крісла колісні, палиці, милиці, протипролежневі подушки, ортопедичне взуття);</a:t>
            </a:r>
          </a:p>
          <a:p>
            <a:pPr algn="just"/>
            <a:r>
              <a:rPr lang="ru-RU" sz="1200" dirty="0">
                <a:solidFill>
                  <a:schemeClr val="accent1">
                    <a:lumMod val="50000"/>
                  </a:schemeClr>
                </a:solidFill>
                <a:latin typeface="Times New Roman" panose="02020603050405020304" pitchFamily="18" charset="0"/>
                <a:cs typeface="Times New Roman" panose="02020603050405020304" pitchFamily="18" charset="0"/>
              </a:rPr>
              <a:t>- 1 особа щодо визначення статусу «член сім’ї загиблого (померлого) </a:t>
            </a:r>
            <a:r>
              <a:rPr lang="uk-UA" sz="1200" dirty="0" smtClean="0">
                <a:solidFill>
                  <a:schemeClr val="accent1">
                    <a:lumMod val="50000"/>
                  </a:schemeClr>
                </a:solidFill>
                <a:latin typeface="Times New Roman" panose="02020603050405020304" pitchFamily="18" charset="0"/>
                <a:cs typeface="Times New Roman" panose="02020603050405020304" pitchFamily="18" charset="0"/>
              </a:rPr>
              <a:t>з</a:t>
            </a:r>
            <a:r>
              <a:rPr lang="ru-RU" sz="1200" dirty="0" err="1" smtClean="0">
                <a:solidFill>
                  <a:schemeClr val="accent1">
                    <a:lumMod val="50000"/>
                  </a:schemeClr>
                </a:solidFill>
                <a:latin typeface="Times New Roman" panose="02020603050405020304" pitchFamily="18" charset="0"/>
                <a:cs typeface="Times New Roman" panose="02020603050405020304" pitchFamily="18" charset="0"/>
              </a:rPr>
              <a:t>ахисника</a:t>
            </a:r>
            <a:r>
              <a:rPr lang="ru-RU" sz="1200" dirty="0" smtClean="0">
                <a:solidFill>
                  <a:schemeClr val="accent1">
                    <a:lumMod val="50000"/>
                  </a:schemeClr>
                </a:solidFill>
                <a:latin typeface="Times New Roman" panose="02020603050405020304" pitchFamily="18" charset="0"/>
                <a:cs typeface="Times New Roman" panose="02020603050405020304" pitchFamily="18" charset="0"/>
              </a:rPr>
              <a:t> </a:t>
            </a:r>
            <a:r>
              <a:rPr lang="ru-RU" sz="1200" dirty="0">
                <a:solidFill>
                  <a:schemeClr val="accent1">
                    <a:lumMod val="50000"/>
                  </a:schemeClr>
                </a:solidFill>
                <a:latin typeface="Times New Roman" panose="02020603050405020304" pitchFamily="18" charset="0"/>
                <a:cs typeface="Times New Roman" panose="02020603050405020304" pitchFamily="18" charset="0"/>
              </a:rPr>
              <a:t>чи Захисниці України»;</a:t>
            </a:r>
          </a:p>
          <a:p>
            <a:pPr algn="just"/>
            <a:r>
              <a:rPr lang="ru-RU" sz="1200" dirty="0">
                <a:solidFill>
                  <a:schemeClr val="accent1">
                    <a:lumMod val="50000"/>
                  </a:schemeClr>
                </a:solidFill>
                <a:latin typeface="Times New Roman" panose="02020603050405020304" pitchFamily="18" charset="0"/>
                <a:cs typeface="Times New Roman" panose="02020603050405020304" pitchFamily="18" charset="0"/>
              </a:rPr>
              <a:t>- 6 осіб щодо визначення статусу особи, яка постраждала внаслідок аварії </a:t>
            </a:r>
            <a:r>
              <a:rPr lang="ru-RU" sz="1200" dirty="0" smtClean="0">
                <a:solidFill>
                  <a:schemeClr val="accent1">
                    <a:lumMod val="50000"/>
                  </a:schemeClr>
                </a:solidFill>
                <a:latin typeface="Times New Roman" panose="02020603050405020304" pitchFamily="18" charset="0"/>
                <a:cs typeface="Times New Roman" panose="02020603050405020304" pitchFamily="18" charset="0"/>
              </a:rPr>
              <a:t>на ЧАЕС </a:t>
            </a:r>
            <a:r>
              <a:rPr lang="ru-RU" sz="1200" dirty="0">
                <a:solidFill>
                  <a:schemeClr val="accent1">
                    <a:lumMod val="50000"/>
                  </a:schemeClr>
                </a:solidFill>
                <a:latin typeface="Times New Roman" panose="02020603050405020304" pitchFamily="18" charset="0"/>
                <a:cs typeface="Times New Roman" panose="02020603050405020304" pitchFamily="18" charset="0"/>
              </a:rPr>
              <a:t>1 категорії;</a:t>
            </a:r>
          </a:p>
          <a:p>
            <a:pPr algn="just"/>
            <a:r>
              <a:rPr lang="ru-RU" sz="1200" dirty="0">
                <a:solidFill>
                  <a:schemeClr val="accent1">
                    <a:lumMod val="50000"/>
                  </a:schemeClr>
                </a:solidFill>
                <a:latin typeface="Times New Roman" panose="02020603050405020304" pitchFamily="18" charset="0"/>
                <a:cs typeface="Times New Roman" panose="02020603050405020304" pitchFamily="18" charset="0"/>
              </a:rPr>
              <a:t>- 5 осіб щодо встановлення статусу «Ветеран праці»;</a:t>
            </a:r>
          </a:p>
          <a:p>
            <a:pPr algn="just"/>
            <a:r>
              <a:rPr lang="ru-RU" sz="1200" dirty="0">
                <a:solidFill>
                  <a:schemeClr val="accent1">
                    <a:lumMod val="50000"/>
                  </a:schemeClr>
                </a:solidFill>
                <a:latin typeface="Times New Roman" panose="02020603050405020304" pitchFamily="18" charset="0"/>
                <a:cs typeface="Times New Roman" panose="02020603050405020304" pitchFamily="18" charset="0"/>
              </a:rPr>
              <a:t>- 5 осіб щодо забезпечення санаторно-курортним лікуванням;</a:t>
            </a:r>
          </a:p>
          <a:p>
            <a:pPr algn="just"/>
            <a:r>
              <a:rPr lang="ru-RU" sz="1200" dirty="0">
                <a:solidFill>
                  <a:schemeClr val="accent1">
                    <a:lumMod val="50000"/>
                  </a:schemeClr>
                </a:solidFill>
                <a:latin typeface="Times New Roman" panose="02020603050405020304" pitchFamily="18" charset="0"/>
                <a:cs typeface="Times New Roman" panose="02020603050405020304" pitchFamily="18" charset="0"/>
              </a:rPr>
              <a:t>- 308 осіб щодо надання одноразової матеріальної допомоги по </a:t>
            </a:r>
            <a:r>
              <a:rPr lang="ru-RU" sz="1200" dirty="0" smtClean="0">
                <a:solidFill>
                  <a:schemeClr val="accent1">
                    <a:lumMod val="50000"/>
                  </a:schemeClr>
                </a:solidFill>
                <a:latin typeface="Times New Roman" panose="02020603050405020304" pitchFamily="18" charset="0"/>
                <a:cs typeface="Times New Roman" panose="02020603050405020304" pitchFamily="18" charset="0"/>
              </a:rPr>
              <a:t>програмі «</a:t>
            </a:r>
            <a:r>
              <a:rPr lang="ru-RU" sz="1200" dirty="0">
                <a:solidFill>
                  <a:schemeClr val="accent1">
                    <a:lumMod val="50000"/>
                  </a:schemeClr>
                </a:solidFill>
                <a:latin typeface="Times New Roman" panose="02020603050405020304" pitchFamily="18" charset="0"/>
                <a:cs typeface="Times New Roman" panose="02020603050405020304" pitchFamily="18" charset="0"/>
              </a:rPr>
              <a:t>Турбота»;</a:t>
            </a:r>
          </a:p>
          <a:p>
            <a:pPr algn="just"/>
            <a:r>
              <a:rPr lang="ru-RU" sz="1200" dirty="0">
                <a:solidFill>
                  <a:schemeClr val="accent1">
                    <a:lumMod val="50000"/>
                  </a:schemeClr>
                </a:solidFill>
                <a:latin typeface="Times New Roman" panose="02020603050405020304" pitchFamily="18" charset="0"/>
                <a:cs typeface="Times New Roman" panose="02020603050405020304" pitchFamily="18" charset="0"/>
              </a:rPr>
              <a:t>- 2488 внутрішньо переміщених осіб;</a:t>
            </a:r>
          </a:p>
          <a:p>
            <a:pPr algn="just"/>
            <a:r>
              <a:rPr lang="ru-RU" sz="1200" dirty="0">
                <a:solidFill>
                  <a:schemeClr val="accent1">
                    <a:lumMod val="50000"/>
                  </a:schemeClr>
                </a:solidFill>
                <a:latin typeface="Times New Roman" panose="02020603050405020304" pitchFamily="18" charset="0"/>
                <a:cs typeface="Times New Roman" panose="02020603050405020304" pitchFamily="18" charset="0"/>
              </a:rPr>
              <a:t>- 3523 особам надано консультацій та видано відповідні довідки (перебування/</a:t>
            </a:r>
            <a:r>
              <a:rPr lang="ru-RU" sz="1200" dirty="0" err="1">
                <a:solidFill>
                  <a:schemeClr val="accent1">
                    <a:lumMod val="50000"/>
                  </a:schemeClr>
                </a:solidFill>
                <a:latin typeface="Times New Roman" panose="02020603050405020304" pitchFamily="18" charset="0"/>
                <a:cs typeface="Times New Roman" panose="02020603050405020304" pitchFamily="18" charset="0"/>
              </a:rPr>
              <a:t>неперебування</a:t>
            </a:r>
            <a:r>
              <a:rPr lang="ru-RU" sz="1200" dirty="0">
                <a:solidFill>
                  <a:schemeClr val="accent1">
                    <a:lumMod val="50000"/>
                  </a:schemeClr>
                </a:solidFill>
                <a:latin typeface="Times New Roman" panose="02020603050405020304" pitchFamily="18" charset="0"/>
                <a:cs typeface="Times New Roman" panose="02020603050405020304" pitchFamily="18" charset="0"/>
              </a:rPr>
              <a:t> на обліку).</a:t>
            </a:r>
          </a:p>
        </p:txBody>
      </p:sp>
    </p:spTree>
    <p:extLst>
      <p:ext uri="{BB962C8B-B14F-4D97-AF65-F5344CB8AC3E}">
        <p14:creationId xmlns="" xmlns:p14="http://schemas.microsoft.com/office/powerpoint/2010/main" val="32273802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Заголовок 15">
            <a:extLst>
              <a:ext uri="{FF2B5EF4-FFF2-40B4-BE49-F238E27FC236}">
                <a16:creationId xmlns="" xmlns:a16="http://schemas.microsoft.com/office/drawing/2014/main" id="{F2E1979E-91A2-49E6-B2E6-02C3E0460F2C}"/>
              </a:ext>
            </a:extLst>
          </p:cNvPr>
          <p:cNvSpPr>
            <a:spLocks noGrp="1"/>
          </p:cNvSpPr>
          <p:nvPr>
            <p:ph type="title"/>
          </p:nvPr>
        </p:nvSpPr>
        <p:spPr>
          <a:xfrm>
            <a:off x="129981" y="585576"/>
            <a:ext cx="8301541" cy="339166"/>
          </a:xfrm>
        </p:spPr>
        <p:txBody>
          <a:bodyPr>
            <a:normAutofit fontScale="90000"/>
          </a:bodyPr>
          <a:lstStyle/>
          <a:p>
            <a:pPr algn="r"/>
            <a:r>
              <a:rPr lang="uk-UA" sz="2325"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Відділ соціального захисту та соціального забезпечення населення</a:t>
            </a:r>
            <a:r>
              <a:rPr lang="uk-UA" sz="2475" b="1" dirty="0">
                <a:ln w="0"/>
                <a:solidFill>
                  <a:schemeClr val="bg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r>
            <a:br>
              <a:rPr lang="uk-UA" sz="2475" b="1" dirty="0">
                <a:ln w="0"/>
                <a:solidFill>
                  <a:schemeClr val="bg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br>
            <a:endParaRPr lang="ru-RU" sz="1650" b="1" i="1" dirty="0">
              <a:latin typeface="Times New Roman" panose="02020603050405020304" pitchFamily="18" charset="0"/>
              <a:cs typeface="Times New Roman" panose="02020603050405020304" pitchFamily="18" charset="0"/>
            </a:endParaRPr>
          </a:p>
        </p:txBody>
      </p:sp>
      <p:sp>
        <p:nvSpPr>
          <p:cNvPr id="11" name="Прямоугольник 10">
            <a:extLst>
              <a:ext uri="{FF2B5EF4-FFF2-40B4-BE49-F238E27FC236}">
                <a16:creationId xmlns="" xmlns:a16="http://schemas.microsoft.com/office/drawing/2014/main" id="{3CA5CCD8-4161-41F7-92BB-6F19E0BE93AD}"/>
              </a:ext>
            </a:extLst>
          </p:cNvPr>
          <p:cNvSpPr/>
          <p:nvPr/>
        </p:nvSpPr>
        <p:spPr>
          <a:xfrm>
            <a:off x="1" y="2900397"/>
            <a:ext cx="3486150" cy="427580"/>
          </a:xfrm>
          <a:prstGeom prst="rect">
            <a:avLst/>
          </a:prstGeom>
          <a:solidFill>
            <a:schemeClr val="bg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200" b="1" dirty="0">
                <a:solidFill>
                  <a:schemeClr val="tx1"/>
                </a:solidFill>
                <a:latin typeface="Times New Roman" panose="02020603050405020304" pitchFamily="18" charset="0"/>
                <a:cs typeface="Times New Roman" panose="02020603050405020304" pitchFamily="18" charset="0"/>
              </a:rPr>
              <a:t>Результат реалізації </a:t>
            </a:r>
            <a:r>
              <a:rPr lang="uk-UA" sz="1200" b="1" dirty="0" smtClean="0">
                <a:solidFill>
                  <a:schemeClr val="tx1"/>
                </a:solidFill>
                <a:latin typeface="Times New Roman" panose="02020603050405020304" pitchFamily="18" charset="0"/>
                <a:cs typeface="Times New Roman" panose="02020603050405020304" pitchFamily="18" charset="0"/>
              </a:rPr>
              <a:t> </a:t>
            </a:r>
            <a:r>
              <a:rPr lang="uk-UA" sz="1200" b="1" dirty="0" err="1" smtClean="0">
                <a:solidFill>
                  <a:schemeClr val="tx1"/>
                </a:solidFill>
                <a:latin typeface="Times New Roman" panose="02020603050405020304" pitchFamily="18" charset="0"/>
                <a:cs typeface="Times New Roman" panose="02020603050405020304" pitchFamily="18" charset="0"/>
              </a:rPr>
              <a:t>Проєкту</a:t>
            </a:r>
            <a:r>
              <a:rPr lang="uk-UA" sz="1200" b="1" dirty="0" smtClean="0">
                <a:solidFill>
                  <a:schemeClr val="tx1"/>
                </a:solidFill>
                <a:latin typeface="Times New Roman" panose="02020603050405020304" pitchFamily="18" charset="0"/>
                <a:cs typeface="Times New Roman" panose="02020603050405020304" pitchFamily="18" charset="0"/>
              </a:rPr>
              <a:t> </a:t>
            </a:r>
            <a:r>
              <a:rPr lang="uk-UA" sz="1200" b="1" dirty="0">
                <a:solidFill>
                  <a:schemeClr val="tx1"/>
                </a:solidFill>
                <a:latin typeface="Times New Roman" panose="02020603050405020304" pitchFamily="18" charset="0"/>
                <a:cs typeface="Times New Roman" panose="02020603050405020304" pitchFamily="18" charset="0"/>
              </a:rPr>
              <a:t>- покращення </a:t>
            </a:r>
          </a:p>
          <a:p>
            <a:pPr algn="ctr"/>
            <a:r>
              <a:rPr lang="uk-UA" sz="1200" b="1" dirty="0">
                <a:solidFill>
                  <a:schemeClr val="tx1"/>
                </a:solidFill>
                <a:latin typeface="Times New Roman" panose="02020603050405020304" pitchFamily="18" charset="0"/>
                <a:cs typeface="Times New Roman" panose="02020603050405020304" pitchFamily="18" charset="0"/>
              </a:rPr>
              <a:t>якості надання соціальної підтримки громадян</a:t>
            </a:r>
            <a:endParaRPr lang="uk-UA" sz="1200" b="1" dirty="0">
              <a:solidFill>
                <a:srgbClr val="FF0000"/>
              </a:solidFill>
              <a:latin typeface="Times New Roman" panose="02020603050405020304" pitchFamily="18" charset="0"/>
              <a:cs typeface="Times New Roman" panose="02020603050405020304" pitchFamily="18" charset="0"/>
            </a:endParaRPr>
          </a:p>
        </p:txBody>
      </p:sp>
      <p:sp>
        <p:nvSpPr>
          <p:cNvPr id="3" name="Прямоугольник 2">
            <a:extLst>
              <a:ext uri="{FF2B5EF4-FFF2-40B4-BE49-F238E27FC236}">
                <a16:creationId xmlns="" xmlns:a16="http://schemas.microsoft.com/office/drawing/2014/main" id="{15A91146-9485-48A1-890B-A972FBAC1EE9}"/>
              </a:ext>
            </a:extLst>
          </p:cNvPr>
          <p:cNvSpPr/>
          <p:nvPr/>
        </p:nvSpPr>
        <p:spPr>
          <a:xfrm>
            <a:off x="3524249" y="878030"/>
            <a:ext cx="3237269" cy="2677656"/>
          </a:xfrm>
          <a:prstGeom prst="rect">
            <a:avLst/>
          </a:prstGeom>
        </p:spPr>
        <p:txBody>
          <a:bodyPr wrap="square">
            <a:spAutoFit/>
          </a:bodyPr>
          <a:lstStyle/>
          <a:p>
            <a:pPr indent="337185" algn="just"/>
            <a:r>
              <a:rPr lang="uk-UA" sz="1400" dirty="0">
                <a:latin typeface="Times New Roman" panose="02020603050405020304" pitchFamily="18" charset="0"/>
                <a:ea typeface="Times New Roman" panose="02020603050405020304" pitchFamily="18" charset="0"/>
              </a:rPr>
              <a:t>За підсумками візитів представників Мінсоцполітики з питань цифрового розвитку, цифрових трансформацій і цифровізацій, Національної соціальної сервісної служби та Пенсійного фонду України - Гребінківська селищна територіальна громада є однією з двох громад Київщини, яку долучили до </a:t>
            </a:r>
            <a:r>
              <a:rPr lang="uk-UA" sz="1400" dirty="0" smtClean="0">
                <a:latin typeface="Times New Roman" panose="02020603050405020304" pitchFamily="18" charset="0"/>
                <a:ea typeface="Times New Roman" panose="02020603050405020304" pitchFamily="18" charset="0"/>
              </a:rPr>
              <a:t>проєкту </a:t>
            </a:r>
            <a:r>
              <a:rPr lang="uk-UA" sz="1400" dirty="0">
                <a:latin typeface="Times New Roman" panose="02020603050405020304" pitchFamily="18" charset="0"/>
                <a:ea typeface="Times New Roman" panose="02020603050405020304" pitchFamily="18" charset="0"/>
              </a:rPr>
              <a:t>з реалізації</a:t>
            </a:r>
            <a:r>
              <a:rPr lang="en-US" sz="1400" dirty="0">
                <a:latin typeface="Times New Roman" panose="02020603050405020304" pitchFamily="18" charset="0"/>
                <a:ea typeface="Times New Roman" panose="02020603050405020304" pitchFamily="18" charset="0"/>
              </a:rPr>
              <a:t> </a:t>
            </a:r>
            <a:r>
              <a:rPr lang="uk-UA" sz="1400" dirty="0">
                <a:latin typeface="Times New Roman" panose="02020603050405020304" pitchFamily="18" charset="0"/>
                <a:ea typeface="Times New Roman" panose="02020603050405020304" pitchFamily="18" charset="0"/>
              </a:rPr>
              <a:t>першої черги Єдиної інформаційної системи соціальної сфери. </a:t>
            </a:r>
            <a:endParaRPr lang="ru-RU" sz="1400" dirty="0">
              <a:latin typeface="Times New Roman" panose="02020603050405020304" pitchFamily="18" charset="0"/>
              <a:ea typeface="Times New Roman" panose="02020603050405020304" pitchFamily="18" charset="0"/>
            </a:endParaRPr>
          </a:p>
        </p:txBody>
      </p:sp>
      <p:pic>
        <p:nvPicPr>
          <p:cNvPr id="4" name="Рисунок 3">
            <a:extLst>
              <a:ext uri="{FF2B5EF4-FFF2-40B4-BE49-F238E27FC236}">
                <a16:creationId xmlns="" xmlns:a16="http://schemas.microsoft.com/office/drawing/2014/main" id="{0B58612A-AA5D-45E1-8682-5EA635460B33}"/>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l="2593" r="2252"/>
          <a:stretch/>
        </p:blipFill>
        <p:spPr>
          <a:xfrm>
            <a:off x="6349816" y="3692820"/>
            <a:ext cx="2651309" cy="1689622"/>
          </a:xfrm>
          <a:prstGeom prst="rect">
            <a:avLst/>
          </a:prstGeom>
          <a:effectLst>
            <a:softEdge rad="63500"/>
          </a:effectLst>
        </p:spPr>
      </p:pic>
      <p:pic>
        <p:nvPicPr>
          <p:cNvPr id="15" name="Рисунок 14">
            <a:extLst>
              <a:ext uri="{FF2B5EF4-FFF2-40B4-BE49-F238E27FC236}">
                <a16:creationId xmlns="" xmlns:a16="http://schemas.microsoft.com/office/drawing/2014/main" id="{4F979F81-586A-42F5-804A-B4DFF5B8584A}"/>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783323" y="3626224"/>
            <a:ext cx="2584646" cy="1794780"/>
          </a:xfrm>
          <a:prstGeom prst="rect">
            <a:avLst/>
          </a:prstGeom>
          <a:effectLst>
            <a:softEdge rad="63500"/>
          </a:effectLst>
        </p:spPr>
      </p:pic>
      <p:pic>
        <p:nvPicPr>
          <p:cNvPr id="25" name="Рисунок 24">
            <a:extLst>
              <a:ext uri="{FF2B5EF4-FFF2-40B4-BE49-F238E27FC236}">
                <a16:creationId xmlns="" xmlns:a16="http://schemas.microsoft.com/office/drawing/2014/main" id="{7B716F6E-D12C-44EF-A75F-62DE2FF41606}"/>
              </a:ext>
            </a:extLst>
          </p:cNvPr>
          <p:cNvPicPr>
            <a:picLocks noChangeAspect="1"/>
          </p:cNvPicPr>
          <p:nvPr/>
        </p:nvPicPr>
        <p:blipFill rotWithShape="1">
          <a:blip r:embed="rId5" cstate="print">
            <a:extLst>
              <a:ext uri="{28A0092B-C50C-407E-A947-70E740481C1C}">
                <a14:useLocalDpi xmlns="" xmlns:a14="http://schemas.microsoft.com/office/drawing/2010/main" val="0"/>
              </a:ext>
            </a:extLst>
          </a:blip>
          <a:srcRect t="22927"/>
          <a:stretch/>
        </p:blipFill>
        <p:spPr>
          <a:xfrm>
            <a:off x="122458" y="886463"/>
            <a:ext cx="3344024" cy="1971050"/>
          </a:xfrm>
          <a:prstGeom prst="rect">
            <a:avLst/>
          </a:prstGeom>
        </p:spPr>
      </p:pic>
      <p:sp>
        <p:nvSpPr>
          <p:cNvPr id="23" name="Прямоугольник 22">
            <a:extLst>
              <a:ext uri="{FF2B5EF4-FFF2-40B4-BE49-F238E27FC236}">
                <a16:creationId xmlns="" xmlns:a16="http://schemas.microsoft.com/office/drawing/2014/main" id="{7D9DFC41-F757-4FA5-8072-02E901C311B1}"/>
              </a:ext>
            </a:extLst>
          </p:cNvPr>
          <p:cNvSpPr/>
          <p:nvPr/>
        </p:nvSpPr>
        <p:spPr>
          <a:xfrm>
            <a:off x="170083" y="881695"/>
            <a:ext cx="3344024" cy="1419619"/>
          </a:xfrm>
          <a:prstGeom prst="rect">
            <a:avLst/>
          </a:prstGeom>
          <a:solidFill>
            <a:schemeClr val="bg1">
              <a:lumMod val="85000"/>
              <a:alpha val="84000"/>
            </a:schemeClr>
          </a:solidFill>
        </p:spPr>
        <p:txBody>
          <a:bodyPr wrap="square">
            <a:spAutoFit/>
          </a:bodyPr>
          <a:lstStyle/>
          <a:p>
            <a:pPr algn="ctr"/>
            <a:r>
              <a:rPr lang="uk-UA" sz="1875" b="1" dirty="0">
                <a:solidFill>
                  <a:schemeClr val="accent1">
                    <a:lumMod val="75000"/>
                  </a:schemeClr>
                </a:solidFill>
                <a:latin typeface="Times New Roman" panose="02020603050405020304" pitchFamily="18" charset="0"/>
                <a:cs typeface="Times New Roman" panose="02020603050405020304" pitchFamily="18" charset="0"/>
              </a:rPr>
              <a:t>Пілотний проєкт </a:t>
            </a:r>
          </a:p>
          <a:p>
            <a:pPr algn="ctr"/>
            <a:r>
              <a:rPr lang="uk-UA" sz="1875" b="1" dirty="0">
                <a:solidFill>
                  <a:schemeClr val="accent1">
                    <a:lumMod val="75000"/>
                  </a:schemeClr>
                </a:solidFill>
                <a:latin typeface="Times New Roman" panose="02020603050405020304" pitchFamily="18" charset="0"/>
                <a:cs typeface="Times New Roman" panose="02020603050405020304" pitchFamily="18" charset="0"/>
              </a:rPr>
              <a:t>«Єдина інформаційна система соціальної сфери» </a:t>
            </a:r>
          </a:p>
          <a:p>
            <a:pPr algn="ctr"/>
            <a:r>
              <a:rPr lang="uk-UA" sz="1500" dirty="0">
                <a:solidFill>
                  <a:schemeClr val="accent1">
                    <a:lumMod val="75000"/>
                  </a:schemeClr>
                </a:solidFill>
                <a:latin typeface="Times New Roman" panose="02020603050405020304" pitchFamily="18" charset="0"/>
                <a:cs typeface="Times New Roman" panose="02020603050405020304" pitchFamily="18" charset="0"/>
              </a:rPr>
              <a:t>реалізація єдиної інформаційної системи соціальної сфери</a:t>
            </a:r>
          </a:p>
        </p:txBody>
      </p:sp>
      <p:pic>
        <p:nvPicPr>
          <p:cNvPr id="2050" name="Picture 2" descr="Мінсоцполітики спільно з Мінцифрою розширюють пілотний проект з  впровадження Єдиної інформаційної системи соціальної сфери для громадян в  окремих областях | Новини | Скалатська міська об'єднана територіальна  громада">
            <a:extLst>
              <a:ext uri="{FF2B5EF4-FFF2-40B4-BE49-F238E27FC236}">
                <a16:creationId xmlns="" xmlns:a16="http://schemas.microsoft.com/office/drawing/2014/main" id="{507CCC34-991C-4B10-BED2-FF34C18B0670}"/>
              </a:ext>
            </a:extLst>
          </p:cNvPr>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l="7561" t="13486" r="4584" b="10117"/>
          <a:stretch/>
        </p:blipFill>
        <p:spPr bwMode="auto">
          <a:xfrm>
            <a:off x="1824994" y="2348557"/>
            <a:ext cx="1612913" cy="530765"/>
          </a:xfrm>
          <a:prstGeom prst="rect">
            <a:avLst/>
          </a:prstGeom>
          <a:noFill/>
          <a:effectLst>
            <a:softEdge rad="127000"/>
          </a:effectLst>
          <a:extLst>
            <a:ext uri="{909E8E84-426E-40DD-AFC4-6F175D3DCCD1}">
              <a14:hiddenFill xmlns="" xmlns:a14="http://schemas.microsoft.com/office/drawing/2010/main">
                <a:solidFill>
                  <a:srgbClr val="FFFFFF"/>
                </a:solidFill>
              </a14:hiddenFill>
            </a:ext>
          </a:extLst>
        </p:spPr>
      </p:pic>
      <p:sp>
        <p:nvSpPr>
          <p:cNvPr id="27" name="Прямоугольник 26">
            <a:extLst>
              <a:ext uri="{FF2B5EF4-FFF2-40B4-BE49-F238E27FC236}">
                <a16:creationId xmlns="" xmlns:a16="http://schemas.microsoft.com/office/drawing/2014/main" id="{C0AAADDC-5967-4F31-92F2-511B90DD41A1}"/>
              </a:ext>
            </a:extLst>
          </p:cNvPr>
          <p:cNvSpPr/>
          <p:nvPr/>
        </p:nvSpPr>
        <p:spPr>
          <a:xfrm>
            <a:off x="150715" y="5766335"/>
            <a:ext cx="8842569" cy="923330"/>
          </a:xfrm>
          <a:prstGeom prst="rect">
            <a:avLst/>
          </a:prstGeom>
          <a:solidFill>
            <a:schemeClr val="bg2"/>
          </a:solidFill>
          <a:ln>
            <a:noFill/>
          </a:ln>
        </p:spPr>
        <p:txBody>
          <a:bodyPr wrap="square">
            <a:spAutoFit/>
          </a:bodyPr>
          <a:lstStyle/>
          <a:p>
            <a:pPr marL="214313" indent="-214313" algn="just">
              <a:buFont typeface="Wingdings" panose="05000000000000000000" pitchFamily="2" charset="2"/>
              <a:buChar char="Ø"/>
            </a:pPr>
            <a:r>
              <a:rPr lang="uk-UA" dirty="0">
                <a:latin typeface="Times New Roman" panose="02020603050405020304" pitchFamily="18" charset="0"/>
                <a:ea typeface="Times New Roman" panose="02020603050405020304" pitchFamily="18" charset="0"/>
              </a:rPr>
              <a:t>Міністерством соціальної політики України було надано офісні меблі для організації роботи </a:t>
            </a:r>
            <a:r>
              <a:rPr lang="uk-UA" dirty="0" smtClean="0">
                <a:latin typeface="Times New Roman" panose="02020603050405020304" pitchFamily="18" charset="0"/>
                <a:ea typeface="Times New Roman" panose="02020603050405020304" pitchFamily="18" charset="0"/>
              </a:rPr>
              <a:t>Відділу </a:t>
            </a:r>
            <a:r>
              <a:rPr lang="uk-UA" dirty="0">
                <a:latin typeface="Times New Roman" panose="02020603050405020304" pitchFamily="18" charset="0"/>
                <a:ea typeface="Times New Roman" panose="02020603050405020304" pitchFamily="18" charset="0"/>
              </a:rPr>
              <a:t>соціального захисту та соціального забезпечення населення та </a:t>
            </a:r>
            <a:r>
              <a:rPr lang="uk-UA" dirty="0" smtClean="0">
                <a:latin typeface="Times New Roman" panose="02020603050405020304" pitchFamily="18" charset="0"/>
                <a:ea typeface="Times New Roman" panose="02020603050405020304" pitchFamily="18" charset="0"/>
              </a:rPr>
              <a:t>Служби </a:t>
            </a:r>
            <a:r>
              <a:rPr lang="uk-UA" dirty="0">
                <a:latin typeface="Times New Roman" panose="02020603050405020304" pitchFamily="18" charset="0"/>
                <a:ea typeface="Times New Roman" panose="02020603050405020304" pitchFamily="18" charset="0"/>
              </a:rPr>
              <a:t>у справах дітей та сім</a:t>
            </a:r>
            <a:r>
              <a:rPr lang="en-US" dirty="0">
                <a:latin typeface="Times New Roman" panose="02020603050405020304" pitchFamily="18" charset="0"/>
                <a:ea typeface="Times New Roman" panose="02020603050405020304" pitchFamily="18" charset="0"/>
              </a:rPr>
              <a:t>`</a:t>
            </a:r>
            <a:r>
              <a:rPr lang="uk-UA" dirty="0" smtClean="0">
                <a:latin typeface="Times New Roman" panose="02020603050405020304" pitchFamily="18" charset="0"/>
                <a:ea typeface="Times New Roman" panose="02020603050405020304" pitchFamily="18" charset="0"/>
              </a:rPr>
              <a:t>ї</a:t>
            </a:r>
            <a:r>
              <a:rPr lang="uk-UA" dirty="0">
                <a:latin typeface="Times New Roman" panose="02020603050405020304" pitchFamily="18" charset="0"/>
                <a:ea typeface="Times New Roman" panose="02020603050405020304" pitchFamily="18" charset="0"/>
              </a:rPr>
              <a:t> </a:t>
            </a:r>
            <a:r>
              <a:rPr lang="uk-UA" dirty="0" smtClean="0">
                <a:latin typeface="Times New Roman" panose="02020603050405020304" pitchFamily="18" charset="0"/>
                <a:ea typeface="Times New Roman" panose="02020603050405020304" pitchFamily="18" charset="0"/>
              </a:rPr>
              <a:t>Гребінківської селищної ради.</a:t>
            </a:r>
            <a:endParaRPr lang="ru-RU" dirty="0">
              <a:latin typeface="Times New Roman" panose="02020603050405020304" pitchFamily="18" charset="0"/>
              <a:ea typeface="Times New Roman" panose="02020603050405020304" pitchFamily="18" charset="0"/>
            </a:endParaRPr>
          </a:p>
        </p:txBody>
      </p:sp>
      <p:sp>
        <p:nvSpPr>
          <p:cNvPr id="29" name="Заголовок 15">
            <a:extLst>
              <a:ext uri="{FF2B5EF4-FFF2-40B4-BE49-F238E27FC236}">
                <a16:creationId xmlns="" xmlns:a16="http://schemas.microsoft.com/office/drawing/2014/main" id="{89B6E596-9ECC-4336-9537-9781D788D4EE}"/>
              </a:ext>
            </a:extLst>
          </p:cNvPr>
          <p:cNvSpPr txBox="1">
            <a:spLocks/>
          </p:cNvSpPr>
          <p:nvPr/>
        </p:nvSpPr>
        <p:spPr>
          <a:xfrm>
            <a:off x="0" y="559359"/>
            <a:ext cx="8947098" cy="427579"/>
          </a:xfrm>
          <a:prstGeom prst="rect">
            <a:avLst/>
          </a:prstGeom>
        </p:spPr>
        <p:txBody>
          <a:bodyPr vert="horz" lIns="68580" tIns="34290" rIns="68580" bIns="3429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uk-UA" sz="3300" b="1" dirty="0">
                <a:ln w="22225">
                  <a:solidFill>
                    <a:schemeClr val="accent2"/>
                  </a:solidFill>
                  <a:prstDash val="solid"/>
                </a:ln>
                <a:solidFill>
                  <a:schemeClr val="accent2">
                    <a:lumMod val="40000"/>
                    <a:lumOff val="60000"/>
                  </a:schemeClr>
                </a:solidFill>
              </a:rPr>
              <a:t/>
            </a:r>
            <a:br>
              <a:rPr lang="uk-UA" sz="3300" b="1" dirty="0">
                <a:ln w="22225">
                  <a:solidFill>
                    <a:schemeClr val="accent2"/>
                  </a:solidFill>
                  <a:prstDash val="solid"/>
                </a:ln>
                <a:solidFill>
                  <a:schemeClr val="accent2">
                    <a:lumMod val="40000"/>
                    <a:lumOff val="60000"/>
                  </a:schemeClr>
                </a:solidFill>
              </a:rPr>
            </a:br>
            <a:endParaRPr lang="ru-RU" sz="1650" b="1" i="1" dirty="0">
              <a:latin typeface="Times New Roman" panose="02020603050405020304" pitchFamily="18" charset="0"/>
              <a:cs typeface="Times New Roman" panose="02020603050405020304" pitchFamily="18" charset="0"/>
            </a:endParaRPr>
          </a:p>
        </p:txBody>
      </p:sp>
      <p:pic>
        <p:nvPicPr>
          <p:cNvPr id="30" name="Рисунок 29">
            <a:extLst>
              <a:ext uri="{FF2B5EF4-FFF2-40B4-BE49-F238E27FC236}">
                <a16:creationId xmlns="" xmlns:a16="http://schemas.microsoft.com/office/drawing/2014/main" id="{59872A9C-C008-402F-B989-E460C845008B}"/>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8734425" y="123825"/>
            <a:ext cx="266700" cy="382602"/>
          </a:xfrm>
          <a:prstGeom prst="rect">
            <a:avLst/>
          </a:prstGeom>
        </p:spPr>
      </p:pic>
      <p:sp>
        <p:nvSpPr>
          <p:cNvPr id="31" name="TextBox 30">
            <a:extLst>
              <a:ext uri="{FF2B5EF4-FFF2-40B4-BE49-F238E27FC236}">
                <a16:creationId xmlns="" xmlns:a16="http://schemas.microsoft.com/office/drawing/2014/main" id="{BD43D9A0-DF4A-4FEC-A3F9-9AC125AB0564}"/>
              </a:ext>
            </a:extLst>
          </p:cNvPr>
          <p:cNvSpPr txBox="1"/>
          <p:nvPr/>
        </p:nvSpPr>
        <p:spPr>
          <a:xfrm>
            <a:off x="5467943" y="114300"/>
            <a:ext cx="3409806" cy="415498"/>
          </a:xfrm>
          <a:prstGeom prst="rect">
            <a:avLst/>
          </a:prstGeom>
          <a:noFill/>
        </p:spPr>
        <p:txBody>
          <a:bodyPr wrap="square">
            <a:spAutoFit/>
          </a:bodyPr>
          <a:lstStyle/>
          <a:p>
            <a:pPr algn="ctr"/>
            <a:r>
              <a:rPr lang="uk-UA" sz="2100" b="1" dirty="0">
                <a:solidFill>
                  <a:srgbClr val="FF0000"/>
                </a:solidFill>
                <a:latin typeface="Times New Roman" panose="02020603050405020304" pitchFamily="18" charset="0"/>
                <a:cs typeface="Times New Roman" panose="02020603050405020304" pitchFamily="18" charset="0"/>
              </a:rPr>
              <a:t>СОЦІАЛЬНА</a:t>
            </a:r>
            <a:r>
              <a:rPr lang="uk-UA" b="1" dirty="0">
                <a:solidFill>
                  <a:srgbClr val="FF0000"/>
                </a:solidFill>
                <a:latin typeface="Times New Roman" panose="02020603050405020304" pitchFamily="18" charset="0"/>
                <a:cs typeface="Times New Roman" panose="02020603050405020304" pitchFamily="18" charset="0"/>
              </a:rPr>
              <a:t> ПОЛІТИКА</a:t>
            </a:r>
            <a:endParaRPr lang="ru-RU" b="1" dirty="0">
              <a:solidFill>
                <a:srgbClr val="FF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 xmlns:a16="http://schemas.microsoft.com/office/drawing/2014/main" id="{09E64987-7988-D7B8-6385-32A6806A4580}"/>
              </a:ext>
            </a:extLst>
          </p:cNvPr>
          <p:cNvSpPr txBox="1"/>
          <p:nvPr/>
        </p:nvSpPr>
        <p:spPr>
          <a:xfrm>
            <a:off x="177606" y="3567098"/>
            <a:ext cx="3442534" cy="2062103"/>
          </a:xfrm>
          <a:prstGeom prst="rect">
            <a:avLst/>
          </a:prstGeom>
          <a:noFill/>
        </p:spPr>
        <p:txBody>
          <a:bodyPr wrap="square" rtlCol="0">
            <a:spAutoFit/>
          </a:bodyPr>
          <a:lstStyle/>
          <a:p>
            <a:pPr algn="just"/>
            <a:r>
              <a:rPr lang="ru-RU" sz="1600" dirty="0">
                <a:latin typeface="Times New Roman" panose="02020603050405020304" pitchFamily="18" charset="0"/>
                <a:cs typeface="Times New Roman" panose="02020603050405020304" pitchFamily="18" charset="0"/>
              </a:rPr>
              <a:t>Система сама контролює перелік необхідних документів, які потрібні для надання певної допомоги, підтягує їх з Єдиного соціального реєстру, зберігає звернення та відправляє запити на верифікацію зазначених заявником даних до інших реєстрів.</a:t>
            </a:r>
          </a:p>
        </p:txBody>
      </p:sp>
      <p:pic>
        <p:nvPicPr>
          <p:cNvPr id="5" name="Рисунок 4">
            <a:extLst>
              <a:ext uri="{FF2B5EF4-FFF2-40B4-BE49-F238E27FC236}">
                <a16:creationId xmlns="" xmlns:a16="http://schemas.microsoft.com/office/drawing/2014/main" id="{201CE9C6-D905-9C0D-356A-36566D07AB9B}"/>
              </a:ext>
            </a:extLst>
          </p:cNvPr>
          <p:cNvPicPr>
            <a:picLocks noChangeAspect="1"/>
          </p:cNvPicPr>
          <p:nvPr/>
        </p:nvPicPr>
        <p:blipFill>
          <a:blip r:embed="rId8" cstate="print"/>
          <a:stretch>
            <a:fillRect/>
          </a:stretch>
        </p:blipFill>
        <p:spPr>
          <a:xfrm>
            <a:off x="6848502" y="934088"/>
            <a:ext cx="2018779" cy="2749385"/>
          </a:xfrm>
          <a:prstGeom prst="rect">
            <a:avLst/>
          </a:prstGeom>
          <a:effectLst>
            <a:softEdge rad="63500"/>
          </a:effectLst>
        </p:spPr>
      </p:pic>
    </p:spTree>
    <p:extLst>
      <p:ext uri="{BB962C8B-B14F-4D97-AF65-F5344CB8AC3E}">
        <p14:creationId xmlns="" xmlns:p14="http://schemas.microsoft.com/office/powerpoint/2010/main" val="2893846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 xmlns:a16="http://schemas.microsoft.com/office/drawing/2014/main" id="{BF4DA55E-EE7E-402A-AC94-A64ABF4D40E7}"/>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661530" y="173582"/>
            <a:ext cx="305721" cy="438581"/>
          </a:xfrm>
          <a:prstGeom prst="rect">
            <a:avLst/>
          </a:prstGeom>
        </p:spPr>
      </p:pic>
      <p:sp>
        <p:nvSpPr>
          <p:cNvPr id="13" name="Объект 9">
            <a:extLst>
              <a:ext uri="{FF2B5EF4-FFF2-40B4-BE49-F238E27FC236}">
                <a16:creationId xmlns="" xmlns:a16="http://schemas.microsoft.com/office/drawing/2014/main" id="{8F8BFA51-86B9-4A2F-9138-41E1D0518CFA}"/>
              </a:ext>
            </a:extLst>
          </p:cNvPr>
          <p:cNvSpPr txBox="1">
            <a:spLocks/>
          </p:cNvSpPr>
          <p:nvPr/>
        </p:nvSpPr>
        <p:spPr>
          <a:xfrm>
            <a:off x="283103" y="2946041"/>
            <a:ext cx="2667915" cy="290230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5000"/>
              </a:lnSpc>
              <a:spcAft>
                <a:spcPts val="750"/>
              </a:spcAft>
              <a:buNone/>
            </a:pPr>
            <a:endParaRPr lang="ru-RU" sz="135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Прямоугольник 4">
            <a:extLst>
              <a:ext uri="{FF2B5EF4-FFF2-40B4-BE49-F238E27FC236}">
                <a16:creationId xmlns="" xmlns:a16="http://schemas.microsoft.com/office/drawing/2014/main" id="{91E84055-F3D4-488B-85DA-AA21FCB759A4}"/>
              </a:ext>
            </a:extLst>
          </p:cNvPr>
          <p:cNvSpPr/>
          <p:nvPr/>
        </p:nvSpPr>
        <p:spPr>
          <a:xfrm>
            <a:off x="70545" y="5650418"/>
            <a:ext cx="9002909" cy="1053410"/>
          </a:xfrm>
          <a:prstGeom prst="rect">
            <a:avLst/>
          </a:prstGeom>
          <a:solidFill>
            <a:schemeClr val="tx2">
              <a:lumMod val="40000"/>
              <a:lumOff val="60000"/>
              <a:alpha val="61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hangingPunct="0"/>
            <a:r>
              <a:rPr lang="ru-RU" sz="1200" b="1" dirty="0">
                <a:solidFill>
                  <a:schemeClr val="accent1">
                    <a:lumMod val="75000"/>
                  </a:schemeClr>
                </a:solidFill>
                <a:latin typeface="Times New Roman" panose="02020603050405020304" pitchFamily="18" charset="0"/>
                <a:cs typeface="Times New Roman" panose="02020603050405020304" pitchFamily="18" charset="0"/>
              </a:rPr>
              <a:t>Подальші цілі нашої роботи. Доукомплектування </a:t>
            </a:r>
            <a:r>
              <a:rPr lang="ru-RU" sz="1200" b="1" dirty="0" smtClean="0">
                <a:solidFill>
                  <a:schemeClr val="accent1">
                    <a:lumMod val="75000"/>
                  </a:schemeClr>
                </a:solidFill>
                <a:latin typeface="Times New Roman" panose="02020603050405020304" pitchFamily="18" charset="0"/>
                <a:cs typeface="Times New Roman" panose="02020603050405020304" pitchFamily="18" charset="0"/>
              </a:rPr>
              <a:t>комунального закладу </a:t>
            </a:r>
            <a:r>
              <a:rPr lang="ru-RU" sz="1200" b="1" dirty="0">
                <a:solidFill>
                  <a:schemeClr val="accent1">
                    <a:lumMod val="75000"/>
                  </a:schemeClr>
                </a:solidFill>
                <a:latin typeface="Times New Roman" panose="02020603050405020304" pitchFamily="18" charset="0"/>
                <a:cs typeface="Times New Roman" panose="02020603050405020304" pitchFamily="18" charset="0"/>
              </a:rPr>
              <a:t>матеріально-технічною базою, навчання фахівців соціальної роботи, проведення інформаційної роботи з молоддю, здійснення превентивних дій по попередженню домашнього насилля, супровід сімей/осіб в кризових ситуаціях, виявлення та обслуговування одиноких, одинокопроживаючих людей похилого віку, подальше вивчення потреб населення для надання якісних соціальних послуг та виконання Програми соціальної підтримки сімей з дітьми та осіб, які опинились в складних життєвих обставинах.</a:t>
            </a:r>
          </a:p>
        </p:txBody>
      </p:sp>
      <p:sp>
        <p:nvSpPr>
          <p:cNvPr id="15" name="TextBox 14">
            <a:extLst>
              <a:ext uri="{FF2B5EF4-FFF2-40B4-BE49-F238E27FC236}">
                <a16:creationId xmlns="" xmlns:a16="http://schemas.microsoft.com/office/drawing/2014/main" id="{2BAC6970-F524-45C4-9D71-F3698F06FCFE}"/>
              </a:ext>
            </a:extLst>
          </p:cNvPr>
          <p:cNvSpPr txBox="1"/>
          <p:nvPr/>
        </p:nvSpPr>
        <p:spPr>
          <a:xfrm>
            <a:off x="4734266" y="149738"/>
            <a:ext cx="4010739" cy="461665"/>
          </a:xfrm>
          <a:prstGeom prst="rect">
            <a:avLst/>
          </a:prstGeom>
          <a:noFill/>
        </p:spPr>
        <p:txBody>
          <a:bodyPr wrap="square">
            <a:spAutoFit/>
          </a:bodyPr>
          <a:lstStyle/>
          <a:p>
            <a:pPr algn="ctr"/>
            <a:r>
              <a:rPr lang="uk-UA" sz="2400" b="1" dirty="0">
                <a:solidFill>
                  <a:srgbClr val="FF0000"/>
                </a:solidFill>
                <a:latin typeface="Times New Roman" panose="02020603050405020304" pitchFamily="18" charset="0"/>
                <a:cs typeface="Times New Roman" panose="02020603050405020304" pitchFamily="18" charset="0"/>
              </a:rPr>
              <a:t>СОЦІАЛЬНА ПОЛІТИКА</a:t>
            </a:r>
            <a:endParaRPr lang="ru-RU" sz="2400" b="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 xmlns:a16="http://schemas.microsoft.com/office/drawing/2014/main" id="{017B8CA1-A363-767F-D92A-C7A076C4BD04}"/>
              </a:ext>
            </a:extLst>
          </p:cNvPr>
          <p:cNvSpPr txBox="1"/>
          <p:nvPr/>
        </p:nvSpPr>
        <p:spPr>
          <a:xfrm>
            <a:off x="110848" y="1037106"/>
            <a:ext cx="4539529" cy="1708160"/>
          </a:xfrm>
          <a:prstGeom prst="rect">
            <a:avLst/>
          </a:prstGeom>
          <a:noFill/>
        </p:spPr>
        <p:txBody>
          <a:bodyPr wrap="square" rtlCol="0">
            <a:spAutoFit/>
          </a:bodyPr>
          <a:lstStyle/>
          <a:p>
            <a:pPr algn="just"/>
            <a:r>
              <a:rPr lang="ru-RU" sz="1050" b="1" dirty="0">
                <a:latin typeface="Times New Roman" panose="02020603050405020304" pitchFamily="18" charset="0"/>
                <a:cs typeface="Times New Roman" panose="02020603050405020304" pitchFamily="18" charset="0"/>
              </a:rPr>
              <a:t>Соціальні послуги отримують 32 одинокі особи, з них:</a:t>
            </a:r>
          </a:p>
          <a:p>
            <a:pPr algn="just"/>
            <a:r>
              <a:rPr lang="ru-RU" sz="1050" b="1" dirty="0">
                <a:latin typeface="Times New Roman" panose="02020603050405020304" pitchFamily="18" charset="0"/>
                <a:cs typeface="Times New Roman" panose="02020603050405020304" pitchFamily="18" charset="0"/>
              </a:rPr>
              <a:t>- діти війни - 14 осіб;</a:t>
            </a:r>
          </a:p>
          <a:p>
            <a:pPr algn="just"/>
            <a:r>
              <a:rPr lang="ru-RU" sz="1050" b="1" dirty="0">
                <a:latin typeface="Times New Roman" panose="02020603050405020304" pitchFamily="18" charset="0"/>
                <a:cs typeface="Times New Roman" panose="02020603050405020304" pitchFamily="18" charset="0"/>
              </a:rPr>
              <a:t>- особи з інвалідністю - 7;</a:t>
            </a:r>
          </a:p>
          <a:p>
            <a:pPr algn="just"/>
            <a:r>
              <a:rPr lang="ru-RU" sz="1050" b="1" dirty="0">
                <a:latin typeface="Times New Roman" panose="02020603050405020304" pitchFamily="18" charset="0"/>
                <a:cs typeface="Times New Roman" panose="02020603050405020304" pitchFamily="18" charset="0"/>
              </a:rPr>
              <a:t>- учасники війни - 1;</a:t>
            </a:r>
          </a:p>
          <a:p>
            <a:pPr algn="just"/>
            <a:r>
              <a:rPr lang="ru-RU" sz="1050" b="1" dirty="0">
                <a:latin typeface="Times New Roman" panose="02020603050405020304" pitchFamily="18" charset="0"/>
                <a:cs typeface="Times New Roman" panose="02020603050405020304" pitchFamily="18" charset="0"/>
              </a:rPr>
              <a:t>- ветерани праці - 4;</a:t>
            </a:r>
          </a:p>
          <a:p>
            <a:pPr algn="just"/>
            <a:r>
              <a:rPr lang="ru-RU" sz="1050" b="1" dirty="0">
                <a:latin typeface="Times New Roman" panose="02020603050405020304" pitchFamily="18" charset="0"/>
                <a:cs typeface="Times New Roman" panose="02020603050405020304" pitchFamily="18" charset="0"/>
              </a:rPr>
              <a:t>- сім’ї загиблих - 2;</a:t>
            </a:r>
          </a:p>
          <a:p>
            <a:pPr algn="just"/>
            <a:r>
              <a:rPr lang="ru-RU" sz="1050" b="1" dirty="0">
                <a:latin typeface="Times New Roman" panose="02020603050405020304" pitchFamily="18" charset="0"/>
                <a:cs typeface="Times New Roman" panose="02020603050405020304" pitchFamily="18" charset="0"/>
              </a:rPr>
              <a:t>- решта особи пенсійного віку за 80 років. </a:t>
            </a:r>
            <a:endParaRPr lang="uk-UA" sz="1050" b="1" dirty="0">
              <a:latin typeface="Times New Roman" panose="02020603050405020304" pitchFamily="18" charset="0"/>
              <a:cs typeface="Times New Roman" panose="02020603050405020304" pitchFamily="18" charset="0"/>
            </a:endParaRPr>
          </a:p>
          <a:p>
            <a:pPr algn="just"/>
            <a:r>
              <a:rPr lang="ru-RU" sz="1050" b="1" dirty="0">
                <a:latin typeface="Times New Roman" panose="02020603050405020304" pitchFamily="18" charset="0"/>
                <a:cs typeface="Times New Roman" panose="02020603050405020304" pitchFamily="18" charset="0"/>
              </a:rPr>
              <a:t>А також 14 сімей, що перебувають в складних життєвих обставинах.</a:t>
            </a:r>
          </a:p>
          <a:p>
            <a:pPr algn="just"/>
            <a:r>
              <a:rPr lang="ru-RU" sz="1050" b="1" dirty="0">
                <a:latin typeface="Times New Roman" panose="02020603050405020304" pitchFamily="18" charset="0"/>
                <a:cs typeface="Times New Roman" panose="02020603050405020304" pitchFamily="18" charset="0"/>
              </a:rPr>
              <a:t>Обслуговуються на платній основі - 10 осіб. </a:t>
            </a:r>
            <a:endParaRPr lang="ru-RU" sz="1050" b="1" dirty="0" smtClean="0">
              <a:latin typeface="Times New Roman" panose="02020603050405020304" pitchFamily="18" charset="0"/>
              <a:cs typeface="Times New Roman" panose="02020603050405020304" pitchFamily="18" charset="0"/>
            </a:endParaRPr>
          </a:p>
          <a:p>
            <a:pPr algn="just"/>
            <a:r>
              <a:rPr lang="ru-RU" sz="1050" b="1" dirty="0" smtClean="0">
                <a:latin typeface="Times New Roman" panose="02020603050405020304" pitchFamily="18" charset="0"/>
                <a:cs typeface="Times New Roman" panose="02020603050405020304" pitchFamily="18" charset="0"/>
              </a:rPr>
              <a:t>Середня </a:t>
            </a:r>
            <a:r>
              <a:rPr lang="ru-RU" sz="1050" b="1" dirty="0">
                <a:latin typeface="Times New Roman" panose="02020603050405020304" pitchFamily="18" charset="0"/>
                <a:cs typeface="Times New Roman" panose="02020603050405020304" pitchFamily="18" charset="0"/>
              </a:rPr>
              <a:t>оплата послуг </a:t>
            </a:r>
            <a:r>
              <a:rPr lang="ru-RU" sz="1050" b="1" dirty="0" smtClean="0">
                <a:latin typeface="Times New Roman" panose="02020603050405020304" pitchFamily="18" charset="0"/>
                <a:cs typeface="Times New Roman" panose="02020603050405020304" pitchFamily="18" charset="0"/>
              </a:rPr>
              <a:t>- 134,11 </a:t>
            </a:r>
            <a:r>
              <a:rPr lang="ru-RU" sz="1050" b="1" dirty="0">
                <a:latin typeface="Times New Roman" panose="02020603050405020304" pitchFamily="18" charset="0"/>
                <a:cs typeface="Times New Roman" panose="02020603050405020304" pitchFamily="18" charset="0"/>
              </a:rPr>
              <a:t>коп. з особи в місяць.</a:t>
            </a:r>
          </a:p>
        </p:txBody>
      </p:sp>
      <p:sp>
        <p:nvSpPr>
          <p:cNvPr id="14" name="Заголовок 15">
            <a:extLst>
              <a:ext uri="{FF2B5EF4-FFF2-40B4-BE49-F238E27FC236}">
                <a16:creationId xmlns="" xmlns:a16="http://schemas.microsoft.com/office/drawing/2014/main" id="{408E8B5E-A836-47F6-8FF0-9F0E568483EE}"/>
              </a:ext>
            </a:extLst>
          </p:cNvPr>
          <p:cNvSpPr>
            <a:spLocks noGrp="1"/>
          </p:cNvSpPr>
          <p:nvPr>
            <p:ph type="title"/>
          </p:nvPr>
        </p:nvSpPr>
        <p:spPr>
          <a:xfrm>
            <a:off x="110849" y="422262"/>
            <a:ext cx="4010739" cy="335195"/>
          </a:xfrm>
        </p:spPr>
        <p:txBody>
          <a:bodyPr>
            <a:normAutofit fontScale="90000"/>
          </a:bodyPr>
          <a:lstStyle/>
          <a:p>
            <a:pPr algn="ctr"/>
            <a:r>
              <a:rPr lang="uk-UA" sz="2325"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КЗ ГСР «Гребінківський центр надання соціальних послуг»</a:t>
            </a:r>
            <a:r>
              <a:rPr lang="uk-UA" sz="2475" b="1" dirty="0">
                <a:ln w="0"/>
                <a:solidFill>
                  <a:schemeClr val="bg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r>
            <a:br>
              <a:rPr lang="uk-UA" sz="2475" b="1" dirty="0">
                <a:ln w="0"/>
                <a:solidFill>
                  <a:schemeClr val="bg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br>
            <a:endParaRPr lang="ru-RU" sz="1650" b="1" i="1" dirty="0">
              <a:latin typeface="Times New Roman" panose="02020603050405020304" pitchFamily="18" charset="0"/>
              <a:cs typeface="Times New Roman" panose="02020603050405020304" pitchFamily="18" charset="0"/>
            </a:endParaRPr>
          </a:p>
        </p:txBody>
      </p:sp>
      <p:sp>
        <p:nvSpPr>
          <p:cNvPr id="2" name="Прямоугольник: скругленные углы 1">
            <a:extLst>
              <a:ext uri="{FF2B5EF4-FFF2-40B4-BE49-F238E27FC236}">
                <a16:creationId xmlns="" xmlns:a16="http://schemas.microsoft.com/office/drawing/2014/main" id="{EBAA6CC1-4DA3-401F-9BF5-56E8CF4818E6}"/>
              </a:ext>
            </a:extLst>
          </p:cNvPr>
          <p:cNvSpPr/>
          <p:nvPr/>
        </p:nvSpPr>
        <p:spPr>
          <a:xfrm>
            <a:off x="97228" y="2804046"/>
            <a:ext cx="4190944" cy="1320094"/>
          </a:xfrm>
          <a:prstGeom prst="roundRect">
            <a:avLst/>
          </a:prstGeom>
          <a:solidFill>
            <a:schemeClr val="bg2">
              <a:lumMod val="90000"/>
            </a:schemeClr>
          </a:solidFill>
          <a:scene3d>
            <a:camera prst="orthographicFront"/>
            <a:lightRig rig="threePt" dir="t"/>
          </a:scene3d>
          <a:sp3d>
            <a:bevelT prst="angle"/>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200" b="1" dirty="0">
                <a:solidFill>
                  <a:schemeClr val="accent1">
                    <a:lumMod val="75000"/>
                  </a:schemeClr>
                </a:solidFill>
                <a:latin typeface="Times New Roman" panose="02020603050405020304" pitchFamily="18" charset="0"/>
                <a:cs typeface="Times New Roman" panose="02020603050405020304" pitchFamily="18" charset="0"/>
              </a:rPr>
              <a:t>Програма соціальної підтримки сімей, які опинилися в складних життєвих обставинах на 2022-2023 роки (</a:t>
            </a:r>
            <a:r>
              <a:rPr lang="ru-RU" sz="1200" b="1" dirty="0" err="1">
                <a:solidFill>
                  <a:schemeClr val="accent1">
                    <a:lumMod val="75000"/>
                  </a:schemeClr>
                </a:solidFill>
                <a:latin typeface="Times New Roman" panose="02020603050405020304" pitchFamily="18" charset="0"/>
                <a:cs typeface="Times New Roman" panose="02020603050405020304" pitchFamily="18" charset="0"/>
              </a:rPr>
              <a:t>Рішення</a:t>
            </a:r>
            <a:r>
              <a:rPr lang="ru-RU" sz="1200" b="1" dirty="0">
                <a:solidFill>
                  <a:schemeClr val="accent1">
                    <a:lumMod val="75000"/>
                  </a:schemeClr>
                </a:solidFill>
                <a:latin typeface="Times New Roman" panose="02020603050405020304" pitchFamily="18" charset="0"/>
                <a:cs typeface="Times New Roman" panose="02020603050405020304" pitchFamily="18" charset="0"/>
              </a:rPr>
              <a:t> Гребінківської селищної ради від 27.02.2022 р. №343-13-</a:t>
            </a:r>
            <a:r>
              <a:rPr lang="en-US" sz="1200" b="1" dirty="0">
                <a:solidFill>
                  <a:schemeClr val="accent1">
                    <a:lumMod val="75000"/>
                  </a:schemeClr>
                </a:solidFill>
                <a:latin typeface="Times New Roman" panose="02020603050405020304" pitchFamily="18" charset="0"/>
                <a:cs typeface="Times New Roman" panose="02020603050405020304" pitchFamily="18" charset="0"/>
              </a:rPr>
              <a:t>VIII)</a:t>
            </a:r>
            <a:endParaRPr lang="uk-UA" sz="1200" b="1" dirty="0">
              <a:solidFill>
                <a:schemeClr val="accent1">
                  <a:lumMod val="75000"/>
                </a:schemeClr>
              </a:solidFill>
              <a:latin typeface="Times New Roman" panose="02020603050405020304" pitchFamily="18" charset="0"/>
              <a:cs typeface="Times New Roman" panose="02020603050405020304" pitchFamily="18" charset="0"/>
            </a:endParaRPr>
          </a:p>
          <a:p>
            <a:pPr algn="ctr"/>
            <a:r>
              <a:rPr lang="uk-UA" sz="1200" b="1" dirty="0">
                <a:solidFill>
                  <a:schemeClr val="accent1">
                    <a:lumMod val="75000"/>
                  </a:schemeClr>
                </a:solidFill>
                <a:latin typeface="Times New Roman" panose="02020603050405020304" pitchFamily="18" charset="0"/>
                <a:cs typeface="Times New Roman" panose="02020603050405020304" pitchFamily="18" charset="0"/>
              </a:rPr>
              <a:t>2022 рік – 40 000 тис. грн</a:t>
            </a:r>
          </a:p>
          <a:p>
            <a:pPr algn="ctr"/>
            <a:r>
              <a:rPr lang="uk-UA" sz="1200" b="1" dirty="0">
                <a:solidFill>
                  <a:schemeClr val="accent1">
                    <a:lumMod val="75000"/>
                  </a:schemeClr>
                </a:solidFill>
                <a:latin typeface="Times New Roman" panose="02020603050405020304" pitchFamily="18" charset="0"/>
                <a:cs typeface="Times New Roman" panose="02020603050405020304" pitchFamily="18" charset="0"/>
              </a:rPr>
              <a:t>2023 рік – 50 000 тис. грн</a:t>
            </a:r>
            <a:endParaRPr lang="ru-RU" sz="12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7" name="Прямоугольник: скругленные углы 16">
            <a:extLst>
              <a:ext uri="{FF2B5EF4-FFF2-40B4-BE49-F238E27FC236}">
                <a16:creationId xmlns="" xmlns:a16="http://schemas.microsoft.com/office/drawing/2014/main" id="{8D5954A1-8CD3-4141-B468-AFA767815AE4}"/>
              </a:ext>
            </a:extLst>
          </p:cNvPr>
          <p:cNvSpPr/>
          <p:nvPr/>
        </p:nvSpPr>
        <p:spPr>
          <a:xfrm>
            <a:off x="157404" y="4212985"/>
            <a:ext cx="4692887" cy="490024"/>
          </a:xfrm>
          <a:prstGeom prst="roundRect">
            <a:avLst/>
          </a:prstGeom>
          <a:solidFill>
            <a:schemeClr val="bg2">
              <a:lumMod val="90000"/>
            </a:schemeClr>
          </a:solidFill>
          <a:scene3d>
            <a:camera prst="orthographicFront"/>
            <a:lightRig rig="threePt" dir="t"/>
          </a:scene3d>
          <a:sp3d>
            <a:bevelT prst="angle"/>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200" b="1" dirty="0">
                <a:solidFill>
                  <a:schemeClr val="accent1">
                    <a:lumMod val="75000"/>
                  </a:schemeClr>
                </a:solidFill>
                <a:latin typeface="Times New Roman" panose="02020603050405020304" pitchFamily="18" charset="0"/>
                <a:cs typeface="Times New Roman" panose="02020603050405020304" pitchFamily="18" charset="0"/>
              </a:rPr>
              <a:t>Матеріальну допомогу отримали  49 сімей  (</a:t>
            </a:r>
            <a:r>
              <a:rPr lang="en-US" sz="1200" b="1" dirty="0">
                <a:solidFill>
                  <a:schemeClr val="accent1">
                    <a:lumMod val="75000"/>
                  </a:schemeClr>
                </a:solidFill>
                <a:latin typeface="Times New Roman" panose="02020603050405020304" pitchFamily="18" charset="0"/>
                <a:cs typeface="Times New Roman" panose="02020603050405020304" pitchFamily="18" charset="0"/>
              </a:rPr>
              <a:t>24</a:t>
            </a:r>
            <a:r>
              <a:rPr lang="uk-UA" sz="1200" b="1" dirty="0">
                <a:solidFill>
                  <a:schemeClr val="accent1">
                    <a:lumMod val="75000"/>
                  </a:schemeClr>
                </a:solidFill>
                <a:latin typeface="Times New Roman" panose="02020603050405020304" pitchFamily="18" charset="0"/>
                <a:cs typeface="Times New Roman" panose="02020603050405020304" pitchFamily="18" charset="0"/>
              </a:rPr>
              <a:t> </a:t>
            </a:r>
            <a:r>
              <a:rPr lang="en-US" sz="1200" b="1" dirty="0">
                <a:solidFill>
                  <a:schemeClr val="accent1">
                    <a:lumMod val="75000"/>
                  </a:schemeClr>
                </a:solidFill>
                <a:latin typeface="Times New Roman" panose="02020603050405020304" pitchFamily="18" charset="0"/>
                <a:cs typeface="Times New Roman" panose="02020603050405020304" pitchFamily="18" charset="0"/>
              </a:rPr>
              <a:t>500 </a:t>
            </a:r>
            <a:r>
              <a:rPr lang="uk-UA" sz="1200" b="1" dirty="0">
                <a:solidFill>
                  <a:schemeClr val="accent1">
                    <a:lumMod val="75000"/>
                  </a:schemeClr>
                </a:solidFill>
                <a:latin typeface="Times New Roman" panose="02020603050405020304" pitchFamily="18" charset="0"/>
                <a:cs typeface="Times New Roman" panose="02020603050405020304" pitchFamily="18" charset="0"/>
              </a:rPr>
              <a:t>грн)</a:t>
            </a:r>
            <a:endParaRPr lang="ru-RU" sz="1200" b="1"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6" name="Рисунок 5">
            <a:extLst>
              <a:ext uri="{FF2B5EF4-FFF2-40B4-BE49-F238E27FC236}">
                <a16:creationId xmlns="" xmlns:a16="http://schemas.microsoft.com/office/drawing/2014/main" id="{C06AA1E0-6F78-4761-AF79-9092992019A8}"/>
              </a:ext>
            </a:extLst>
          </p:cNvPr>
          <p:cNvPicPr>
            <a:picLocks noChangeAspect="1"/>
          </p:cNvPicPr>
          <p:nvPr/>
        </p:nvPicPr>
        <p:blipFill rotWithShape="1">
          <a:blip r:embed="rId3" cstate="print"/>
          <a:srcRect t="20862" b="7403"/>
          <a:stretch/>
        </p:blipFill>
        <p:spPr>
          <a:xfrm>
            <a:off x="6177585" y="3290457"/>
            <a:ext cx="1087253" cy="1653980"/>
          </a:xfrm>
          <a:prstGeom prst="rect">
            <a:avLst/>
          </a:prstGeom>
        </p:spPr>
      </p:pic>
      <p:pic>
        <p:nvPicPr>
          <p:cNvPr id="8" name="Рисунок 7">
            <a:extLst>
              <a:ext uri="{FF2B5EF4-FFF2-40B4-BE49-F238E27FC236}">
                <a16:creationId xmlns="" xmlns:a16="http://schemas.microsoft.com/office/drawing/2014/main" id="{01482828-8555-4141-98D7-EE312537120E}"/>
              </a:ext>
            </a:extLst>
          </p:cNvPr>
          <p:cNvPicPr>
            <a:picLocks noChangeAspect="1"/>
          </p:cNvPicPr>
          <p:nvPr/>
        </p:nvPicPr>
        <p:blipFill rotWithShape="1">
          <a:blip r:embed="rId4" cstate="print"/>
          <a:srcRect t="22484" r="2863" b="8911"/>
          <a:stretch/>
        </p:blipFill>
        <p:spPr>
          <a:xfrm>
            <a:off x="4972073" y="3290457"/>
            <a:ext cx="1145741" cy="1658003"/>
          </a:xfrm>
          <a:prstGeom prst="rect">
            <a:avLst/>
          </a:prstGeom>
        </p:spPr>
      </p:pic>
      <p:sp>
        <p:nvSpPr>
          <p:cNvPr id="22" name="TextBox 21">
            <a:extLst>
              <a:ext uri="{FF2B5EF4-FFF2-40B4-BE49-F238E27FC236}">
                <a16:creationId xmlns="" xmlns:a16="http://schemas.microsoft.com/office/drawing/2014/main" id="{D98A4179-8061-4157-96CD-2E572705713E}"/>
              </a:ext>
            </a:extLst>
          </p:cNvPr>
          <p:cNvSpPr txBox="1"/>
          <p:nvPr/>
        </p:nvSpPr>
        <p:spPr>
          <a:xfrm>
            <a:off x="283103" y="723930"/>
            <a:ext cx="3501602" cy="307777"/>
          </a:xfrm>
          <a:prstGeom prst="rect">
            <a:avLst/>
          </a:prstGeom>
          <a:noFill/>
        </p:spPr>
        <p:txBody>
          <a:bodyPr wrap="square" rtlCol="0">
            <a:spAutoFit/>
          </a:bodyPr>
          <a:lstStyle/>
          <a:p>
            <a:pPr algn="just"/>
            <a:r>
              <a:rPr lang="uk-UA" sz="1400" b="1" i="1" dirty="0">
                <a:latin typeface="Times New Roman" panose="02020603050405020304" pitchFamily="18" charset="0"/>
                <a:cs typeface="Times New Roman" panose="02020603050405020304" pitchFamily="18" charset="0"/>
              </a:rPr>
              <a:t>Кількість штатних одиниць - 8</a:t>
            </a:r>
            <a:endParaRPr lang="ru-RU" sz="1400" b="1" i="1"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 xmlns:a16="http://schemas.microsoft.com/office/drawing/2014/main" id="{3FAF6B0B-FA1F-4A27-B66D-FB00D2D33291}"/>
              </a:ext>
            </a:extLst>
          </p:cNvPr>
          <p:cNvSpPr txBox="1"/>
          <p:nvPr/>
        </p:nvSpPr>
        <p:spPr>
          <a:xfrm>
            <a:off x="4869159" y="5011947"/>
            <a:ext cx="4163992" cy="646331"/>
          </a:xfrm>
          <a:prstGeom prst="rect">
            <a:avLst/>
          </a:prstGeom>
          <a:noFill/>
        </p:spPr>
        <p:txBody>
          <a:bodyPr wrap="square" rtlCol="0">
            <a:spAutoFit/>
          </a:bodyPr>
          <a:lstStyle/>
          <a:p>
            <a:pPr algn="just"/>
            <a:r>
              <a:rPr lang="uk-UA" sz="1200" b="1" dirty="0">
                <a:latin typeface="Times New Roman" panose="02020603050405020304" pitchFamily="18" charset="0"/>
                <a:cs typeface="Times New Roman" panose="02020603050405020304" pitchFamily="18" charset="0"/>
              </a:rPr>
              <a:t>Постійна співпраця з благодійними та волонтерськими організаціями: ТОВ «Червоний Хрест», БО «БОЖІЇ ПРИХОВАНІ СКАРБИ». </a:t>
            </a:r>
            <a:endParaRPr lang="ru-RU" sz="1200" b="1" dirty="0">
              <a:latin typeface="Times New Roman" panose="02020603050405020304" pitchFamily="18" charset="0"/>
              <a:cs typeface="Times New Roman" panose="02020603050405020304" pitchFamily="18" charset="0"/>
            </a:endParaRPr>
          </a:p>
        </p:txBody>
      </p:sp>
      <p:pic>
        <p:nvPicPr>
          <p:cNvPr id="9" name="Рисунок 8">
            <a:extLst>
              <a:ext uri="{FF2B5EF4-FFF2-40B4-BE49-F238E27FC236}">
                <a16:creationId xmlns="" xmlns:a16="http://schemas.microsoft.com/office/drawing/2014/main" id="{CB79B28B-5787-449B-8E69-3F4018979CC7}"/>
              </a:ext>
            </a:extLst>
          </p:cNvPr>
          <p:cNvPicPr>
            <a:picLocks noChangeAspect="1"/>
          </p:cNvPicPr>
          <p:nvPr/>
        </p:nvPicPr>
        <p:blipFill rotWithShape="1">
          <a:blip r:embed="rId5" cstate="print"/>
          <a:srcRect l="4918" t="15307" r="7538" b="30004"/>
          <a:stretch/>
        </p:blipFill>
        <p:spPr>
          <a:xfrm>
            <a:off x="7400556" y="3272073"/>
            <a:ext cx="1260974" cy="1672142"/>
          </a:xfrm>
          <a:prstGeom prst="rect">
            <a:avLst/>
          </a:prstGeom>
        </p:spPr>
      </p:pic>
      <p:sp>
        <p:nvSpPr>
          <p:cNvPr id="24" name="Прямоугольник: скругленные углы 23">
            <a:extLst>
              <a:ext uri="{FF2B5EF4-FFF2-40B4-BE49-F238E27FC236}">
                <a16:creationId xmlns="" xmlns:a16="http://schemas.microsoft.com/office/drawing/2014/main" id="{443EEA05-556E-41F3-814E-38FBCD5DF2B2}"/>
              </a:ext>
            </a:extLst>
          </p:cNvPr>
          <p:cNvSpPr/>
          <p:nvPr/>
        </p:nvSpPr>
        <p:spPr>
          <a:xfrm>
            <a:off x="110849" y="4791854"/>
            <a:ext cx="4692887" cy="858563"/>
          </a:xfrm>
          <a:prstGeom prst="roundRect">
            <a:avLst/>
          </a:prstGeom>
          <a:solidFill>
            <a:schemeClr val="bg2">
              <a:lumMod val="90000"/>
            </a:schemeClr>
          </a:solidFill>
          <a:scene3d>
            <a:camera prst="orthographicFront"/>
            <a:lightRig rig="threePt" dir="t"/>
          </a:scene3d>
          <a:sp3d>
            <a:bevelT prst="angle"/>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hangingPunct="0"/>
            <a:r>
              <a:rPr lang="uk-UA" sz="1200" b="1" dirty="0">
                <a:solidFill>
                  <a:schemeClr val="accent1">
                    <a:lumMod val="75000"/>
                  </a:schemeClr>
                </a:solidFill>
                <a:latin typeface="Times New Roman" panose="02020603050405020304" pitchFamily="18" charset="0"/>
                <a:cs typeface="Times New Roman" panose="02020603050405020304" pitchFamily="18" charset="0"/>
              </a:rPr>
              <a:t>З початку збройної агресії з боку </a:t>
            </a:r>
            <a:r>
              <a:rPr lang="uk-UA" sz="1200" b="1" dirty="0" err="1">
                <a:solidFill>
                  <a:schemeClr val="accent1">
                    <a:lumMod val="75000"/>
                  </a:schemeClr>
                </a:solidFill>
                <a:latin typeface="Times New Roman" panose="02020603050405020304" pitchFamily="18" charset="0"/>
                <a:cs typeface="Times New Roman" panose="02020603050405020304" pitchFamily="18" charset="0"/>
              </a:rPr>
              <a:t>рф</a:t>
            </a:r>
            <a:r>
              <a:rPr lang="uk-UA" sz="1200" b="1" dirty="0">
                <a:solidFill>
                  <a:schemeClr val="accent1">
                    <a:lumMod val="75000"/>
                  </a:schemeClr>
                </a:solidFill>
                <a:latin typeface="Times New Roman" panose="02020603050405020304" pitchFamily="18" charset="0"/>
                <a:cs typeface="Times New Roman" panose="02020603050405020304" pitchFamily="18" charset="0"/>
              </a:rPr>
              <a:t> </a:t>
            </a:r>
            <a:r>
              <a:rPr lang="uk-UA" sz="1200" b="1" dirty="0" smtClean="0">
                <a:solidFill>
                  <a:schemeClr val="accent1">
                    <a:lumMod val="75000"/>
                  </a:schemeClr>
                </a:solidFill>
                <a:latin typeface="Times New Roman" panose="02020603050405020304" pitchFamily="18" charset="0"/>
                <a:cs typeface="Times New Roman" panose="02020603050405020304" pitchFamily="18" charset="0"/>
              </a:rPr>
              <a:t>комунальний заклад </a:t>
            </a:r>
            <a:r>
              <a:rPr lang="uk-UA" sz="1200" b="1" dirty="0">
                <a:solidFill>
                  <a:schemeClr val="accent1">
                    <a:lumMod val="75000"/>
                  </a:schemeClr>
                </a:solidFill>
                <a:latin typeface="Times New Roman" panose="02020603050405020304" pitchFamily="18" charset="0"/>
                <a:cs typeface="Times New Roman" panose="02020603050405020304" pitchFamily="18" charset="0"/>
              </a:rPr>
              <a:t>збирає гуманітарну допомогу та передає її ЗСУ і населенню на визволених територіях. Також надає допомогу ВПО (пошук житла, продукти харчування, одяг, засоби гігієни). </a:t>
            </a:r>
            <a:endParaRPr lang="ru-RU" sz="12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4" name="Скругленный прямоугольник 3">
            <a:extLst>
              <a:ext uri="{FF2B5EF4-FFF2-40B4-BE49-F238E27FC236}">
                <a16:creationId xmlns="" xmlns:a16="http://schemas.microsoft.com/office/drawing/2014/main" id="{B6B53419-13F4-47DF-4D61-CCCF40ECE408}"/>
              </a:ext>
            </a:extLst>
          </p:cNvPr>
          <p:cNvSpPr/>
          <p:nvPr/>
        </p:nvSpPr>
        <p:spPr>
          <a:xfrm>
            <a:off x="4409954" y="684291"/>
            <a:ext cx="4541073" cy="165554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200" dirty="0">
                <a:solidFill>
                  <a:schemeClr val="accent1">
                    <a:lumMod val="50000"/>
                  </a:schemeClr>
                </a:solidFill>
                <a:latin typeface="Times New Roman" panose="02020603050405020304" pitchFamily="18" charset="0"/>
                <a:cs typeface="Times New Roman" panose="02020603050405020304" pitchFamily="18" charset="0"/>
              </a:rPr>
              <a:t>Основні соціальні послуги, які надавалися </a:t>
            </a:r>
            <a:r>
              <a:rPr lang="ru-RU" sz="1200" dirty="0" smtClean="0">
                <a:solidFill>
                  <a:schemeClr val="accent1">
                    <a:lumMod val="50000"/>
                  </a:schemeClr>
                </a:solidFill>
                <a:latin typeface="Times New Roman" panose="02020603050405020304" pitchFamily="18" charset="0"/>
                <a:cs typeface="Times New Roman" panose="02020603050405020304" pitchFamily="18" charset="0"/>
              </a:rPr>
              <a:t>комунальним закладом </a:t>
            </a:r>
            <a:r>
              <a:rPr lang="ru-RU" sz="1200" dirty="0">
                <a:solidFill>
                  <a:schemeClr val="accent1">
                    <a:lumMod val="50000"/>
                  </a:schemeClr>
                </a:solidFill>
                <a:latin typeface="Times New Roman" panose="02020603050405020304" pitchFamily="18" charset="0"/>
                <a:cs typeface="Times New Roman" panose="02020603050405020304" pitchFamily="18" charset="0"/>
              </a:rPr>
              <a:t>за звітний період - це догляд вдома, консультування, інформування, соціальний супровід сімей/осіб, що перебувають у складних життєвих обставинах, представництво інтересів, екстрене (кризове) втручання, натуральна допомога.</a:t>
            </a:r>
          </a:p>
          <a:p>
            <a:pPr algn="just"/>
            <a:r>
              <a:rPr lang="ru-RU" sz="1200" dirty="0">
                <a:solidFill>
                  <a:schemeClr val="accent1">
                    <a:lumMod val="50000"/>
                  </a:schemeClr>
                </a:solidFill>
                <a:latin typeface="Times New Roman" panose="02020603050405020304" pitchFamily="18" charset="0"/>
                <a:cs typeface="Times New Roman" panose="02020603050405020304" pitchFamily="18" charset="0"/>
              </a:rPr>
              <a:t>Середній вік підопічних, що знаходяться на обслуговуванні </a:t>
            </a:r>
            <a:r>
              <a:rPr lang="ru-RU" sz="1200" dirty="0" smtClean="0">
                <a:solidFill>
                  <a:schemeClr val="accent1">
                    <a:lumMod val="50000"/>
                  </a:schemeClr>
                </a:solidFill>
                <a:latin typeface="Times New Roman" panose="02020603050405020304" pitchFamily="18" charset="0"/>
                <a:cs typeface="Times New Roman" panose="02020603050405020304" pitchFamily="18" charset="0"/>
              </a:rPr>
              <a:t>закладу </a:t>
            </a:r>
            <a:r>
              <a:rPr lang="ru-RU" sz="1200" dirty="0">
                <a:solidFill>
                  <a:schemeClr val="accent1">
                    <a:lumMod val="50000"/>
                  </a:schemeClr>
                </a:solidFill>
                <a:latin typeface="Times New Roman" panose="02020603050405020304" pitchFamily="18" charset="0"/>
                <a:cs typeface="Times New Roman" panose="02020603050405020304" pitchFamily="18" charset="0"/>
              </a:rPr>
              <a:t>- 83 роки, навантаженість на 1 соціального робітника складає 6 осіб.</a:t>
            </a:r>
            <a:endParaRPr lang="x-none" sz="12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7" name="Скругленный прямоугольник 6">
            <a:extLst>
              <a:ext uri="{FF2B5EF4-FFF2-40B4-BE49-F238E27FC236}">
                <a16:creationId xmlns="" xmlns:a16="http://schemas.microsoft.com/office/drawing/2014/main" id="{E5A1017F-46AF-1A79-F4CF-B03E0334C72E}"/>
              </a:ext>
            </a:extLst>
          </p:cNvPr>
          <p:cNvSpPr/>
          <p:nvPr/>
        </p:nvSpPr>
        <p:spPr>
          <a:xfrm>
            <a:off x="4637314" y="2434336"/>
            <a:ext cx="4340322" cy="743234"/>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a:solidFill>
                  <a:schemeClr val="accent1">
                    <a:lumMod val="75000"/>
                  </a:schemeClr>
                </a:solidFill>
                <a:latin typeface="Times New Roman" panose="02020603050405020304" pitchFamily="18" charset="0"/>
                <a:cs typeface="Times New Roman" panose="02020603050405020304" pitchFamily="18" charset="0"/>
              </a:rPr>
              <a:t>Забезпечено технічними засобами реабілітації літніх людей (візочки – 3 шт., тростини - 4 шт.). Один візочок було доставлено в Центральний</a:t>
            </a:r>
          </a:p>
          <a:p>
            <a:pPr algn="ctr"/>
            <a:r>
              <a:rPr lang="ru-RU" sz="1200" b="1" dirty="0">
                <a:solidFill>
                  <a:schemeClr val="accent1">
                    <a:lumMod val="75000"/>
                  </a:schemeClr>
                </a:solidFill>
                <a:latin typeface="Times New Roman" panose="02020603050405020304" pitchFamily="18" charset="0"/>
                <a:cs typeface="Times New Roman" panose="02020603050405020304" pitchFamily="18" charset="0"/>
              </a:rPr>
              <a:t>військовий госпіталь м. Києва.</a:t>
            </a:r>
            <a:endParaRPr lang="x-none" sz="1200" b="1"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42058275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 xmlns:a16="http://schemas.microsoft.com/office/drawing/2014/main" id="{BF4DA55E-EE7E-402A-AC94-A64ABF4D40E7}"/>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666050" y="110953"/>
            <a:ext cx="305721" cy="438581"/>
          </a:xfrm>
          <a:prstGeom prst="rect">
            <a:avLst/>
          </a:prstGeom>
        </p:spPr>
      </p:pic>
      <p:sp>
        <p:nvSpPr>
          <p:cNvPr id="13" name="Объект 9">
            <a:extLst>
              <a:ext uri="{FF2B5EF4-FFF2-40B4-BE49-F238E27FC236}">
                <a16:creationId xmlns="" xmlns:a16="http://schemas.microsoft.com/office/drawing/2014/main" id="{8F8BFA51-86B9-4A2F-9138-41E1D0518CFA}"/>
              </a:ext>
            </a:extLst>
          </p:cNvPr>
          <p:cNvSpPr txBox="1">
            <a:spLocks/>
          </p:cNvSpPr>
          <p:nvPr/>
        </p:nvSpPr>
        <p:spPr>
          <a:xfrm>
            <a:off x="283103" y="2946041"/>
            <a:ext cx="2667915" cy="290230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5000"/>
              </a:lnSpc>
              <a:spcAft>
                <a:spcPts val="750"/>
              </a:spcAft>
              <a:buNone/>
            </a:pPr>
            <a:endParaRPr lang="ru-RU" sz="135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 xmlns:a16="http://schemas.microsoft.com/office/drawing/2014/main" id="{2BAC6970-F524-45C4-9D71-F3698F06FCFE}"/>
              </a:ext>
            </a:extLst>
          </p:cNvPr>
          <p:cNvSpPr txBox="1"/>
          <p:nvPr/>
        </p:nvSpPr>
        <p:spPr>
          <a:xfrm>
            <a:off x="4655311" y="87869"/>
            <a:ext cx="4010739" cy="461665"/>
          </a:xfrm>
          <a:prstGeom prst="rect">
            <a:avLst/>
          </a:prstGeom>
          <a:noFill/>
        </p:spPr>
        <p:txBody>
          <a:bodyPr wrap="square">
            <a:spAutoFit/>
          </a:bodyPr>
          <a:lstStyle/>
          <a:p>
            <a:pPr algn="ctr"/>
            <a:r>
              <a:rPr lang="uk-UA" sz="2400" b="1" dirty="0">
                <a:solidFill>
                  <a:srgbClr val="FF0000"/>
                </a:solidFill>
                <a:latin typeface="Times New Roman" panose="02020603050405020304" pitchFamily="18" charset="0"/>
                <a:cs typeface="Times New Roman" panose="02020603050405020304" pitchFamily="18" charset="0"/>
              </a:rPr>
              <a:t>СОЦІАЛЬНА ПОЛІТИКА</a:t>
            </a:r>
            <a:endParaRPr lang="ru-RU" sz="2400" b="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 xmlns:a16="http://schemas.microsoft.com/office/drawing/2014/main" id="{017B8CA1-A363-767F-D92A-C7A076C4BD04}"/>
              </a:ext>
            </a:extLst>
          </p:cNvPr>
          <p:cNvSpPr txBox="1"/>
          <p:nvPr/>
        </p:nvSpPr>
        <p:spPr>
          <a:xfrm>
            <a:off x="3599727" y="548640"/>
            <a:ext cx="5509501" cy="4154984"/>
          </a:xfrm>
          <a:prstGeom prst="rect">
            <a:avLst/>
          </a:prstGeom>
          <a:noFill/>
        </p:spPr>
        <p:txBody>
          <a:bodyPr wrap="square" rtlCol="0">
            <a:spAutoFit/>
          </a:bodyPr>
          <a:lstStyle/>
          <a:p>
            <a:r>
              <a:rPr lang="uk-UA" sz="1200" b="1" u="sng" dirty="0">
                <a:latin typeface="Times New Roman" panose="02020603050405020304" pitchFamily="18" charset="0"/>
                <a:cs typeface="Times New Roman" panose="02020603050405020304" pitchFamily="18" charset="0"/>
              </a:rPr>
              <a:t>За звітний період Службою здійснено:</a:t>
            </a:r>
            <a:endParaRPr lang="ru-RU" sz="1200" b="1" u="sng" dirty="0">
              <a:latin typeface="Times New Roman" panose="02020603050405020304" pitchFamily="18" charset="0"/>
              <a:cs typeface="Times New Roman" panose="02020603050405020304" pitchFamily="18" charset="0"/>
            </a:endParaRPr>
          </a:p>
          <a:p>
            <a:pPr marL="214313" indent="-214313">
              <a:buFont typeface="Wingdings" panose="05000000000000000000" pitchFamily="2" charset="2"/>
              <a:buChar char="q"/>
            </a:pPr>
            <a:r>
              <a:rPr lang="uk-UA" sz="1200" dirty="0">
                <a:latin typeface="Times New Roman" panose="02020603050405020304" pitchFamily="18" charset="0"/>
                <a:cs typeface="Times New Roman" panose="02020603050405020304" pitchFamily="18" charset="0"/>
              </a:rPr>
              <a:t>П</a:t>
            </a:r>
            <a:r>
              <a:rPr lang="uk-UA" sz="1200" dirty="0" smtClean="0">
                <a:latin typeface="Times New Roman" panose="02020603050405020304" pitchFamily="18" charset="0"/>
                <a:cs typeface="Times New Roman" panose="02020603050405020304" pitchFamily="18" charset="0"/>
              </a:rPr>
              <a:t>рийом </a:t>
            </a:r>
            <a:r>
              <a:rPr lang="uk-UA" sz="1200" dirty="0">
                <a:latin typeface="Times New Roman" panose="02020603050405020304" pitchFamily="18" charset="0"/>
                <a:cs typeface="Times New Roman" panose="02020603050405020304" pitchFamily="18" charset="0"/>
              </a:rPr>
              <a:t>громадян – 159 осіб;</a:t>
            </a:r>
          </a:p>
          <a:p>
            <a:pPr marL="214313" indent="-214313">
              <a:buFont typeface="Wingdings" panose="05000000000000000000" pitchFamily="2" charset="2"/>
              <a:buChar char="q"/>
            </a:pPr>
            <a:r>
              <a:rPr lang="uk-UA" sz="1200" dirty="0">
                <a:latin typeface="Times New Roman" panose="02020603050405020304" pitchFamily="18" charset="0"/>
                <a:cs typeface="Times New Roman" panose="02020603050405020304" pitchFamily="18" charset="0"/>
              </a:rPr>
              <a:t>О</a:t>
            </a:r>
            <a:r>
              <a:rPr lang="uk-UA" sz="1200" dirty="0" smtClean="0">
                <a:latin typeface="Times New Roman" panose="02020603050405020304" pitchFamily="18" charset="0"/>
                <a:cs typeface="Times New Roman" panose="02020603050405020304" pitchFamily="18" charset="0"/>
              </a:rPr>
              <a:t>бстеження </a:t>
            </a:r>
            <a:r>
              <a:rPr lang="uk-UA" sz="1200" dirty="0">
                <a:latin typeface="Times New Roman" panose="02020603050405020304" pitchFamily="18" charset="0"/>
                <a:cs typeface="Times New Roman" panose="02020603050405020304" pitchFamily="18" charset="0"/>
              </a:rPr>
              <a:t>умов проживання – 38;</a:t>
            </a:r>
          </a:p>
          <a:p>
            <a:pPr marL="214313" indent="-214313">
              <a:buFont typeface="Wingdings" panose="05000000000000000000" pitchFamily="2" charset="2"/>
              <a:buChar char="q"/>
            </a:pPr>
            <a:r>
              <a:rPr lang="uk-UA" sz="1200" dirty="0">
                <a:latin typeface="Times New Roman" panose="02020603050405020304" pitchFamily="18" charset="0"/>
                <a:cs typeface="Times New Roman" panose="02020603050405020304" pitchFamily="18" charset="0"/>
              </a:rPr>
              <a:t>П</a:t>
            </a:r>
            <a:r>
              <a:rPr lang="uk-UA" sz="1200" dirty="0" smtClean="0">
                <a:latin typeface="Times New Roman" panose="02020603050405020304" pitchFamily="18" charset="0"/>
                <a:cs typeface="Times New Roman" panose="02020603050405020304" pitchFamily="18" charset="0"/>
              </a:rPr>
              <a:t>роведено </a:t>
            </a:r>
            <a:r>
              <a:rPr lang="uk-UA" sz="1200" dirty="0">
                <a:latin typeface="Times New Roman" panose="02020603050405020304" pitchFamily="18" charset="0"/>
                <a:cs typeface="Times New Roman" panose="02020603050405020304" pitchFamily="18" charset="0"/>
              </a:rPr>
              <a:t>оцінки рівня безпеки дитини – 8;</a:t>
            </a:r>
          </a:p>
          <a:p>
            <a:pPr marL="214313" indent="-214313">
              <a:buFont typeface="Wingdings" panose="05000000000000000000" pitchFamily="2" charset="2"/>
              <a:buChar char="q"/>
            </a:pPr>
            <a:r>
              <a:rPr lang="uk-UA" sz="1200" dirty="0">
                <a:latin typeface="Times New Roman" panose="02020603050405020304" pitchFamily="18" charset="0"/>
                <a:cs typeface="Times New Roman" panose="02020603050405020304" pitchFamily="18" charset="0"/>
              </a:rPr>
              <a:t>В</a:t>
            </a:r>
            <a:r>
              <a:rPr lang="uk-UA" sz="1200" dirty="0" smtClean="0">
                <a:latin typeface="Times New Roman" panose="02020603050405020304" pitchFamily="18" charset="0"/>
                <a:cs typeface="Times New Roman" panose="02020603050405020304" pitchFamily="18" charset="0"/>
              </a:rPr>
              <a:t>идано </a:t>
            </a:r>
            <a:r>
              <a:rPr lang="uk-UA" sz="1200" dirty="0">
                <a:latin typeface="Times New Roman" panose="02020603050405020304" pitchFamily="18" charset="0"/>
                <a:cs typeface="Times New Roman" panose="02020603050405020304" pitchFamily="18" charset="0"/>
              </a:rPr>
              <a:t>посвідчень багатодітної сім`ї – 21;</a:t>
            </a:r>
          </a:p>
          <a:p>
            <a:pPr marL="214313" indent="-214313">
              <a:buFont typeface="Wingdings" panose="05000000000000000000" pitchFamily="2" charset="2"/>
              <a:buChar char="q"/>
            </a:pPr>
            <a:r>
              <a:rPr lang="uk-UA" sz="1200" dirty="0">
                <a:latin typeface="Times New Roman" panose="02020603050405020304" pitchFamily="18" charset="0"/>
                <a:cs typeface="Times New Roman" panose="02020603050405020304" pitchFamily="18" charset="0"/>
              </a:rPr>
              <a:t>В</a:t>
            </a:r>
            <a:r>
              <a:rPr lang="uk-UA" sz="1200" dirty="0" smtClean="0">
                <a:latin typeface="Times New Roman" panose="02020603050405020304" pitchFamily="18" charset="0"/>
                <a:cs typeface="Times New Roman" panose="02020603050405020304" pitchFamily="18" charset="0"/>
              </a:rPr>
              <a:t>идано </a:t>
            </a:r>
            <a:r>
              <a:rPr lang="uk-UA" sz="1200" dirty="0">
                <a:latin typeface="Times New Roman" panose="02020603050405020304" pitchFamily="18" charset="0"/>
                <a:cs typeface="Times New Roman" panose="02020603050405020304" pitchFamily="18" charset="0"/>
              </a:rPr>
              <a:t>посвідчень дитини з багатодітної сім`ї – 45;</a:t>
            </a:r>
          </a:p>
          <a:p>
            <a:pPr marL="214313" indent="-214313">
              <a:buFont typeface="Wingdings" panose="05000000000000000000" pitchFamily="2" charset="2"/>
              <a:buChar char="q"/>
            </a:pPr>
            <a:r>
              <a:rPr lang="uk-UA" sz="1200" dirty="0">
                <a:latin typeface="Times New Roman" panose="02020603050405020304" pitchFamily="18" charset="0"/>
                <a:cs typeface="Times New Roman" panose="02020603050405020304" pitchFamily="18" charset="0"/>
              </a:rPr>
              <a:t>Продовжено термін дії посвідчень багатодітної сім`ї/дитини з багатодітної сім`ї – 11;</a:t>
            </a:r>
          </a:p>
          <a:p>
            <a:pPr marL="214313" indent="-214313">
              <a:buFont typeface="Wingdings" panose="05000000000000000000" pitchFamily="2" charset="2"/>
              <a:buChar char="q"/>
            </a:pPr>
            <a:r>
              <a:rPr lang="uk-UA" sz="1200" dirty="0">
                <a:latin typeface="Times New Roman" panose="02020603050405020304" pitchFamily="18" charset="0"/>
                <a:cs typeface="Times New Roman" panose="02020603050405020304" pitchFamily="18" charset="0"/>
              </a:rPr>
              <a:t>Підготовлено до суду позовних заяв про доцільність позбавлення батьківських прав батьків, які ухиляються від виконання своїх батьківських обов’язків – 2;</a:t>
            </a:r>
            <a:endParaRPr lang="ru-RU" sz="1200" dirty="0">
              <a:latin typeface="Times New Roman" panose="02020603050405020304" pitchFamily="18" charset="0"/>
              <a:cs typeface="Times New Roman" panose="02020603050405020304" pitchFamily="18" charset="0"/>
            </a:endParaRPr>
          </a:p>
          <a:p>
            <a:pPr marL="214313" indent="-214313">
              <a:buFont typeface="Wingdings" panose="05000000000000000000" pitchFamily="2" charset="2"/>
              <a:buChar char="q"/>
            </a:pPr>
            <a:r>
              <a:rPr lang="uk-UA" sz="1200" dirty="0">
                <a:latin typeface="Times New Roman" panose="02020603050405020304" pitchFamily="18" charset="0"/>
                <a:cs typeface="Times New Roman" panose="02020603050405020304" pitchFamily="18" charset="0"/>
              </a:rPr>
              <a:t>Участь у судових засіданнях як представника третьої сторони по справі – 10;</a:t>
            </a:r>
          </a:p>
          <a:p>
            <a:pPr marL="214313" indent="-214313">
              <a:buFont typeface="Wingdings" panose="05000000000000000000" pitchFamily="2" charset="2"/>
              <a:buChar char="q"/>
            </a:pPr>
            <a:r>
              <a:rPr lang="uk-UA" sz="1200" dirty="0">
                <a:latin typeface="Times New Roman" panose="02020603050405020304" pitchFamily="18" charset="0"/>
                <a:cs typeface="Times New Roman" panose="02020603050405020304" pitchFamily="18" charset="0"/>
              </a:rPr>
              <a:t>Надано статус дитини-сироти, або дитини, позбавленої батьківського піклування – 7;</a:t>
            </a:r>
            <a:endParaRPr lang="ru-RU" sz="1200" dirty="0">
              <a:latin typeface="Times New Roman" panose="02020603050405020304" pitchFamily="18" charset="0"/>
              <a:cs typeface="Times New Roman" panose="02020603050405020304" pitchFamily="18" charset="0"/>
            </a:endParaRPr>
          </a:p>
          <a:p>
            <a:pPr marL="214313" indent="-214313">
              <a:buFont typeface="Wingdings" panose="05000000000000000000" pitchFamily="2" charset="2"/>
              <a:buChar char="q"/>
            </a:pPr>
            <a:r>
              <a:rPr lang="uk-UA" sz="1200" dirty="0">
                <a:latin typeface="Times New Roman" panose="02020603050405020304" pitchFamily="18" charset="0"/>
                <a:cs typeface="Times New Roman" panose="02020603050405020304" pitchFamily="18" charset="0"/>
              </a:rPr>
              <a:t>Встановлено опіку/піклування – 1;</a:t>
            </a:r>
            <a:endParaRPr lang="ru-RU" sz="1200" dirty="0">
              <a:latin typeface="Times New Roman" panose="02020603050405020304" pitchFamily="18" charset="0"/>
              <a:cs typeface="Times New Roman" panose="02020603050405020304" pitchFamily="18" charset="0"/>
            </a:endParaRPr>
          </a:p>
          <a:p>
            <a:pPr marL="214313" indent="-214313">
              <a:buFont typeface="Wingdings" panose="05000000000000000000" pitchFamily="2" charset="2"/>
              <a:buChar char="q"/>
            </a:pPr>
            <a:r>
              <a:rPr lang="uk-UA" sz="1200" dirty="0">
                <a:latin typeface="Times New Roman" panose="02020603050405020304" pitchFamily="18" charset="0"/>
                <a:cs typeface="Times New Roman" panose="02020603050405020304" pitchFamily="18" charset="0"/>
              </a:rPr>
              <a:t>Влаштування дитини в сім’ю родичів/знайомих за наказом ССДС до встановлення опіки/піклування над дитиною – 2;</a:t>
            </a:r>
          </a:p>
          <a:p>
            <a:pPr marL="214313" indent="-214313">
              <a:buFont typeface="Wingdings" panose="05000000000000000000" pitchFamily="2" charset="2"/>
              <a:buChar char="q"/>
            </a:pPr>
            <a:r>
              <a:rPr lang="uk-UA" sz="1200" dirty="0">
                <a:latin typeface="Times New Roman" panose="02020603050405020304" pitchFamily="18" charset="0"/>
                <a:cs typeface="Times New Roman" panose="02020603050405020304" pitchFamily="18" charset="0"/>
              </a:rPr>
              <a:t>Подано документи на постановку дитини на місцевий облік з усиновлення – 1;</a:t>
            </a:r>
          </a:p>
          <a:p>
            <a:pPr marL="214313" indent="-214313">
              <a:buFont typeface="Wingdings" panose="05000000000000000000" pitchFamily="2" charset="2"/>
              <a:buChar char="q"/>
            </a:pPr>
            <a:r>
              <a:rPr lang="uk-UA" sz="1200" dirty="0">
                <a:latin typeface="Times New Roman" panose="02020603050405020304" pitchFamily="18" charset="0"/>
                <a:cs typeface="Times New Roman" panose="02020603050405020304" pitchFamily="18" charset="0"/>
              </a:rPr>
              <a:t>Підготовка документів для надання дозволу на виїзд закордон дитини – 3;</a:t>
            </a:r>
          </a:p>
          <a:p>
            <a:pPr marL="214313" indent="-214313">
              <a:buFont typeface="Wingdings" panose="05000000000000000000" pitchFamily="2" charset="2"/>
              <a:buChar char="q"/>
            </a:pPr>
            <a:r>
              <a:rPr lang="uk-UA" sz="1200" dirty="0">
                <a:latin typeface="Times New Roman" panose="02020603050405020304" pitchFamily="18" charset="0"/>
                <a:cs typeface="Times New Roman" panose="02020603050405020304" pitchFamily="18" charset="0"/>
              </a:rPr>
              <a:t>Підготовка документів для надання дозволу на вчинення правочину щодо нерухомого майна – 4</a:t>
            </a:r>
            <a:endParaRPr lang="ru-RU" sz="1200" dirty="0">
              <a:latin typeface="Times New Roman" panose="02020603050405020304" pitchFamily="18" charset="0"/>
              <a:cs typeface="Times New Roman" panose="02020603050405020304" pitchFamily="18" charset="0"/>
            </a:endParaRPr>
          </a:p>
        </p:txBody>
      </p:sp>
      <p:sp>
        <p:nvSpPr>
          <p:cNvPr id="14" name="Заголовок 15">
            <a:extLst>
              <a:ext uri="{FF2B5EF4-FFF2-40B4-BE49-F238E27FC236}">
                <a16:creationId xmlns="" xmlns:a16="http://schemas.microsoft.com/office/drawing/2014/main" id="{408E8B5E-A836-47F6-8FF0-9F0E568483EE}"/>
              </a:ext>
            </a:extLst>
          </p:cNvPr>
          <p:cNvSpPr>
            <a:spLocks noGrp="1"/>
          </p:cNvSpPr>
          <p:nvPr>
            <p:ph type="title"/>
          </p:nvPr>
        </p:nvSpPr>
        <p:spPr>
          <a:xfrm>
            <a:off x="160768" y="214993"/>
            <a:ext cx="4010740" cy="334541"/>
          </a:xfrm>
        </p:spPr>
        <p:txBody>
          <a:bodyPr>
            <a:noAutofit/>
          </a:bodyPr>
          <a:lstStyle/>
          <a:p>
            <a:pPr algn="ctr"/>
            <a:r>
              <a:rPr lang="uk-UA" sz="2100" b="1" dirty="0">
                <a:solidFill>
                  <a:schemeClr val="accent1">
                    <a:lumMod val="75000"/>
                  </a:schemeClr>
                </a:solidFill>
                <a:latin typeface="Times New Roman" panose="02020603050405020304" pitchFamily="18" charset="0"/>
                <a:cs typeface="Times New Roman" panose="02020603050405020304" pitchFamily="18" charset="0"/>
              </a:rPr>
              <a:t>Служба у справах дітей та сім'ї </a:t>
            </a:r>
            <a:endParaRPr lang="ru-RU" sz="21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 xmlns:a16="http://schemas.microsoft.com/office/drawing/2014/main" id="{D98A4179-8061-4157-96CD-2E572705713E}"/>
              </a:ext>
            </a:extLst>
          </p:cNvPr>
          <p:cNvSpPr txBox="1"/>
          <p:nvPr/>
        </p:nvSpPr>
        <p:spPr>
          <a:xfrm>
            <a:off x="283103" y="483238"/>
            <a:ext cx="2747714" cy="307777"/>
          </a:xfrm>
          <a:prstGeom prst="rect">
            <a:avLst/>
          </a:prstGeom>
          <a:noFill/>
        </p:spPr>
        <p:txBody>
          <a:bodyPr wrap="square" rtlCol="0">
            <a:spAutoFit/>
          </a:bodyPr>
          <a:lstStyle/>
          <a:p>
            <a:pPr algn="just"/>
            <a:r>
              <a:rPr lang="uk-UA" sz="1400" b="1" i="1" dirty="0">
                <a:latin typeface="Times New Roman" panose="02020603050405020304" pitchFamily="18" charset="0"/>
                <a:cs typeface="Times New Roman" panose="02020603050405020304" pitchFamily="18" charset="0"/>
              </a:rPr>
              <a:t>Кількість працівників - 2</a:t>
            </a:r>
            <a:endParaRPr lang="ru-RU" sz="1400" b="1" i="1" dirty="0">
              <a:latin typeface="Times New Roman" panose="02020603050405020304" pitchFamily="18" charset="0"/>
              <a:cs typeface="Times New Roman" panose="02020603050405020304" pitchFamily="18" charset="0"/>
            </a:endParaRPr>
          </a:p>
        </p:txBody>
      </p:sp>
      <p:sp>
        <p:nvSpPr>
          <p:cNvPr id="2" name="Скругленный прямоугольник 1">
            <a:extLst>
              <a:ext uri="{FF2B5EF4-FFF2-40B4-BE49-F238E27FC236}">
                <a16:creationId xmlns="" xmlns:a16="http://schemas.microsoft.com/office/drawing/2014/main" id="{8D8D167B-65CC-269D-7DD6-8828F7AD0332}"/>
              </a:ext>
            </a:extLst>
          </p:cNvPr>
          <p:cNvSpPr/>
          <p:nvPr/>
        </p:nvSpPr>
        <p:spPr>
          <a:xfrm>
            <a:off x="73315" y="907943"/>
            <a:ext cx="3399090" cy="155286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200" b="1" dirty="0">
                <a:solidFill>
                  <a:schemeClr val="accent1">
                    <a:lumMod val="75000"/>
                  </a:schemeClr>
                </a:solidFill>
                <a:latin typeface="Times New Roman" panose="02020603050405020304" pitchFamily="18" charset="0"/>
                <a:cs typeface="Times New Roman" panose="02020603050405020304" pitchFamily="18" charset="0"/>
              </a:rPr>
              <a:t>З метою ефективного правового та соціального захисту дітей, забезпечення реалізації прав, свобод та законних інтересів дитини утворена Комісія з питань захисту прав дітей при виконавчому комітеті Гребінківської селищної ради, на якій </a:t>
            </a:r>
            <a:r>
              <a:rPr lang="ru-RU" sz="1200" b="1" dirty="0" smtClean="0">
                <a:solidFill>
                  <a:schemeClr val="accent1">
                    <a:lumMod val="75000"/>
                  </a:schemeClr>
                </a:solidFill>
                <a:latin typeface="Times New Roman" panose="02020603050405020304" pitchFamily="18" charset="0"/>
                <a:cs typeface="Times New Roman" panose="02020603050405020304" pitchFamily="18" charset="0"/>
              </a:rPr>
              <a:t> за звітний </a:t>
            </a:r>
            <a:r>
              <a:rPr lang="ru-RU" sz="1200" b="1" dirty="0">
                <a:solidFill>
                  <a:schemeClr val="accent1">
                    <a:lumMod val="75000"/>
                  </a:schemeClr>
                </a:solidFill>
                <a:latin typeface="Times New Roman" panose="02020603050405020304" pitchFamily="18" charset="0"/>
                <a:cs typeface="Times New Roman" panose="02020603050405020304" pitchFamily="18" charset="0"/>
              </a:rPr>
              <a:t>період розглянуто 80 питань.</a:t>
            </a:r>
            <a:endParaRPr lang="x-none" sz="12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4" name="Скругленный прямоугольник 3">
            <a:extLst>
              <a:ext uri="{FF2B5EF4-FFF2-40B4-BE49-F238E27FC236}">
                <a16:creationId xmlns="" xmlns:a16="http://schemas.microsoft.com/office/drawing/2014/main" id="{A303E980-4071-B5E2-2FCE-33207857D66E}"/>
              </a:ext>
            </a:extLst>
          </p:cNvPr>
          <p:cNvSpPr/>
          <p:nvPr/>
        </p:nvSpPr>
        <p:spPr>
          <a:xfrm>
            <a:off x="137573" y="2508069"/>
            <a:ext cx="3334832" cy="156754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x-none" sz="1200" b="1" dirty="0">
                <a:solidFill>
                  <a:schemeClr val="accent1">
                    <a:lumMod val="75000"/>
                  </a:schemeClr>
                </a:solidFill>
                <a:latin typeface="Times New Roman" panose="02020603050405020304" pitchFamily="18" charset="0"/>
                <a:cs typeface="Times New Roman" panose="02020603050405020304" pitchFamily="18" charset="0"/>
              </a:rPr>
              <a:t>Сім</a:t>
            </a:r>
            <a:r>
              <a:rPr lang="en-US" sz="1200" b="1" dirty="0">
                <a:solidFill>
                  <a:schemeClr val="accent1">
                    <a:lumMod val="75000"/>
                  </a:schemeClr>
                </a:solidFill>
                <a:latin typeface="Times New Roman" panose="02020603050405020304" pitchFamily="18" charset="0"/>
                <a:cs typeface="Times New Roman" panose="02020603050405020304" pitchFamily="18" charset="0"/>
              </a:rPr>
              <a:t>`</a:t>
            </a:r>
            <a:r>
              <a:rPr lang="x-none" sz="1200" b="1" dirty="0">
                <a:solidFill>
                  <a:schemeClr val="accent1">
                    <a:lumMod val="75000"/>
                  </a:schemeClr>
                </a:solidFill>
                <a:latin typeface="Times New Roman" panose="02020603050405020304" pitchFamily="18" charset="0"/>
                <a:cs typeface="Times New Roman" panose="02020603050405020304" pitchFamily="18" charset="0"/>
              </a:rPr>
              <a:t>ї, що перебувають на обліку Служби, як такі, що опинились в складних обставинах, малозабезпечені сім</a:t>
            </a:r>
            <a:r>
              <a:rPr lang="en-US" sz="1200" b="1" dirty="0">
                <a:solidFill>
                  <a:schemeClr val="accent1">
                    <a:lumMod val="75000"/>
                  </a:schemeClr>
                </a:solidFill>
                <a:latin typeface="Times New Roman" panose="02020603050405020304" pitchFamily="18" charset="0"/>
                <a:cs typeface="Times New Roman" panose="02020603050405020304" pitchFamily="18" charset="0"/>
              </a:rPr>
              <a:t>`</a:t>
            </a:r>
            <a:r>
              <a:rPr lang="x-none" sz="1200" b="1" dirty="0">
                <a:solidFill>
                  <a:schemeClr val="accent1">
                    <a:lumMod val="75000"/>
                  </a:schemeClr>
                </a:solidFill>
                <a:latin typeface="Times New Roman" panose="02020603050405020304" pitchFamily="18" charset="0"/>
                <a:cs typeface="Times New Roman" panose="02020603050405020304" pitchFamily="18" charset="0"/>
              </a:rPr>
              <a:t>ї, багатодітні сім</a:t>
            </a:r>
            <a:r>
              <a:rPr lang="en-US" sz="1200" b="1" dirty="0">
                <a:solidFill>
                  <a:schemeClr val="accent1">
                    <a:lumMod val="75000"/>
                  </a:schemeClr>
                </a:solidFill>
                <a:latin typeface="Times New Roman" panose="02020603050405020304" pitchFamily="18" charset="0"/>
                <a:cs typeface="Times New Roman" panose="02020603050405020304" pitchFamily="18" charset="0"/>
              </a:rPr>
              <a:t>`</a:t>
            </a:r>
            <a:r>
              <a:rPr lang="x-none" sz="1200" b="1">
                <a:solidFill>
                  <a:schemeClr val="accent1">
                    <a:lumMod val="75000"/>
                  </a:schemeClr>
                </a:solidFill>
                <a:latin typeface="Times New Roman" panose="02020603050405020304" pitchFamily="18" charset="0"/>
                <a:cs typeface="Times New Roman" panose="02020603050405020304" pitchFamily="18" charset="0"/>
              </a:rPr>
              <a:t>ї </a:t>
            </a:r>
            <a:r>
              <a:rPr lang="uk-UA" sz="1200" b="1" dirty="0" smtClean="0">
                <a:solidFill>
                  <a:schemeClr val="accent1">
                    <a:lumMod val="75000"/>
                  </a:schemeClr>
                </a:solidFill>
                <a:latin typeface="Times New Roman" panose="02020603050405020304" pitchFamily="18" charset="0"/>
                <a:cs typeface="Times New Roman" panose="02020603050405020304" pitchFamily="18" charset="0"/>
              </a:rPr>
              <a:t>, </a:t>
            </a:r>
            <a:r>
              <a:rPr lang="x-none" sz="1200" b="1" smtClean="0">
                <a:solidFill>
                  <a:schemeClr val="accent1">
                    <a:lumMod val="75000"/>
                  </a:schemeClr>
                </a:solidFill>
                <a:latin typeface="Times New Roman" panose="02020603050405020304" pitchFamily="18" charset="0"/>
                <a:cs typeface="Times New Roman" panose="02020603050405020304" pitchFamily="18" charset="0"/>
              </a:rPr>
              <a:t>отримують </a:t>
            </a:r>
            <a:r>
              <a:rPr lang="x-none" sz="1200" b="1" dirty="0">
                <a:solidFill>
                  <a:schemeClr val="accent1">
                    <a:lumMod val="75000"/>
                  </a:schemeClr>
                </a:solidFill>
                <a:latin typeface="Times New Roman" panose="02020603050405020304" pitchFamily="18" charset="0"/>
                <a:cs typeface="Times New Roman" panose="02020603050405020304" pitchFamily="18" charset="0"/>
              </a:rPr>
              <a:t>гуманітарну допомогу у вигляді дитячого харчування, засобів гігієни та речей.</a:t>
            </a:r>
          </a:p>
        </p:txBody>
      </p:sp>
      <p:sp>
        <p:nvSpPr>
          <p:cNvPr id="6" name="Скругленный прямоугольник 5">
            <a:extLst>
              <a:ext uri="{FF2B5EF4-FFF2-40B4-BE49-F238E27FC236}">
                <a16:creationId xmlns="" xmlns:a16="http://schemas.microsoft.com/office/drawing/2014/main" id="{12E62F3B-C647-4F2F-864B-7CB65C1B75D4}"/>
              </a:ext>
            </a:extLst>
          </p:cNvPr>
          <p:cNvSpPr/>
          <p:nvPr/>
        </p:nvSpPr>
        <p:spPr>
          <a:xfrm>
            <a:off x="3662046" y="4896975"/>
            <a:ext cx="2460961" cy="185007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200" b="1" dirty="0">
                <a:solidFill>
                  <a:schemeClr val="accent1">
                    <a:lumMod val="75000"/>
                  </a:schemeClr>
                </a:solidFill>
                <a:latin typeface="Times New Roman" panose="02020603050405020304" pitchFamily="18" charset="0"/>
                <a:cs typeface="Times New Roman" panose="02020603050405020304" pitchFamily="18" charset="0"/>
              </a:rPr>
              <a:t>В рамках проєкту, </a:t>
            </a:r>
            <a:r>
              <a:rPr lang="ru-RU" sz="1200" b="1" dirty="0">
                <a:solidFill>
                  <a:schemeClr val="accent1">
                    <a:lumMod val="75000"/>
                  </a:schemeClr>
                </a:solidFill>
                <a:latin typeface="Times New Roman" panose="02020603050405020304" pitchFamily="18" charset="0"/>
                <a:cs typeface="Times New Roman" panose="02020603050405020304" pitchFamily="18" charset="0"/>
              </a:rPr>
              <a:t>який впроваджується на території пристоличного регіону Службою у справах дітей та сім’ї КОВА та БО «Надія і житло для дітей», за підтримки Дитячого фонду ООН </a:t>
            </a:r>
            <a:r>
              <a:rPr lang="en-US" sz="1200" b="1" dirty="0">
                <a:solidFill>
                  <a:schemeClr val="accent1">
                    <a:lumMod val="75000"/>
                  </a:schemeClr>
                </a:solidFill>
                <a:latin typeface="Times New Roman" panose="02020603050405020304" pitchFamily="18" charset="0"/>
                <a:cs typeface="Times New Roman" panose="02020603050405020304" pitchFamily="18" charset="0"/>
                <a:hlinkClick r:id="rId3">
                  <a:extLst>
                    <a:ext uri="{A12FA001-AC4F-418D-AE19-62706E023703}">
                      <ahyp:hlinkClr xmlns="" xmlns:ahyp="http://schemas.microsoft.com/office/drawing/2018/hyperlinkcolor" val="tx"/>
                    </a:ext>
                  </a:extLst>
                </a:hlinkClick>
              </a:rPr>
              <a:t>UNICEF Ukraine</a:t>
            </a:r>
            <a:r>
              <a:rPr lang="en-US" sz="1200" b="1" dirty="0">
                <a:solidFill>
                  <a:schemeClr val="accent1">
                    <a:lumMod val="75000"/>
                  </a:schemeClr>
                </a:solidFill>
                <a:latin typeface="Times New Roman" panose="02020603050405020304" pitchFamily="18" charset="0"/>
                <a:cs typeface="Times New Roman" panose="02020603050405020304" pitchFamily="18" charset="0"/>
              </a:rPr>
              <a:t>, </a:t>
            </a:r>
            <a:r>
              <a:rPr lang="ru-RU" sz="1200" b="1" dirty="0">
                <a:solidFill>
                  <a:schemeClr val="accent1">
                    <a:lumMod val="75000"/>
                  </a:schemeClr>
                </a:solidFill>
                <a:latin typeface="Times New Roman" panose="02020603050405020304" pitchFamily="18" charset="0"/>
                <a:cs typeface="Times New Roman" panose="02020603050405020304" pitchFamily="18" charset="0"/>
              </a:rPr>
              <a:t>Служба у справах дітей та сім’ї отримала ноутбук.</a:t>
            </a:r>
            <a:endParaRPr lang="x-none" sz="12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7" name="Скругленный прямоугольник 6">
            <a:extLst>
              <a:ext uri="{FF2B5EF4-FFF2-40B4-BE49-F238E27FC236}">
                <a16:creationId xmlns="" xmlns:a16="http://schemas.microsoft.com/office/drawing/2014/main" id="{9D81DA7B-2F7B-0E61-0434-31BDB304EFA0}"/>
              </a:ext>
            </a:extLst>
          </p:cNvPr>
          <p:cNvSpPr/>
          <p:nvPr/>
        </p:nvSpPr>
        <p:spPr>
          <a:xfrm>
            <a:off x="6296627" y="4743490"/>
            <a:ext cx="2740791" cy="2003557"/>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200" b="1" dirty="0">
                <a:solidFill>
                  <a:schemeClr val="accent1">
                    <a:lumMod val="75000"/>
                  </a:schemeClr>
                </a:solidFill>
                <a:latin typeface="Times New Roman" panose="02020603050405020304" pitchFamily="18" charset="0"/>
                <a:cs typeface="Times New Roman" panose="02020603050405020304" pitchFamily="18" charset="0"/>
              </a:rPr>
              <a:t>Напередодні свята Нового року діти громади вже традиційно отримали солодощі. В День захисту дітей діти-сиріти, діти, позбавлені батьківського піклування, які перебувають на первинному обліку служби та виховуються у сім</a:t>
            </a:r>
            <a:r>
              <a:rPr lang="en-US" sz="1200" b="1" dirty="0">
                <a:solidFill>
                  <a:schemeClr val="accent1">
                    <a:lumMod val="75000"/>
                  </a:schemeClr>
                </a:solidFill>
                <a:latin typeface="Times New Roman" panose="02020603050405020304" pitchFamily="18" charset="0"/>
                <a:cs typeface="Times New Roman" panose="02020603050405020304" pitchFamily="18" charset="0"/>
              </a:rPr>
              <a:t>`</a:t>
            </a:r>
            <a:r>
              <a:rPr lang="uk-UA" sz="1200" b="1" dirty="0" err="1">
                <a:solidFill>
                  <a:schemeClr val="accent1">
                    <a:lumMod val="75000"/>
                  </a:schemeClr>
                </a:solidFill>
                <a:latin typeface="Times New Roman" panose="02020603050405020304" pitchFamily="18" charset="0"/>
                <a:cs typeface="Times New Roman" panose="02020603050405020304" pitchFamily="18" charset="0"/>
              </a:rPr>
              <a:t>ях</a:t>
            </a:r>
            <a:r>
              <a:rPr lang="uk-UA" sz="1200" b="1" dirty="0">
                <a:solidFill>
                  <a:schemeClr val="accent1">
                    <a:lumMod val="75000"/>
                  </a:schemeClr>
                </a:solidFill>
                <a:latin typeface="Times New Roman" panose="02020603050405020304" pitchFamily="18" charset="0"/>
                <a:cs typeface="Times New Roman" panose="02020603050405020304" pitchFamily="18" charset="0"/>
              </a:rPr>
              <a:t> опікунів</a:t>
            </a:r>
            <a:r>
              <a:rPr lang="en-US" sz="1200" b="1" dirty="0">
                <a:solidFill>
                  <a:schemeClr val="accent1">
                    <a:lumMod val="75000"/>
                  </a:schemeClr>
                </a:solidFill>
                <a:latin typeface="Times New Roman" panose="02020603050405020304" pitchFamily="18" charset="0"/>
                <a:cs typeface="Times New Roman" panose="02020603050405020304" pitchFamily="18" charset="0"/>
              </a:rPr>
              <a:t>/</a:t>
            </a:r>
            <a:r>
              <a:rPr lang="uk-UA" sz="1200" b="1" dirty="0">
                <a:solidFill>
                  <a:schemeClr val="accent1">
                    <a:lumMod val="75000"/>
                  </a:schemeClr>
                </a:solidFill>
                <a:latin typeface="Times New Roman" panose="02020603050405020304" pitchFamily="18" charset="0"/>
                <a:cs typeface="Times New Roman" panose="02020603050405020304" pitchFamily="18" charset="0"/>
              </a:rPr>
              <a:t>піклувальників на території нашої громади також отримали подарунки.</a:t>
            </a:r>
            <a:endParaRPr lang="x-none" sz="1200" b="1"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9" name="Рисунок 8">
            <a:extLst>
              <a:ext uri="{FF2B5EF4-FFF2-40B4-BE49-F238E27FC236}">
                <a16:creationId xmlns="" xmlns:a16="http://schemas.microsoft.com/office/drawing/2014/main" id="{CBC678E9-E83C-50DF-330C-EC0872F9AD7D}"/>
              </a:ext>
            </a:extLst>
          </p:cNvPr>
          <p:cNvPicPr>
            <a:picLocks noChangeAspect="1"/>
          </p:cNvPicPr>
          <p:nvPr/>
        </p:nvPicPr>
        <p:blipFill>
          <a:blip r:embed="rId4" cstate="print"/>
          <a:stretch>
            <a:fillRect/>
          </a:stretch>
        </p:blipFill>
        <p:spPr>
          <a:xfrm>
            <a:off x="1731404" y="4101641"/>
            <a:ext cx="1841936" cy="2515624"/>
          </a:xfrm>
          <a:prstGeom prst="rect">
            <a:avLst/>
          </a:prstGeom>
        </p:spPr>
      </p:pic>
      <p:pic>
        <p:nvPicPr>
          <p:cNvPr id="16" name="Рисунок 15">
            <a:extLst>
              <a:ext uri="{FF2B5EF4-FFF2-40B4-BE49-F238E27FC236}">
                <a16:creationId xmlns="" xmlns:a16="http://schemas.microsoft.com/office/drawing/2014/main" id="{AB8CA1BD-A930-D3F2-3E58-BBB25EA78B48}"/>
              </a:ext>
            </a:extLst>
          </p:cNvPr>
          <p:cNvPicPr>
            <a:picLocks noChangeAspect="1"/>
          </p:cNvPicPr>
          <p:nvPr/>
        </p:nvPicPr>
        <p:blipFill>
          <a:blip r:embed="rId5" cstate="print"/>
          <a:stretch>
            <a:fillRect/>
          </a:stretch>
        </p:blipFill>
        <p:spPr>
          <a:xfrm>
            <a:off x="96127" y="4127383"/>
            <a:ext cx="1546570" cy="2515624"/>
          </a:xfrm>
          <a:prstGeom prst="rect">
            <a:avLst/>
          </a:prstGeom>
        </p:spPr>
      </p:pic>
    </p:spTree>
    <p:extLst>
      <p:ext uri="{BB962C8B-B14F-4D97-AF65-F5344CB8AC3E}">
        <p14:creationId xmlns="" xmlns:p14="http://schemas.microsoft.com/office/powerpoint/2010/main" val="3676786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Заголовок 15">
            <a:extLst>
              <a:ext uri="{FF2B5EF4-FFF2-40B4-BE49-F238E27FC236}">
                <a16:creationId xmlns="" xmlns:a16="http://schemas.microsoft.com/office/drawing/2014/main" id="{F2E1979E-91A2-49E6-B2E6-02C3E0460F2C}"/>
              </a:ext>
            </a:extLst>
          </p:cNvPr>
          <p:cNvSpPr>
            <a:spLocks noGrp="1"/>
          </p:cNvSpPr>
          <p:nvPr>
            <p:ph type="title"/>
          </p:nvPr>
        </p:nvSpPr>
        <p:spPr>
          <a:xfrm>
            <a:off x="124714" y="359308"/>
            <a:ext cx="2966551" cy="334541"/>
          </a:xfrm>
        </p:spPr>
        <p:txBody>
          <a:bodyPr>
            <a:normAutofit fontScale="90000"/>
          </a:bodyPr>
          <a:lstStyle/>
          <a:p>
            <a:pPr algn="r"/>
            <a:r>
              <a:rPr lang="uk-UA" sz="2325"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Гуманітарний штаб</a:t>
            </a:r>
            <a:r>
              <a:rPr lang="uk-UA" sz="2475" b="1" dirty="0">
                <a:ln w="0"/>
                <a:solidFill>
                  <a:schemeClr val="bg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r>
            <a:br>
              <a:rPr lang="uk-UA" sz="2475" b="1" dirty="0">
                <a:ln w="0"/>
                <a:solidFill>
                  <a:schemeClr val="bg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br>
            <a:endParaRPr lang="ru-RU" sz="1650" b="1" i="1" dirty="0">
              <a:latin typeface="Times New Roman" panose="02020603050405020304" pitchFamily="18" charset="0"/>
              <a:cs typeface="Times New Roman" panose="02020603050405020304" pitchFamily="18" charset="0"/>
            </a:endParaRPr>
          </a:p>
        </p:txBody>
      </p:sp>
      <p:sp>
        <p:nvSpPr>
          <p:cNvPr id="29" name="Заголовок 15">
            <a:extLst>
              <a:ext uri="{FF2B5EF4-FFF2-40B4-BE49-F238E27FC236}">
                <a16:creationId xmlns="" xmlns:a16="http://schemas.microsoft.com/office/drawing/2014/main" id="{89B6E596-9ECC-4336-9537-9781D788D4EE}"/>
              </a:ext>
            </a:extLst>
          </p:cNvPr>
          <p:cNvSpPr txBox="1">
            <a:spLocks/>
          </p:cNvSpPr>
          <p:nvPr/>
        </p:nvSpPr>
        <p:spPr>
          <a:xfrm>
            <a:off x="13523" y="1188009"/>
            <a:ext cx="8947098" cy="427579"/>
          </a:xfrm>
          <a:prstGeom prst="rect">
            <a:avLst/>
          </a:prstGeom>
        </p:spPr>
        <p:txBody>
          <a:bodyPr vert="horz" lIns="68580" tIns="34290" rIns="68580" bIns="3429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uk-UA" sz="3300" b="1" dirty="0">
                <a:ln w="22225">
                  <a:solidFill>
                    <a:schemeClr val="accent2"/>
                  </a:solidFill>
                  <a:prstDash val="solid"/>
                </a:ln>
                <a:solidFill>
                  <a:schemeClr val="accent2">
                    <a:lumMod val="40000"/>
                    <a:lumOff val="60000"/>
                  </a:schemeClr>
                </a:solidFill>
              </a:rPr>
              <a:t/>
            </a:r>
            <a:br>
              <a:rPr lang="uk-UA" sz="3300" b="1" dirty="0">
                <a:ln w="22225">
                  <a:solidFill>
                    <a:schemeClr val="accent2"/>
                  </a:solidFill>
                  <a:prstDash val="solid"/>
                </a:ln>
                <a:solidFill>
                  <a:schemeClr val="accent2">
                    <a:lumMod val="40000"/>
                    <a:lumOff val="60000"/>
                  </a:schemeClr>
                </a:solidFill>
              </a:rPr>
            </a:br>
            <a:endParaRPr lang="ru-RU" sz="1650" b="1" i="1" dirty="0">
              <a:latin typeface="Times New Roman" panose="02020603050405020304" pitchFamily="18" charset="0"/>
              <a:cs typeface="Times New Roman" panose="02020603050405020304" pitchFamily="18" charset="0"/>
            </a:endParaRPr>
          </a:p>
        </p:txBody>
      </p:sp>
      <p:pic>
        <p:nvPicPr>
          <p:cNvPr id="30" name="Рисунок 29">
            <a:extLst>
              <a:ext uri="{FF2B5EF4-FFF2-40B4-BE49-F238E27FC236}">
                <a16:creationId xmlns="" xmlns:a16="http://schemas.microsoft.com/office/drawing/2014/main" id="{59872A9C-C008-402F-B989-E460C845008B}"/>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725556" y="167627"/>
            <a:ext cx="263641" cy="378214"/>
          </a:xfrm>
          <a:prstGeom prst="rect">
            <a:avLst/>
          </a:prstGeom>
        </p:spPr>
      </p:pic>
      <p:sp>
        <p:nvSpPr>
          <p:cNvPr id="31" name="TextBox 30">
            <a:extLst>
              <a:ext uri="{FF2B5EF4-FFF2-40B4-BE49-F238E27FC236}">
                <a16:creationId xmlns="" xmlns:a16="http://schemas.microsoft.com/office/drawing/2014/main" id="{BD43D9A0-DF4A-4FEC-A3F9-9AC125AB0564}"/>
              </a:ext>
            </a:extLst>
          </p:cNvPr>
          <p:cNvSpPr txBox="1"/>
          <p:nvPr/>
        </p:nvSpPr>
        <p:spPr>
          <a:xfrm>
            <a:off x="5249075" y="152248"/>
            <a:ext cx="3409806" cy="415498"/>
          </a:xfrm>
          <a:prstGeom prst="rect">
            <a:avLst/>
          </a:prstGeom>
          <a:noFill/>
        </p:spPr>
        <p:txBody>
          <a:bodyPr wrap="square">
            <a:spAutoFit/>
          </a:bodyPr>
          <a:lstStyle/>
          <a:p>
            <a:pPr algn="ctr"/>
            <a:r>
              <a:rPr lang="uk-UA" sz="2100" b="1" dirty="0">
                <a:solidFill>
                  <a:srgbClr val="FF0000"/>
                </a:solidFill>
                <a:latin typeface="Times New Roman" panose="02020603050405020304" pitchFamily="18" charset="0"/>
                <a:cs typeface="Times New Roman" panose="02020603050405020304" pitchFamily="18" charset="0"/>
              </a:rPr>
              <a:t>СОЦІАЛЬНА ПОЛІТИКА</a:t>
            </a:r>
            <a:endParaRPr lang="ru-RU" sz="2100" b="1" dirty="0">
              <a:solidFill>
                <a:srgbClr val="FF0000"/>
              </a:solidFill>
              <a:latin typeface="Times New Roman" panose="02020603050405020304" pitchFamily="18" charset="0"/>
              <a:cs typeface="Times New Roman" panose="02020603050405020304" pitchFamily="18" charset="0"/>
            </a:endParaRPr>
          </a:p>
        </p:txBody>
      </p:sp>
      <p:sp>
        <p:nvSpPr>
          <p:cNvPr id="17" name="Прямоугольник 16">
            <a:extLst>
              <a:ext uri="{FF2B5EF4-FFF2-40B4-BE49-F238E27FC236}">
                <a16:creationId xmlns="" xmlns:a16="http://schemas.microsoft.com/office/drawing/2014/main" id="{3085D1E3-3543-40C8-A40F-BF227CE4FF57}"/>
              </a:ext>
            </a:extLst>
          </p:cNvPr>
          <p:cNvSpPr/>
          <p:nvPr/>
        </p:nvSpPr>
        <p:spPr>
          <a:xfrm>
            <a:off x="0" y="1666486"/>
            <a:ext cx="3495675" cy="132576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uk-UA" sz="1350" dirty="0">
              <a:solidFill>
                <a:schemeClr val="tx1"/>
              </a:solidFill>
            </a:endParaRPr>
          </a:p>
          <a:p>
            <a:pPr algn="just"/>
            <a:r>
              <a:rPr lang="uk-UA" sz="1200" dirty="0">
                <a:solidFill>
                  <a:schemeClr val="tx1"/>
                </a:solidFill>
                <a:latin typeface="Times New Roman" panose="02020603050405020304" pitchFamily="18" charset="0"/>
                <a:cs typeface="Times New Roman" panose="02020603050405020304" pitchFamily="18" charset="0"/>
              </a:rPr>
              <a:t>З 27.02.22 р. по 14.10.22 р. отримано більше 70 тонн гуманітарної допомоги для соціально незахищених категорій громадян. </a:t>
            </a:r>
          </a:p>
          <a:p>
            <a:pPr algn="just"/>
            <a:r>
              <a:rPr lang="uk-UA" sz="1200" dirty="0">
                <a:solidFill>
                  <a:schemeClr val="tx1"/>
                </a:solidFill>
                <a:latin typeface="Times New Roman" panose="02020603050405020304" pitchFamily="18" charset="0"/>
                <a:cs typeface="Times New Roman" panose="02020603050405020304" pitchFamily="18" charset="0"/>
              </a:rPr>
              <a:t>Видано:</a:t>
            </a:r>
            <a:endParaRPr lang="ru-RU" sz="1200" dirty="0">
              <a:solidFill>
                <a:schemeClr val="tx1"/>
              </a:solidFill>
              <a:latin typeface="Times New Roman" panose="02020603050405020304" pitchFamily="18" charset="0"/>
              <a:cs typeface="Times New Roman" panose="02020603050405020304" pitchFamily="18" charset="0"/>
            </a:endParaRPr>
          </a:p>
          <a:p>
            <a:pPr marL="214313" indent="-214313" algn="just">
              <a:buFont typeface="Wingdings" panose="05000000000000000000" pitchFamily="2" charset="2"/>
              <a:buChar char="ü"/>
            </a:pPr>
            <a:r>
              <a:rPr lang="uk-UA" sz="1200" dirty="0">
                <a:solidFill>
                  <a:schemeClr val="tx1"/>
                </a:solidFill>
                <a:latin typeface="Times New Roman" panose="02020603050405020304" pitchFamily="18" charset="0"/>
                <a:cs typeface="Times New Roman" panose="02020603050405020304" pitchFamily="18" charset="0"/>
              </a:rPr>
              <a:t>6860 продуктових </a:t>
            </a:r>
            <a:r>
              <a:rPr lang="uk-UA" sz="1200" dirty="0" smtClean="0">
                <a:solidFill>
                  <a:schemeClr val="tx1"/>
                </a:solidFill>
                <a:latin typeface="Times New Roman" panose="02020603050405020304" pitchFamily="18" charset="0"/>
                <a:cs typeface="Times New Roman" panose="02020603050405020304" pitchFamily="18" charset="0"/>
              </a:rPr>
              <a:t>наборів </a:t>
            </a:r>
            <a:r>
              <a:rPr lang="uk-UA" sz="1200" dirty="0">
                <a:solidFill>
                  <a:schemeClr val="tx1"/>
                </a:solidFill>
                <a:latin typeface="Times New Roman" panose="02020603050405020304" pitchFamily="18" charset="0"/>
                <a:cs typeface="Times New Roman" panose="02020603050405020304" pitchFamily="18" charset="0"/>
              </a:rPr>
              <a:t>пільговим </a:t>
            </a:r>
            <a:r>
              <a:rPr lang="uk-UA" sz="1200" dirty="0" smtClean="0">
                <a:solidFill>
                  <a:schemeClr val="tx1"/>
                </a:solidFill>
                <a:latin typeface="Times New Roman" panose="02020603050405020304" pitchFamily="18" charset="0"/>
                <a:cs typeface="Times New Roman" panose="02020603050405020304" pitchFamily="18" charset="0"/>
              </a:rPr>
              <a:t>категоріям </a:t>
            </a:r>
            <a:r>
              <a:rPr lang="uk-UA" sz="1200" dirty="0">
                <a:solidFill>
                  <a:schemeClr val="tx1"/>
                </a:solidFill>
                <a:latin typeface="Times New Roman" panose="02020603050405020304" pitchFamily="18" charset="0"/>
                <a:cs typeface="Times New Roman" panose="02020603050405020304" pitchFamily="18" charset="0"/>
              </a:rPr>
              <a:t>громадян та внутрішньо переміщеним особам;</a:t>
            </a:r>
            <a:endParaRPr lang="ru-RU" sz="1200" dirty="0">
              <a:solidFill>
                <a:schemeClr val="tx1"/>
              </a:solidFill>
              <a:latin typeface="Times New Roman" panose="02020603050405020304" pitchFamily="18" charset="0"/>
              <a:cs typeface="Times New Roman" panose="02020603050405020304" pitchFamily="18" charset="0"/>
            </a:endParaRPr>
          </a:p>
          <a:p>
            <a:pPr marL="214313" indent="-214313" algn="just">
              <a:buFont typeface="Wingdings" panose="05000000000000000000" pitchFamily="2" charset="2"/>
              <a:buChar char="ü"/>
            </a:pPr>
            <a:r>
              <a:rPr lang="uk-UA" sz="1200" dirty="0">
                <a:solidFill>
                  <a:schemeClr val="tx1"/>
                </a:solidFill>
                <a:latin typeface="Times New Roman" panose="02020603050405020304" pitchFamily="18" charset="0"/>
                <a:cs typeface="Times New Roman" panose="02020603050405020304" pitchFamily="18" charset="0"/>
              </a:rPr>
              <a:t>16 600 одиниць одягу, взуття та домашнього текстилю;</a:t>
            </a:r>
            <a:endParaRPr lang="ru-RU" sz="1200" dirty="0">
              <a:solidFill>
                <a:schemeClr val="tx1"/>
              </a:solidFill>
              <a:latin typeface="Times New Roman" panose="02020603050405020304" pitchFamily="18" charset="0"/>
              <a:cs typeface="Times New Roman" panose="02020603050405020304" pitchFamily="18" charset="0"/>
            </a:endParaRPr>
          </a:p>
          <a:p>
            <a:pPr marL="214313" indent="-214313" algn="just">
              <a:buFont typeface="Wingdings" panose="05000000000000000000" pitchFamily="2" charset="2"/>
              <a:buChar char="ü"/>
            </a:pPr>
            <a:r>
              <a:rPr lang="uk-UA" sz="1200" dirty="0">
                <a:solidFill>
                  <a:schemeClr val="tx1"/>
                </a:solidFill>
                <a:latin typeface="Times New Roman" panose="02020603050405020304" pitchFamily="18" charset="0"/>
                <a:cs typeface="Times New Roman" panose="02020603050405020304" pitchFamily="18" charset="0"/>
              </a:rPr>
              <a:t>3850 одиниць засобів гігієни для дорослих та дітей;</a:t>
            </a:r>
            <a:endParaRPr lang="ru-RU" sz="1200" dirty="0">
              <a:solidFill>
                <a:schemeClr val="tx1"/>
              </a:solidFill>
              <a:latin typeface="Times New Roman" panose="02020603050405020304" pitchFamily="18" charset="0"/>
              <a:cs typeface="Times New Roman" panose="02020603050405020304" pitchFamily="18" charset="0"/>
            </a:endParaRPr>
          </a:p>
          <a:p>
            <a:pPr marL="214313" indent="-214313" algn="just">
              <a:buFont typeface="Wingdings" panose="05000000000000000000" pitchFamily="2" charset="2"/>
              <a:buChar char="ü"/>
            </a:pPr>
            <a:r>
              <a:rPr lang="uk-UA" sz="1200" dirty="0">
                <a:solidFill>
                  <a:schemeClr val="tx1"/>
                </a:solidFill>
                <a:latin typeface="Times New Roman" panose="02020603050405020304" pitchFamily="18" charset="0"/>
                <a:cs typeface="Times New Roman" panose="02020603050405020304" pitchFamily="18" charset="0"/>
              </a:rPr>
              <a:t>1000 одиниць медичних препаратів.</a:t>
            </a:r>
            <a:endParaRPr lang="ru-RU" sz="1200" dirty="0">
              <a:solidFill>
                <a:schemeClr val="tx1"/>
              </a:solidFill>
              <a:latin typeface="Times New Roman" panose="02020603050405020304" pitchFamily="18" charset="0"/>
              <a:cs typeface="Times New Roman" panose="02020603050405020304" pitchFamily="18" charset="0"/>
            </a:endParaRPr>
          </a:p>
        </p:txBody>
      </p:sp>
      <p:pic>
        <p:nvPicPr>
          <p:cNvPr id="7" name="Рисунок 6">
            <a:extLst>
              <a:ext uri="{FF2B5EF4-FFF2-40B4-BE49-F238E27FC236}">
                <a16:creationId xmlns="" xmlns:a16="http://schemas.microsoft.com/office/drawing/2014/main" id="{45E5831B-2C3F-4E64-9B20-6ACA75D243F9}"/>
              </a:ext>
            </a:extLst>
          </p:cNvPr>
          <p:cNvPicPr>
            <a:picLocks noChangeAspect="1"/>
          </p:cNvPicPr>
          <p:nvPr/>
        </p:nvPicPr>
        <p:blipFill rotWithShape="1">
          <a:blip r:embed="rId4" cstate="print">
            <a:extLst>
              <a:ext uri="{28A0092B-C50C-407E-A947-70E740481C1C}">
                <a14:useLocalDpi xmlns="" xmlns:a14="http://schemas.microsoft.com/office/drawing/2010/main" val="0"/>
              </a:ext>
            </a:extLst>
          </a:blip>
          <a:srcRect t="9404" b="7605"/>
          <a:stretch/>
        </p:blipFill>
        <p:spPr>
          <a:xfrm>
            <a:off x="3602371" y="534096"/>
            <a:ext cx="1379525" cy="439933"/>
          </a:xfrm>
          <a:prstGeom prst="rect">
            <a:avLst/>
          </a:prstGeom>
        </p:spPr>
      </p:pic>
      <p:sp>
        <p:nvSpPr>
          <p:cNvPr id="20" name="Прямоугольник: скругленные углы 19">
            <a:extLst>
              <a:ext uri="{FF2B5EF4-FFF2-40B4-BE49-F238E27FC236}">
                <a16:creationId xmlns="" xmlns:a16="http://schemas.microsoft.com/office/drawing/2014/main" id="{CD39946C-DCAC-44D8-BDF4-596E46A38F2D}"/>
              </a:ext>
            </a:extLst>
          </p:cNvPr>
          <p:cNvSpPr/>
          <p:nvPr/>
        </p:nvSpPr>
        <p:spPr>
          <a:xfrm>
            <a:off x="171942" y="638419"/>
            <a:ext cx="3430429" cy="64720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050" b="1" dirty="0">
                <a:solidFill>
                  <a:schemeClr val="accent1">
                    <a:lumMod val="50000"/>
                  </a:schemeClr>
                </a:solidFill>
                <a:latin typeface="Times New Roman" panose="02020603050405020304" pitchFamily="18" charset="0"/>
                <a:cs typeface="Times New Roman" panose="02020603050405020304" pitchFamily="18" charset="0"/>
              </a:rPr>
              <a:t>З перших днів повномасштабного вторгнення рф створено та діє гуманітарний  напрямок Оперативного штабу з відновлення життєдіяльності в Гребінківській селищній територіальній громаді. </a:t>
            </a:r>
          </a:p>
        </p:txBody>
      </p:sp>
      <p:sp>
        <p:nvSpPr>
          <p:cNvPr id="21" name="Прямоугольник 20">
            <a:extLst>
              <a:ext uri="{FF2B5EF4-FFF2-40B4-BE49-F238E27FC236}">
                <a16:creationId xmlns="" xmlns:a16="http://schemas.microsoft.com/office/drawing/2014/main" id="{8E0E37E9-2206-4199-8DF2-1C4F8DF005AC}"/>
              </a:ext>
            </a:extLst>
          </p:cNvPr>
          <p:cNvSpPr/>
          <p:nvPr/>
        </p:nvSpPr>
        <p:spPr>
          <a:xfrm>
            <a:off x="4981896" y="574659"/>
            <a:ext cx="2082253" cy="392415"/>
          </a:xfrm>
          <a:prstGeom prst="rect">
            <a:avLst/>
          </a:prstGeom>
          <a:solidFill>
            <a:schemeClr val="bg1"/>
          </a:solidFill>
        </p:spPr>
        <p:txBody>
          <a:bodyPr wrap="square" lIns="68580" tIns="34290" rIns="68580" bIns="34290">
            <a:spAutoFit/>
          </a:bodyPr>
          <a:lstStyle/>
          <a:p>
            <a:pPr algn="ctr"/>
            <a:r>
              <a:rPr lang="uk-UA" sz="2100" b="1" dirty="0">
                <a:ln w="9525">
                  <a:solidFill>
                    <a:schemeClr val="bg1"/>
                  </a:solidFill>
                  <a:prstDash val="solid"/>
                </a:ln>
                <a:solidFill>
                  <a:schemeClr val="tx2"/>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068-265-46-35</a:t>
            </a:r>
            <a:endParaRPr lang="ru-RU" sz="2100" b="1" dirty="0">
              <a:ln w="9525">
                <a:solidFill>
                  <a:schemeClr val="bg1"/>
                </a:solidFill>
                <a:prstDash val="solid"/>
              </a:ln>
              <a:solidFill>
                <a:schemeClr val="tx2"/>
              </a:solidFill>
              <a:effectLst>
                <a:outerShdw blurRad="12700" dist="38100" dir="2700000" algn="tl" rotWithShape="0">
                  <a:schemeClr val="accent5">
                    <a:lumMod val="60000"/>
                    <a:lumOff val="40000"/>
                  </a:schemeClr>
                </a:outerShdw>
              </a:effectLst>
            </a:endParaRPr>
          </a:p>
        </p:txBody>
      </p:sp>
      <p:sp>
        <p:nvSpPr>
          <p:cNvPr id="5" name="TextBox 4">
            <a:extLst>
              <a:ext uri="{FF2B5EF4-FFF2-40B4-BE49-F238E27FC236}">
                <a16:creationId xmlns="" xmlns:a16="http://schemas.microsoft.com/office/drawing/2014/main" id="{3B6CFD41-2DBC-1CA1-1385-5A467AEAE8F0}"/>
              </a:ext>
            </a:extLst>
          </p:cNvPr>
          <p:cNvSpPr txBox="1"/>
          <p:nvPr/>
        </p:nvSpPr>
        <p:spPr>
          <a:xfrm>
            <a:off x="139759" y="5212794"/>
            <a:ext cx="8864483" cy="1569660"/>
          </a:xfrm>
          <a:prstGeom prst="rect">
            <a:avLst/>
          </a:prstGeom>
          <a:solidFill>
            <a:schemeClr val="bg2"/>
          </a:solidFill>
          <a:ln>
            <a:noFill/>
          </a:ln>
        </p:spPr>
        <p:txBody>
          <a:bodyPr wrap="square">
            <a:spAutoFit/>
          </a:bodyPr>
          <a:lstStyle/>
          <a:p>
            <a:pPr algn="just"/>
            <a:r>
              <a:rPr lang="ru-RU" sz="1600" b="1" dirty="0">
                <a:solidFill>
                  <a:schemeClr val="accent1">
                    <a:lumMod val="50000"/>
                  </a:schemeClr>
                </a:solidFill>
                <a:latin typeface="Times New Roman" panose="02020603050405020304" pitchFamily="18" charset="0"/>
                <a:cs typeface="Times New Roman" panose="02020603050405020304" pitchFamily="18" charset="0"/>
              </a:rPr>
              <a:t>В </a:t>
            </a:r>
            <a:r>
              <a:rPr lang="ru-RU" sz="1600" b="1" dirty="0" err="1">
                <a:solidFill>
                  <a:schemeClr val="accent1">
                    <a:lumMod val="50000"/>
                  </a:schemeClr>
                </a:solidFill>
                <a:latin typeface="Times New Roman" panose="02020603050405020304" pitchFamily="18" charset="0"/>
                <a:cs typeface="Times New Roman" panose="02020603050405020304" pitchFamily="18" charset="0"/>
              </a:rPr>
              <a:t>цей</a:t>
            </a:r>
            <a:r>
              <a:rPr lang="ru-RU" sz="1600" b="1" dirty="0">
                <a:solidFill>
                  <a:schemeClr val="accent1">
                    <a:lumMod val="50000"/>
                  </a:schemeClr>
                </a:solidFill>
                <a:latin typeface="Times New Roman" panose="02020603050405020304" pitchFamily="18" charset="0"/>
                <a:cs typeface="Times New Roman" panose="02020603050405020304" pitchFamily="18" charset="0"/>
              </a:rPr>
              <a:t> нелегкий час, коли все більше людей потребує турботи та допомоги стає важко знайти людей, які здатні сприймати чужі проблеми, як свої, і як чудово що такі люди все таки є. Висловлюємо найщирішу вдячність всім волонтерам за </a:t>
            </a:r>
            <a:r>
              <a:rPr lang="ru-RU" sz="1600" b="1" dirty="0" smtClean="0">
                <a:solidFill>
                  <a:schemeClr val="accent1">
                    <a:lumMod val="50000"/>
                  </a:schemeClr>
                </a:solidFill>
                <a:latin typeface="Times New Roman" panose="02020603050405020304" pitchFamily="18" charset="0"/>
                <a:cs typeface="Times New Roman" panose="02020603050405020304" pitchFamily="18" charset="0"/>
              </a:rPr>
              <a:t>Вашу </a:t>
            </a:r>
            <a:r>
              <a:rPr lang="ru-RU" sz="1600" b="1" dirty="0">
                <a:solidFill>
                  <a:schemeClr val="accent1">
                    <a:lumMod val="50000"/>
                  </a:schemeClr>
                </a:solidFill>
                <a:latin typeface="Times New Roman" panose="02020603050405020304" pitchFamily="18" charset="0"/>
                <a:cs typeface="Times New Roman" panose="02020603050405020304" pitchFamily="18" charset="0"/>
              </a:rPr>
              <a:t>підтримку та за </a:t>
            </a:r>
            <a:r>
              <a:rPr lang="ru-RU" sz="1600" b="1" dirty="0" smtClean="0">
                <a:solidFill>
                  <a:schemeClr val="accent1">
                    <a:lumMod val="50000"/>
                  </a:schemeClr>
                </a:solidFill>
                <a:latin typeface="Times New Roman" panose="02020603050405020304" pitchFamily="18" charset="0"/>
                <a:cs typeface="Times New Roman" panose="02020603050405020304" pitchFamily="18" charset="0"/>
              </a:rPr>
              <a:t>Ваші </a:t>
            </a:r>
            <a:r>
              <a:rPr lang="ru-RU" sz="1600" b="1" dirty="0">
                <a:solidFill>
                  <a:schemeClr val="accent1">
                    <a:lumMod val="50000"/>
                  </a:schemeClr>
                </a:solidFill>
                <a:latin typeface="Times New Roman" panose="02020603050405020304" pitchFamily="18" charset="0"/>
                <a:cs typeface="Times New Roman" panose="02020603050405020304" pitchFamily="18" charset="0"/>
              </a:rPr>
              <a:t>щирі і чуйні серця. За </a:t>
            </a:r>
            <a:r>
              <a:rPr lang="ru-RU" sz="1600" b="1" dirty="0" smtClean="0">
                <a:solidFill>
                  <a:schemeClr val="accent1">
                    <a:lumMod val="50000"/>
                  </a:schemeClr>
                </a:solidFill>
                <a:latin typeface="Times New Roman" panose="02020603050405020304" pitchFamily="18" charset="0"/>
                <a:cs typeface="Times New Roman" panose="02020603050405020304" pitchFamily="18" charset="0"/>
              </a:rPr>
              <a:t>те, </a:t>
            </a:r>
            <a:r>
              <a:rPr lang="ru-RU" sz="1600" b="1" dirty="0">
                <a:solidFill>
                  <a:schemeClr val="accent1">
                    <a:lumMod val="50000"/>
                  </a:schemeClr>
                </a:solidFill>
                <a:latin typeface="Times New Roman" panose="02020603050405020304" pitchFamily="18" charset="0"/>
                <a:cs typeface="Times New Roman" panose="02020603050405020304" pitchFamily="18" charset="0"/>
              </a:rPr>
              <a:t>що В</a:t>
            </a:r>
            <a:r>
              <a:rPr lang="ru-RU" sz="1600" b="1" dirty="0" smtClean="0">
                <a:solidFill>
                  <a:schemeClr val="accent1">
                    <a:lumMod val="50000"/>
                  </a:schemeClr>
                </a:solidFill>
                <a:latin typeface="Times New Roman" panose="02020603050405020304" pitchFamily="18" charset="0"/>
                <a:cs typeface="Times New Roman" panose="02020603050405020304" pitchFamily="18" charset="0"/>
              </a:rPr>
              <a:t>и </a:t>
            </a:r>
            <a:r>
              <a:rPr lang="ru-RU" sz="1600" b="1" dirty="0">
                <a:solidFill>
                  <a:schemeClr val="accent1">
                    <a:lumMod val="50000"/>
                  </a:schemeClr>
                </a:solidFill>
                <a:latin typeface="Times New Roman" panose="02020603050405020304" pitchFamily="18" charset="0"/>
                <a:cs typeface="Times New Roman" panose="02020603050405020304" pitchFamily="18" charset="0"/>
              </a:rPr>
              <a:t>не стоїте осторонь проблем. Надаючи допомогу, </a:t>
            </a:r>
            <a:r>
              <a:rPr lang="ru-RU" sz="1600" b="1" dirty="0" smtClean="0">
                <a:solidFill>
                  <a:schemeClr val="accent1">
                    <a:lumMod val="50000"/>
                  </a:schemeClr>
                </a:solidFill>
                <a:latin typeface="Times New Roman" panose="02020603050405020304" pitchFamily="18" charset="0"/>
                <a:cs typeface="Times New Roman" panose="02020603050405020304" pitchFamily="18" charset="0"/>
              </a:rPr>
              <a:t>Ви </a:t>
            </a:r>
            <a:r>
              <a:rPr lang="ru-RU" sz="1600" b="1" dirty="0">
                <a:solidFill>
                  <a:schemeClr val="accent1">
                    <a:lumMod val="50000"/>
                  </a:schemeClr>
                </a:solidFill>
                <a:latin typeface="Times New Roman" panose="02020603050405020304" pitchFamily="18" charset="0"/>
                <a:cs typeface="Times New Roman" panose="02020603050405020304" pitchFamily="18" charset="0"/>
              </a:rPr>
              <a:t>даруєте радість  та надію на краще життя. Нехай Ваша доброта і щедрість повернуться до </a:t>
            </a:r>
            <a:r>
              <a:rPr lang="ru-RU" sz="1600" b="1" dirty="0" smtClean="0">
                <a:solidFill>
                  <a:schemeClr val="accent1">
                    <a:lumMod val="50000"/>
                  </a:schemeClr>
                </a:solidFill>
                <a:latin typeface="Times New Roman" panose="02020603050405020304" pitchFamily="18" charset="0"/>
                <a:cs typeface="Times New Roman" panose="02020603050405020304" pitchFamily="18" charset="0"/>
              </a:rPr>
              <a:t>Вас </a:t>
            </a:r>
            <a:r>
              <a:rPr lang="ru-RU" sz="1600" b="1" dirty="0">
                <a:solidFill>
                  <a:schemeClr val="accent1">
                    <a:lumMod val="50000"/>
                  </a:schemeClr>
                </a:solidFill>
                <a:latin typeface="Times New Roman" panose="02020603050405020304" pitchFamily="18" charset="0"/>
                <a:cs typeface="Times New Roman" panose="02020603050405020304" pitchFamily="18" charset="0"/>
              </a:rPr>
              <a:t>сторицею.</a:t>
            </a:r>
            <a:endParaRPr lang="x-none" sz="16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6" name="Прямоугольник 5">
            <a:extLst>
              <a:ext uri="{FF2B5EF4-FFF2-40B4-BE49-F238E27FC236}">
                <a16:creationId xmlns="" xmlns:a16="http://schemas.microsoft.com/office/drawing/2014/main" id="{E240F6D0-0D12-4667-FE58-9FEE381F1AF5}"/>
              </a:ext>
            </a:extLst>
          </p:cNvPr>
          <p:cNvSpPr/>
          <p:nvPr/>
        </p:nvSpPr>
        <p:spPr>
          <a:xfrm>
            <a:off x="3641041" y="4010025"/>
            <a:ext cx="5236259" cy="11522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400" b="1" dirty="0">
                <a:solidFill>
                  <a:schemeClr val="accent1">
                    <a:lumMod val="50000"/>
                  </a:schemeClr>
                </a:solidFill>
                <a:latin typeface="Times New Roman" panose="02020603050405020304" pitchFamily="18" charset="0"/>
                <a:cs typeface="Times New Roman" panose="02020603050405020304" pitchFamily="18" charset="0"/>
              </a:rPr>
              <a:t>На території громади провадить свою діяльність представництво Червоного Хреста України. Волонтери проводять тренінги з надання першої медичної допомоги, організовують розважальні заходи для дітей, видають гуманітарну допомогу мешканцям </a:t>
            </a:r>
            <a:r>
              <a:rPr lang="ru-RU" sz="1400" b="1" dirty="0" smtClean="0">
                <a:solidFill>
                  <a:schemeClr val="accent1">
                    <a:lumMod val="50000"/>
                  </a:schemeClr>
                </a:solidFill>
                <a:latin typeface="Times New Roman" panose="02020603050405020304" pitchFamily="18" charset="0"/>
                <a:cs typeface="Times New Roman" panose="02020603050405020304" pitchFamily="18" charset="0"/>
              </a:rPr>
              <a:t> громади</a:t>
            </a:r>
            <a:r>
              <a:rPr lang="ru-RU" sz="1400" b="1" dirty="0">
                <a:solidFill>
                  <a:schemeClr val="accent1">
                    <a:lumMod val="50000"/>
                  </a:schemeClr>
                </a:solidFill>
                <a:latin typeface="Times New Roman" panose="02020603050405020304" pitchFamily="18" charset="0"/>
                <a:cs typeface="Times New Roman" panose="02020603050405020304" pitchFamily="18" charset="0"/>
              </a:rPr>
              <a:t>. </a:t>
            </a:r>
            <a:endParaRPr lang="x-none" sz="14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8" name="Прямоугольник 7">
            <a:extLst>
              <a:ext uri="{FF2B5EF4-FFF2-40B4-BE49-F238E27FC236}">
                <a16:creationId xmlns="" xmlns:a16="http://schemas.microsoft.com/office/drawing/2014/main" id="{5FB0BCA6-D58F-1FF2-42E8-03EE1A8E9AAC}"/>
              </a:ext>
            </a:extLst>
          </p:cNvPr>
          <p:cNvSpPr/>
          <p:nvPr/>
        </p:nvSpPr>
        <p:spPr>
          <a:xfrm>
            <a:off x="3659124" y="1014592"/>
            <a:ext cx="5316612" cy="14791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x-none" sz="1400" b="1" dirty="0">
                <a:solidFill>
                  <a:schemeClr val="accent1">
                    <a:lumMod val="50000"/>
                  </a:schemeClr>
                </a:solidFill>
                <a:latin typeface="Times New Roman" panose="02020603050405020304" pitchFamily="18" charset="0"/>
                <a:cs typeface="Times New Roman" panose="02020603050405020304" pitchFamily="18" charset="0"/>
              </a:rPr>
              <a:t>З початку повномаштабного вторгнення багато людей об</a:t>
            </a:r>
            <a:r>
              <a:rPr lang="en-US" sz="1400" b="1" dirty="0">
                <a:solidFill>
                  <a:schemeClr val="accent1">
                    <a:lumMod val="50000"/>
                  </a:schemeClr>
                </a:solidFill>
                <a:latin typeface="Times New Roman" panose="02020603050405020304" pitchFamily="18" charset="0"/>
                <a:cs typeface="Times New Roman" panose="02020603050405020304" pitchFamily="18" charset="0"/>
              </a:rPr>
              <a:t>`</a:t>
            </a:r>
            <a:r>
              <a:rPr lang="x-none" sz="1400" b="1" dirty="0">
                <a:solidFill>
                  <a:schemeClr val="accent1">
                    <a:lumMod val="50000"/>
                  </a:schemeClr>
                </a:solidFill>
                <a:latin typeface="Times New Roman" panose="02020603050405020304" pitchFamily="18" charset="0"/>
                <a:cs typeface="Times New Roman" panose="02020603050405020304" pitchFamily="18" charset="0"/>
              </a:rPr>
              <a:t>єднались навколо спільної біди і долучились до волонтерської діяльності. Це  представники бізнесу, духовенства, медики, освітяни і звичайні мешканці громади. </a:t>
            </a:r>
            <a:r>
              <a:rPr lang="uk-UA" sz="1400" b="1" dirty="0">
                <a:solidFill>
                  <a:schemeClr val="accent1">
                    <a:lumMod val="50000"/>
                  </a:schemeClr>
                </a:solidFill>
                <a:latin typeface="Times New Roman" panose="02020603050405020304" pitchFamily="18" charset="0"/>
                <a:cs typeface="Times New Roman" panose="02020603050405020304" pitchFamily="18" charset="0"/>
              </a:rPr>
              <a:t>Допомогають ЗСУ, найменш захищеним мешканцям нашої громади, постраждалим населеним пунктам не тільки Київщини, а й інших регіонів. </a:t>
            </a:r>
            <a:endParaRPr lang="x-none" sz="1400" b="1"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15" name="Рисунок 14">
            <a:extLst>
              <a:ext uri="{FF2B5EF4-FFF2-40B4-BE49-F238E27FC236}">
                <a16:creationId xmlns="" xmlns:a16="http://schemas.microsoft.com/office/drawing/2014/main" id="{40522F41-59B3-472B-052B-BCFC7790A62F}"/>
              </a:ext>
            </a:extLst>
          </p:cNvPr>
          <p:cNvPicPr>
            <a:picLocks noChangeAspect="1"/>
          </p:cNvPicPr>
          <p:nvPr/>
        </p:nvPicPr>
        <p:blipFill>
          <a:blip r:embed="rId5" cstate="print"/>
          <a:stretch>
            <a:fillRect/>
          </a:stretch>
        </p:blipFill>
        <p:spPr>
          <a:xfrm>
            <a:off x="0" y="3590983"/>
            <a:ext cx="1614188" cy="1239280"/>
          </a:xfrm>
          <a:prstGeom prst="rect">
            <a:avLst/>
          </a:prstGeom>
        </p:spPr>
      </p:pic>
      <p:pic>
        <p:nvPicPr>
          <p:cNvPr id="18" name="Рисунок 17">
            <a:extLst>
              <a:ext uri="{FF2B5EF4-FFF2-40B4-BE49-F238E27FC236}">
                <a16:creationId xmlns="" xmlns:a16="http://schemas.microsoft.com/office/drawing/2014/main" id="{5691E502-C211-A62F-482E-67C3AED213C7}"/>
              </a:ext>
            </a:extLst>
          </p:cNvPr>
          <p:cNvPicPr>
            <a:picLocks noChangeAspect="1"/>
          </p:cNvPicPr>
          <p:nvPr/>
        </p:nvPicPr>
        <p:blipFill>
          <a:blip r:embed="rId6" cstate="print"/>
          <a:stretch>
            <a:fillRect/>
          </a:stretch>
        </p:blipFill>
        <p:spPr>
          <a:xfrm>
            <a:off x="1750366" y="3562410"/>
            <a:ext cx="1804380" cy="1265530"/>
          </a:xfrm>
          <a:prstGeom prst="rect">
            <a:avLst/>
          </a:prstGeom>
        </p:spPr>
      </p:pic>
      <p:pic>
        <p:nvPicPr>
          <p:cNvPr id="22" name="Рисунок 21">
            <a:extLst>
              <a:ext uri="{FF2B5EF4-FFF2-40B4-BE49-F238E27FC236}">
                <a16:creationId xmlns="" xmlns:a16="http://schemas.microsoft.com/office/drawing/2014/main" id="{006777A7-3FC0-50F0-6AE6-4C9178F30337}"/>
              </a:ext>
            </a:extLst>
          </p:cNvPr>
          <p:cNvPicPr>
            <a:picLocks noChangeAspect="1"/>
          </p:cNvPicPr>
          <p:nvPr/>
        </p:nvPicPr>
        <p:blipFill>
          <a:blip r:embed="rId7" cstate="print"/>
          <a:stretch>
            <a:fillRect/>
          </a:stretch>
        </p:blipFill>
        <p:spPr>
          <a:xfrm>
            <a:off x="3585109" y="2552665"/>
            <a:ext cx="1941331" cy="1343060"/>
          </a:xfrm>
          <a:prstGeom prst="rect">
            <a:avLst/>
          </a:prstGeom>
        </p:spPr>
      </p:pic>
      <p:pic>
        <p:nvPicPr>
          <p:cNvPr id="25" name="Рисунок 24">
            <a:extLst>
              <a:ext uri="{FF2B5EF4-FFF2-40B4-BE49-F238E27FC236}">
                <a16:creationId xmlns="" xmlns:a16="http://schemas.microsoft.com/office/drawing/2014/main" id="{113063D8-FA40-7DE4-FA77-999A860F82AB}"/>
              </a:ext>
            </a:extLst>
          </p:cNvPr>
          <p:cNvPicPr>
            <a:picLocks noChangeAspect="1"/>
          </p:cNvPicPr>
          <p:nvPr/>
        </p:nvPicPr>
        <p:blipFill>
          <a:blip r:embed="rId8" cstate="print"/>
          <a:stretch>
            <a:fillRect/>
          </a:stretch>
        </p:blipFill>
        <p:spPr>
          <a:xfrm>
            <a:off x="6972300" y="2514567"/>
            <a:ext cx="1993378" cy="1254761"/>
          </a:xfrm>
          <a:prstGeom prst="rect">
            <a:avLst/>
          </a:prstGeom>
        </p:spPr>
      </p:pic>
      <p:pic>
        <p:nvPicPr>
          <p:cNvPr id="32" name="Рисунок 31">
            <a:extLst>
              <a:ext uri="{FF2B5EF4-FFF2-40B4-BE49-F238E27FC236}">
                <a16:creationId xmlns="" xmlns:a16="http://schemas.microsoft.com/office/drawing/2014/main" id="{1AF8EC02-6E6D-41F2-F6F0-D63550675F7D}"/>
              </a:ext>
            </a:extLst>
          </p:cNvPr>
          <p:cNvPicPr>
            <a:picLocks noChangeAspect="1"/>
          </p:cNvPicPr>
          <p:nvPr/>
        </p:nvPicPr>
        <p:blipFill>
          <a:blip r:embed="rId9" cstate="print"/>
          <a:stretch>
            <a:fillRect/>
          </a:stretch>
        </p:blipFill>
        <p:spPr>
          <a:xfrm>
            <a:off x="5560607" y="2524811"/>
            <a:ext cx="1371319" cy="1152413"/>
          </a:xfrm>
          <a:prstGeom prst="rect">
            <a:avLst/>
          </a:prstGeom>
        </p:spPr>
      </p:pic>
      <p:pic>
        <p:nvPicPr>
          <p:cNvPr id="10" name="Рисунок 9">
            <a:extLst>
              <a:ext uri="{FF2B5EF4-FFF2-40B4-BE49-F238E27FC236}">
                <a16:creationId xmlns="" xmlns:a16="http://schemas.microsoft.com/office/drawing/2014/main" id="{E73363B4-4C6E-F9CB-FF8B-935CB85D8F7B}"/>
              </a:ext>
            </a:extLst>
          </p:cNvPr>
          <p:cNvPicPr>
            <a:picLocks noChangeAspect="1"/>
          </p:cNvPicPr>
          <p:nvPr/>
        </p:nvPicPr>
        <p:blipFill>
          <a:blip r:embed="rId10" cstate="print"/>
          <a:stretch>
            <a:fillRect/>
          </a:stretch>
        </p:blipFill>
        <p:spPr>
          <a:xfrm>
            <a:off x="8296286" y="3376200"/>
            <a:ext cx="703799" cy="710139"/>
          </a:xfrm>
          <a:prstGeom prst="rect">
            <a:avLst/>
          </a:prstGeom>
        </p:spPr>
      </p:pic>
    </p:spTree>
    <p:extLst>
      <p:ext uri="{BB962C8B-B14F-4D97-AF65-F5344CB8AC3E}">
        <p14:creationId xmlns="" xmlns:p14="http://schemas.microsoft.com/office/powerpoint/2010/main" val="788898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Місце для тексту 4"/>
          <p:cNvSpPr>
            <a:spLocks noGrp="1"/>
          </p:cNvSpPr>
          <p:nvPr>
            <p:ph type="body" idx="1"/>
          </p:nvPr>
        </p:nvSpPr>
        <p:spPr>
          <a:xfrm>
            <a:off x="135403" y="1628776"/>
            <a:ext cx="3324904" cy="569459"/>
          </a:xfrm>
        </p:spPr>
        <p:txBody>
          <a:bodyPr>
            <a:normAutofit/>
          </a:bodyPr>
          <a:lstStyle/>
          <a:p>
            <a:endParaRPr lang="uk-UA" dirty="0">
              <a:latin typeface="Times New Roman" panose="02020603050405020304" pitchFamily="18" charset="0"/>
              <a:cs typeface="Times New Roman" panose="02020603050405020304" pitchFamily="18" charset="0"/>
            </a:endParaRPr>
          </a:p>
          <a:p>
            <a:endParaRPr lang="ru-RU" dirty="0"/>
          </a:p>
        </p:txBody>
      </p:sp>
      <p:sp>
        <p:nvSpPr>
          <p:cNvPr id="19" name="Місце для тексту 4"/>
          <p:cNvSpPr>
            <a:spLocks noGrp="1"/>
          </p:cNvSpPr>
          <p:nvPr>
            <p:ph sz="half" idx="2"/>
          </p:nvPr>
        </p:nvSpPr>
        <p:spPr>
          <a:xfrm>
            <a:off x="6506084" y="4495987"/>
            <a:ext cx="2356416" cy="1393812"/>
          </a:xfrm>
        </p:spPr>
        <p:txBody>
          <a:bodyPr>
            <a:noAutofit/>
          </a:bodyPr>
          <a:lstStyle/>
          <a:p>
            <a:pPr marL="34290" indent="0">
              <a:buNone/>
            </a:pPr>
            <a:r>
              <a:rPr lang="uk-UA" sz="1400" b="1" dirty="0">
                <a:latin typeface="Times New Roman" pitchFamily="18" charset="0"/>
                <a:cs typeface="Times New Roman" pitchFamily="18" charset="0"/>
              </a:rPr>
              <a:t>с. Пінчуки</a:t>
            </a:r>
          </a:p>
          <a:p>
            <a:pPr marL="34290" indent="0">
              <a:buNone/>
            </a:pPr>
            <a:r>
              <a:rPr lang="uk-UA" sz="1400" b="1" dirty="0">
                <a:latin typeface="Times New Roman" pitchFamily="18" charset="0"/>
                <a:cs typeface="Times New Roman" pitchFamily="18" charset="0"/>
              </a:rPr>
              <a:t>с. Соколівка</a:t>
            </a:r>
          </a:p>
          <a:p>
            <a:pPr marL="34290" indent="0">
              <a:buNone/>
            </a:pPr>
            <a:r>
              <a:rPr lang="uk-UA" sz="1400" b="1" dirty="0">
                <a:latin typeface="Times New Roman" pitchFamily="18" charset="0"/>
                <a:cs typeface="Times New Roman" pitchFamily="18" charset="0"/>
              </a:rPr>
              <a:t>с. Саливонки</a:t>
            </a:r>
          </a:p>
          <a:p>
            <a:pPr marL="34290" indent="0">
              <a:buNone/>
            </a:pPr>
            <a:r>
              <a:rPr lang="uk-UA" sz="1400" b="1" dirty="0">
                <a:latin typeface="Times New Roman" pitchFamily="18" charset="0"/>
                <a:cs typeface="Times New Roman" pitchFamily="18" charset="0"/>
              </a:rPr>
              <a:t>с. Лосятин</a:t>
            </a:r>
          </a:p>
          <a:p>
            <a:pPr marL="34290" indent="0">
              <a:buNone/>
            </a:pPr>
            <a:r>
              <a:rPr lang="uk-UA" sz="1400" b="1" dirty="0">
                <a:latin typeface="Times New Roman" pitchFamily="18" charset="0"/>
                <a:cs typeface="Times New Roman" pitchFamily="18" charset="0"/>
              </a:rPr>
              <a:t>с. Вільшанська Новоселиця</a:t>
            </a:r>
          </a:p>
          <a:p>
            <a:pPr marL="34290" indent="0" algn="ctr">
              <a:buNone/>
            </a:pPr>
            <a:r>
              <a:rPr lang="uk-UA" sz="1400" dirty="0">
                <a:latin typeface="Times New Roman" pitchFamily="18" charset="0"/>
                <a:cs typeface="Times New Roman" pitchFamily="18" charset="0"/>
              </a:rPr>
              <a:t> </a:t>
            </a:r>
            <a:endParaRPr lang="ru-RU" sz="1400" dirty="0">
              <a:latin typeface="Times New Roman" pitchFamily="18" charset="0"/>
              <a:cs typeface="Times New Roman" pitchFamily="18" charset="0"/>
            </a:endParaRPr>
          </a:p>
        </p:txBody>
      </p:sp>
      <p:sp>
        <p:nvSpPr>
          <p:cNvPr id="18" name="Місце для тексту 4"/>
          <p:cNvSpPr>
            <a:spLocks noGrp="1"/>
          </p:cNvSpPr>
          <p:nvPr>
            <p:ph type="body" sz="quarter" idx="3"/>
          </p:nvPr>
        </p:nvSpPr>
        <p:spPr>
          <a:xfrm>
            <a:off x="6353175" y="2032125"/>
            <a:ext cx="2571750" cy="1064842"/>
          </a:xfrm>
        </p:spPr>
        <p:txBody>
          <a:bodyPr>
            <a:normAutofit fontScale="47500" lnSpcReduction="20000"/>
          </a:bodyPr>
          <a:lstStyle/>
          <a:p>
            <a:pPr algn="ctr"/>
            <a:endParaRPr lang="uk-UA" sz="1650" dirty="0">
              <a:latin typeface="Times New Roman" pitchFamily="18" charset="0"/>
              <a:cs typeface="Times New Roman" pitchFamily="18" charset="0"/>
            </a:endParaRPr>
          </a:p>
          <a:p>
            <a:pPr algn="l"/>
            <a:r>
              <a:rPr lang="uk-UA" sz="2900" dirty="0">
                <a:latin typeface="Times New Roman" pitchFamily="18" charset="0"/>
                <a:cs typeface="Times New Roman" pitchFamily="18" charset="0"/>
              </a:rPr>
              <a:t>с. Ксаверівка</a:t>
            </a:r>
          </a:p>
          <a:p>
            <a:pPr algn="l"/>
            <a:r>
              <a:rPr lang="uk-UA" sz="2900" dirty="0">
                <a:latin typeface="Times New Roman" pitchFamily="18" charset="0"/>
                <a:cs typeface="Times New Roman" pitchFamily="18" charset="0"/>
              </a:rPr>
              <a:t>с. Лосятин</a:t>
            </a:r>
          </a:p>
          <a:p>
            <a:pPr algn="l"/>
            <a:r>
              <a:rPr lang="uk-UA" sz="2900" dirty="0">
                <a:latin typeface="Times New Roman" pitchFamily="18" charset="0"/>
                <a:cs typeface="Times New Roman" pitchFamily="18" charset="0"/>
              </a:rPr>
              <a:t>смт Дослідницьке </a:t>
            </a:r>
            <a:endParaRPr lang="ru-RU" sz="2900" dirty="0">
              <a:latin typeface="Times New Roman" pitchFamily="18" charset="0"/>
              <a:cs typeface="Times New Roman" pitchFamily="18" charset="0"/>
            </a:endParaRPr>
          </a:p>
        </p:txBody>
      </p:sp>
      <p:pic>
        <p:nvPicPr>
          <p:cNvPr id="7" name="Рисунок 6">
            <a:extLst>
              <a:ext uri="{FF2B5EF4-FFF2-40B4-BE49-F238E27FC236}">
                <a16:creationId xmlns="" xmlns:a16="http://schemas.microsoft.com/office/drawing/2014/main" id="{BF4DA55E-EE7E-402A-AC94-A64ABF4D40E7}"/>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710624" y="142875"/>
            <a:ext cx="255793" cy="366954"/>
          </a:xfrm>
          <a:prstGeom prst="rect">
            <a:avLst/>
          </a:prstGeom>
        </p:spPr>
      </p:pic>
      <p:sp>
        <p:nvSpPr>
          <p:cNvPr id="8" name="Заголовок 15">
            <a:extLst>
              <a:ext uri="{FF2B5EF4-FFF2-40B4-BE49-F238E27FC236}">
                <a16:creationId xmlns="" xmlns:a16="http://schemas.microsoft.com/office/drawing/2014/main" id="{F2E1979E-91A2-49E6-B2E6-02C3E0460F2C}"/>
              </a:ext>
            </a:extLst>
          </p:cNvPr>
          <p:cNvSpPr txBox="1">
            <a:spLocks/>
          </p:cNvSpPr>
          <p:nvPr/>
        </p:nvSpPr>
        <p:spPr>
          <a:xfrm>
            <a:off x="6640286" y="256631"/>
            <a:ext cx="2168631" cy="366955"/>
          </a:xfrm>
          <a:prstGeom prst="rect">
            <a:avLst/>
          </a:prstGeom>
        </p:spPr>
        <p:txBody>
          <a:bodyPr vert="horz" lIns="68580" tIns="34290" rIns="68580" bIns="3429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uk-UA" sz="3300" b="1" dirty="0">
                <a:ln w="22225">
                  <a:solidFill>
                    <a:schemeClr val="accent2"/>
                  </a:solidFill>
                  <a:prstDash val="solid"/>
                </a:ln>
                <a:solidFill>
                  <a:schemeClr val="accent2">
                    <a:lumMod val="40000"/>
                    <a:lumOff val="60000"/>
                  </a:schemeClr>
                </a:solidFill>
              </a:rPr>
              <a:t/>
            </a:r>
            <a:br>
              <a:rPr lang="uk-UA" sz="3300" b="1" dirty="0">
                <a:ln w="22225">
                  <a:solidFill>
                    <a:schemeClr val="accent2"/>
                  </a:solidFill>
                  <a:prstDash val="solid"/>
                </a:ln>
                <a:solidFill>
                  <a:schemeClr val="accent2">
                    <a:lumMod val="40000"/>
                    <a:lumOff val="60000"/>
                  </a:schemeClr>
                </a:solidFill>
              </a:rPr>
            </a:br>
            <a:r>
              <a:rPr lang="uk-UA" sz="96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МЕДИЦИНА</a:t>
            </a:r>
            <a:r>
              <a:rPr lang="ru-RU" sz="9600" i="1"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r>
            <a:br>
              <a:rPr lang="ru-RU" sz="9600" i="1"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br>
            <a:endParaRPr lang="ru-RU" sz="9600" i="1" dirty="0">
              <a:latin typeface="Times New Roman" panose="02020603050405020304" pitchFamily="18" charset="0"/>
              <a:cs typeface="Times New Roman" panose="02020603050405020304" pitchFamily="18" charset="0"/>
            </a:endParaRPr>
          </a:p>
        </p:txBody>
      </p:sp>
      <p:sp>
        <p:nvSpPr>
          <p:cNvPr id="20" name="Блок-схема: альтернативный процесс 12">
            <a:extLst>
              <a:ext uri="{FF2B5EF4-FFF2-40B4-BE49-F238E27FC236}">
                <a16:creationId xmlns="" xmlns:a16="http://schemas.microsoft.com/office/drawing/2014/main" id="{8F56BF96-ABA8-4C08-9A16-35393F14A442}"/>
              </a:ext>
            </a:extLst>
          </p:cNvPr>
          <p:cNvSpPr/>
          <p:nvPr/>
        </p:nvSpPr>
        <p:spPr>
          <a:xfrm>
            <a:off x="406798" y="590644"/>
            <a:ext cx="2706461" cy="866681"/>
          </a:xfrm>
          <a:prstGeom prst="flowChartAlternateProcess">
            <a:avLst/>
          </a:prstGeom>
          <a:solidFill>
            <a:schemeClr val="accent5">
              <a:lumMod val="40000"/>
              <a:lumOff val="60000"/>
              <a:alpha val="39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1350" b="1" dirty="0">
              <a:solidFill>
                <a:schemeClr val="tx1"/>
              </a:solidFill>
              <a:latin typeface="Times New Roman" panose="02020603050405020304" pitchFamily="18" charset="0"/>
              <a:cs typeface="Times New Roman" panose="02020603050405020304" pitchFamily="18" charset="0"/>
            </a:endParaRPr>
          </a:p>
          <a:p>
            <a:pPr algn="ctr"/>
            <a:endParaRPr lang="uk-UA" sz="1350" b="1" dirty="0">
              <a:solidFill>
                <a:schemeClr val="tx1"/>
              </a:solidFill>
              <a:latin typeface="Times New Roman" panose="02020603050405020304" pitchFamily="18" charset="0"/>
              <a:cs typeface="Times New Roman" panose="02020603050405020304" pitchFamily="18" charset="0"/>
            </a:endParaRPr>
          </a:p>
          <a:p>
            <a:pPr algn="ctr"/>
            <a:endParaRPr lang="uk-UA" sz="1350" b="1" dirty="0">
              <a:solidFill>
                <a:schemeClr val="tx1"/>
              </a:solidFill>
              <a:latin typeface="Times New Roman" panose="02020603050405020304" pitchFamily="18" charset="0"/>
              <a:cs typeface="Times New Roman" panose="02020603050405020304" pitchFamily="18" charset="0"/>
            </a:endParaRPr>
          </a:p>
          <a:p>
            <a:pPr algn="ctr"/>
            <a:endParaRPr lang="uk-UA" sz="1350" b="1" dirty="0">
              <a:solidFill>
                <a:schemeClr val="tx1"/>
              </a:solidFill>
              <a:latin typeface="Times New Roman" panose="02020603050405020304" pitchFamily="18" charset="0"/>
              <a:cs typeface="Times New Roman" panose="02020603050405020304" pitchFamily="18" charset="0"/>
            </a:endParaRPr>
          </a:p>
          <a:p>
            <a:pPr algn="ctr"/>
            <a:r>
              <a:rPr lang="uk-UA" sz="1500" b="1" dirty="0">
                <a:solidFill>
                  <a:srgbClr val="0033CC"/>
                </a:solidFill>
                <a:latin typeface="Times New Roman" panose="02020603050405020304" pitchFamily="18" charset="0"/>
                <a:cs typeface="Times New Roman" panose="02020603050405020304" pitchFamily="18" charset="0"/>
              </a:rPr>
              <a:t>КНП </a:t>
            </a:r>
          </a:p>
          <a:p>
            <a:pPr algn="ctr"/>
            <a:r>
              <a:rPr lang="uk-UA" sz="1500" b="1" dirty="0">
                <a:solidFill>
                  <a:srgbClr val="0033CC"/>
                </a:solidFill>
                <a:latin typeface="Times New Roman" panose="02020603050405020304" pitchFamily="18" charset="0"/>
                <a:cs typeface="Times New Roman" panose="02020603050405020304" pitchFamily="18" charset="0"/>
              </a:rPr>
              <a:t>«Гребінківська центральна лікарня» смт Гребінки</a:t>
            </a:r>
          </a:p>
          <a:p>
            <a:pPr algn="ctr"/>
            <a:endParaRPr lang="uk-UA" sz="1350" dirty="0">
              <a:solidFill>
                <a:schemeClr val="tx1"/>
              </a:solidFill>
              <a:latin typeface="Times New Roman" panose="02020603050405020304" pitchFamily="18" charset="0"/>
              <a:cs typeface="Times New Roman" panose="02020603050405020304" pitchFamily="18" charset="0"/>
            </a:endParaRPr>
          </a:p>
          <a:p>
            <a:pPr algn="ctr"/>
            <a:endParaRPr lang="uk-UA" sz="1350" dirty="0">
              <a:solidFill>
                <a:schemeClr val="tx1"/>
              </a:solidFill>
              <a:latin typeface="Times New Roman" panose="02020603050405020304" pitchFamily="18" charset="0"/>
              <a:cs typeface="Times New Roman" panose="02020603050405020304" pitchFamily="18" charset="0"/>
            </a:endParaRPr>
          </a:p>
          <a:p>
            <a:pPr algn="ctr"/>
            <a:endParaRPr lang="uk-UA" sz="1350" dirty="0">
              <a:solidFill>
                <a:schemeClr val="tx1"/>
              </a:solidFill>
              <a:latin typeface="Times New Roman" panose="02020603050405020304" pitchFamily="18" charset="0"/>
              <a:cs typeface="Times New Roman" panose="02020603050405020304" pitchFamily="18" charset="0"/>
            </a:endParaRPr>
          </a:p>
          <a:p>
            <a:pPr algn="ctr"/>
            <a:endParaRPr lang="ru-RU" sz="1350" b="1" dirty="0">
              <a:solidFill>
                <a:schemeClr val="tx1"/>
              </a:solidFill>
              <a:latin typeface="Times New Roman" panose="02020603050405020304" pitchFamily="18" charset="0"/>
              <a:cs typeface="Times New Roman" panose="02020603050405020304" pitchFamily="18" charset="0"/>
            </a:endParaRPr>
          </a:p>
        </p:txBody>
      </p:sp>
      <p:sp>
        <p:nvSpPr>
          <p:cNvPr id="21" name="Блок-схема: альтернативный процесс 12">
            <a:extLst>
              <a:ext uri="{FF2B5EF4-FFF2-40B4-BE49-F238E27FC236}">
                <a16:creationId xmlns="" xmlns:a16="http://schemas.microsoft.com/office/drawing/2014/main" id="{8F56BF96-ABA8-4C08-9A16-35393F14A442}"/>
              </a:ext>
            </a:extLst>
          </p:cNvPr>
          <p:cNvSpPr/>
          <p:nvPr/>
        </p:nvSpPr>
        <p:spPr>
          <a:xfrm>
            <a:off x="3436356" y="606397"/>
            <a:ext cx="2575662" cy="1080161"/>
          </a:xfrm>
          <a:prstGeom prst="flowChartAlternateProcess">
            <a:avLst/>
          </a:prstGeom>
          <a:solidFill>
            <a:schemeClr val="accent5">
              <a:lumMod val="40000"/>
              <a:lumOff val="60000"/>
              <a:alpha val="39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1350" b="1" dirty="0">
              <a:solidFill>
                <a:schemeClr val="tx1"/>
              </a:solidFill>
              <a:latin typeface="Times New Roman" panose="02020603050405020304" pitchFamily="18" charset="0"/>
              <a:cs typeface="Times New Roman" panose="02020603050405020304" pitchFamily="18" charset="0"/>
            </a:endParaRPr>
          </a:p>
          <a:p>
            <a:pPr algn="ctr"/>
            <a:r>
              <a:rPr lang="uk-UA" sz="1500" b="1" dirty="0">
                <a:solidFill>
                  <a:srgbClr val="0033CC"/>
                </a:solidFill>
                <a:latin typeface="Times New Roman" panose="02020603050405020304" pitchFamily="18" charset="0"/>
                <a:cs typeface="Times New Roman" panose="02020603050405020304" pitchFamily="18" charset="0"/>
              </a:rPr>
              <a:t>Гребінківська амбулаторія загальної практики –  </a:t>
            </a:r>
          </a:p>
          <a:p>
            <a:pPr algn="ctr"/>
            <a:r>
              <a:rPr lang="uk-UA" sz="1500" b="1" dirty="0">
                <a:solidFill>
                  <a:srgbClr val="0033CC"/>
                </a:solidFill>
                <a:latin typeface="Times New Roman" panose="02020603050405020304" pitchFamily="18" charset="0"/>
                <a:cs typeface="Times New Roman" panose="02020603050405020304" pitchFamily="18" charset="0"/>
              </a:rPr>
              <a:t>сімейної медицини </a:t>
            </a:r>
          </a:p>
          <a:p>
            <a:pPr algn="ctr"/>
            <a:r>
              <a:rPr lang="uk-UA" sz="1500" b="1" dirty="0">
                <a:solidFill>
                  <a:srgbClr val="0033CC"/>
                </a:solidFill>
                <a:latin typeface="Times New Roman" panose="02020603050405020304" pitchFamily="18" charset="0"/>
                <a:cs typeface="Times New Roman" panose="02020603050405020304" pitchFamily="18" charset="0"/>
              </a:rPr>
              <a:t>смт Гребінки</a:t>
            </a:r>
            <a:endParaRPr lang="ru-RU" sz="1500" dirty="0">
              <a:solidFill>
                <a:srgbClr val="0033CC"/>
              </a:solidFill>
              <a:latin typeface="Times New Roman" pitchFamily="18" charset="0"/>
              <a:cs typeface="Times New Roman" pitchFamily="18" charset="0"/>
            </a:endParaRPr>
          </a:p>
          <a:p>
            <a:pPr algn="ctr"/>
            <a:endParaRPr lang="ru-RU" sz="1350" b="1" dirty="0">
              <a:solidFill>
                <a:schemeClr val="tx1"/>
              </a:solidFill>
              <a:latin typeface="Times New Roman" panose="02020603050405020304" pitchFamily="18" charset="0"/>
              <a:cs typeface="Times New Roman" panose="02020603050405020304" pitchFamily="18" charset="0"/>
            </a:endParaRPr>
          </a:p>
        </p:txBody>
      </p:sp>
      <p:sp>
        <p:nvSpPr>
          <p:cNvPr id="22" name="Блок-схема: альтернативный процесс 12">
            <a:extLst>
              <a:ext uri="{FF2B5EF4-FFF2-40B4-BE49-F238E27FC236}">
                <a16:creationId xmlns="" xmlns:a16="http://schemas.microsoft.com/office/drawing/2014/main" id="{8F56BF96-ABA8-4C08-9A16-35393F14A442}"/>
              </a:ext>
            </a:extLst>
          </p:cNvPr>
          <p:cNvSpPr/>
          <p:nvPr/>
        </p:nvSpPr>
        <p:spPr>
          <a:xfrm>
            <a:off x="6356305" y="608512"/>
            <a:ext cx="2337025" cy="1080161"/>
          </a:xfrm>
          <a:prstGeom prst="flowChartAlternateProcess">
            <a:avLst/>
          </a:prstGeom>
          <a:solidFill>
            <a:schemeClr val="accent5">
              <a:lumMod val="40000"/>
              <a:lumOff val="60000"/>
              <a:alpha val="39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1350" b="1" dirty="0">
              <a:solidFill>
                <a:schemeClr val="tx1"/>
              </a:solidFill>
              <a:latin typeface="Times New Roman" panose="02020603050405020304" pitchFamily="18" charset="0"/>
              <a:cs typeface="Times New Roman" panose="02020603050405020304" pitchFamily="18" charset="0"/>
            </a:endParaRPr>
          </a:p>
          <a:p>
            <a:pPr algn="ctr"/>
            <a:r>
              <a:rPr lang="uk-UA" sz="1500" b="1" dirty="0">
                <a:solidFill>
                  <a:srgbClr val="0033CC"/>
                </a:solidFill>
                <a:latin typeface="Times New Roman" pitchFamily="18" charset="0"/>
                <a:cs typeface="Times New Roman" pitchFamily="18" charset="0"/>
              </a:rPr>
              <a:t>Медичні амбулаторії в населених пунктах старостинських округів</a:t>
            </a:r>
          </a:p>
          <a:p>
            <a:pPr algn="ctr"/>
            <a:endParaRPr lang="ru-RU" sz="1350" b="1" dirty="0">
              <a:solidFill>
                <a:schemeClr val="tx1"/>
              </a:solidFill>
              <a:latin typeface="Times New Roman" panose="02020603050405020304" pitchFamily="18" charset="0"/>
              <a:cs typeface="Times New Roman" panose="02020603050405020304" pitchFamily="18" charset="0"/>
            </a:endParaRPr>
          </a:p>
        </p:txBody>
      </p:sp>
      <p:sp>
        <p:nvSpPr>
          <p:cNvPr id="23" name="Блок-схема: альтернативный процесс 12">
            <a:extLst>
              <a:ext uri="{FF2B5EF4-FFF2-40B4-BE49-F238E27FC236}">
                <a16:creationId xmlns="" xmlns:a16="http://schemas.microsoft.com/office/drawing/2014/main" id="{8F56BF96-ABA8-4C08-9A16-35393F14A442}"/>
              </a:ext>
            </a:extLst>
          </p:cNvPr>
          <p:cNvSpPr/>
          <p:nvPr/>
        </p:nvSpPr>
        <p:spPr>
          <a:xfrm>
            <a:off x="6364741" y="3248123"/>
            <a:ext cx="2410503" cy="765103"/>
          </a:xfrm>
          <a:prstGeom prst="flowChartAlternateProcess">
            <a:avLst/>
          </a:prstGeom>
          <a:solidFill>
            <a:schemeClr val="accent5">
              <a:lumMod val="40000"/>
              <a:lumOff val="60000"/>
              <a:alpha val="39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1350" b="1" dirty="0">
              <a:solidFill>
                <a:schemeClr val="tx1"/>
              </a:solidFill>
              <a:latin typeface="Times New Roman" panose="02020603050405020304" pitchFamily="18" charset="0"/>
              <a:cs typeface="Times New Roman" panose="02020603050405020304" pitchFamily="18" charset="0"/>
            </a:endParaRPr>
          </a:p>
          <a:p>
            <a:pPr algn="ctr"/>
            <a:r>
              <a:rPr lang="uk-UA" sz="1350" b="1" dirty="0">
                <a:solidFill>
                  <a:srgbClr val="0033CC"/>
                </a:solidFill>
                <a:latin typeface="Times New Roman" panose="02020603050405020304" pitchFamily="18" charset="0"/>
                <a:cs typeface="Times New Roman" panose="02020603050405020304" pitchFamily="18" charset="0"/>
              </a:rPr>
              <a:t>ФАПи в населених пунктах старостинських округів</a:t>
            </a:r>
          </a:p>
          <a:p>
            <a:pPr algn="ctr"/>
            <a:endParaRPr lang="ru-RU" sz="1350" b="1" dirty="0">
              <a:solidFill>
                <a:schemeClr val="tx1"/>
              </a:solidFill>
              <a:latin typeface="Times New Roman" panose="02020603050405020304" pitchFamily="18" charset="0"/>
              <a:cs typeface="Times New Roman" panose="02020603050405020304" pitchFamily="18" charset="0"/>
            </a:endParaRPr>
          </a:p>
        </p:txBody>
      </p:sp>
      <p:sp>
        <p:nvSpPr>
          <p:cNvPr id="2" name="Стрілка вниз 1"/>
          <p:cNvSpPr/>
          <p:nvPr/>
        </p:nvSpPr>
        <p:spPr>
          <a:xfrm>
            <a:off x="6608820" y="4081022"/>
            <a:ext cx="862353" cy="300667"/>
          </a:xfrm>
          <a:prstGeom prst="downArrow">
            <a:avLst/>
          </a:prstGeom>
          <a:solidFill>
            <a:schemeClr val="accent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25" name="Стрілка вниз 24"/>
          <p:cNvSpPr/>
          <p:nvPr/>
        </p:nvSpPr>
        <p:spPr>
          <a:xfrm>
            <a:off x="6685020" y="1725027"/>
            <a:ext cx="862353" cy="259524"/>
          </a:xfrm>
          <a:prstGeom prst="downArrow">
            <a:avLst/>
          </a:prstGeom>
          <a:solidFill>
            <a:schemeClr val="accent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1026" name="Picture 2" descr="Реабілітаційний Центр &quot;Лосятинська Лікарня&quot; - YouTube"/>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5526" t="13723" r="12153" b="22467"/>
          <a:stretch/>
        </p:blipFill>
        <p:spPr bwMode="auto">
          <a:xfrm>
            <a:off x="1513941" y="4045089"/>
            <a:ext cx="1761244" cy="1165465"/>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sp>
        <p:nvSpPr>
          <p:cNvPr id="26" name="Блок-схема: альтернативный процесс 12">
            <a:extLst>
              <a:ext uri="{FF2B5EF4-FFF2-40B4-BE49-F238E27FC236}">
                <a16:creationId xmlns="" xmlns:a16="http://schemas.microsoft.com/office/drawing/2014/main" id="{8F56BF96-ABA8-4C08-9A16-35393F14A442}"/>
              </a:ext>
            </a:extLst>
          </p:cNvPr>
          <p:cNvSpPr/>
          <p:nvPr/>
        </p:nvSpPr>
        <p:spPr>
          <a:xfrm>
            <a:off x="469117" y="1499683"/>
            <a:ext cx="2657475" cy="275096"/>
          </a:xfrm>
          <a:prstGeom prst="flowChartAlternateProcess">
            <a:avLst/>
          </a:prstGeom>
          <a:solidFill>
            <a:schemeClr val="accent5">
              <a:lumMod val="40000"/>
              <a:lumOff val="60000"/>
              <a:alpha val="39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1350" b="1" dirty="0">
              <a:solidFill>
                <a:schemeClr val="tx1"/>
              </a:solidFill>
              <a:latin typeface="Times New Roman" panose="02020603050405020304" pitchFamily="18" charset="0"/>
              <a:cs typeface="Times New Roman" panose="02020603050405020304" pitchFamily="18" charset="0"/>
            </a:endParaRPr>
          </a:p>
          <a:p>
            <a:pPr algn="ctr"/>
            <a:endParaRPr lang="uk-UA" sz="1350" b="1" dirty="0">
              <a:solidFill>
                <a:schemeClr val="tx1"/>
              </a:solidFill>
              <a:latin typeface="Times New Roman" panose="02020603050405020304" pitchFamily="18" charset="0"/>
              <a:cs typeface="Times New Roman" panose="02020603050405020304" pitchFamily="18" charset="0"/>
            </a:endParaRPr>
          </a:p>
          <a:p>
            <a:pPr algn="ctr"/>
            <a:endParaRPr lang="uk-UA" sz="1350" b="1" dirty="0">
              <a:solidFill>
                <a:schemeClr val="tx1"/>
              </a:solidFill>
              <a:latin typeface="Times New Roman" panose="02020603050405020304" pitchFamily="18" charset="0"/>
              <a:cs typeface="Times New Roman" panose="02020603050405020304" pitchFamily="18" charset="0"/>
            </a:endParaRPr>
          </a:p>
          <a:p>
            <a:pPr algn="ctr"/>
            <a:endParaRPr lang="uk-UA" sz="1350" b="1" dirty="0">
              <a:solidFill>
                <a:schemeClr val="tx1"/>
              </a:solidFill>
              <a:latin typeface="Times New Roman" panose="02020603050405020304" pitchFamily="18" charset="0"/>
              <a:cs typeface="Times New Roman" panose="02020603050405020304" pitchFamily="18" charset="0"/>
            </a:endParaRPr>
          </a:p>
          <a:p>
            <a:pPr algn="ctr"/>
            <a:r>
              <a:rPr lang="uk-UA" sz="1050" b="1" dirty="0">
                <a:solidFill>
                  <a:srgbClr val="0033CC"/>
                </a:solidFill>
                <a:latin typeface="Times New Roman" panose="02020603050405020304" pitchFamily="18" charset="0"/>
                <a:cs typeface="Times New Roman" panose="02020603050405020304" pitchFamily="18" charset="0"/>
              </a:rPr>
              <a:t>Відділення для надання реабілітаційної допомоги в с. Лосятин</a:t>
            </a:r>
          </a:p>
          <a:p>
            <a:pPr algn="ctr"/>
            <a:endParaRPr lang="uk-UA" sz="1350" dirty="0">
              <a:solidFill>
                <a:schemeClr val="tx1"/>
              </a:solidFill>
              <a:latin typeface="Times New Roman" panose="02020603050405020304" pitchFamily="18" charset="0"/>
              <a:cs typeface="Times New Roman" panose="02020603050405020304" pitchFamily="18" charset="0"/>
            </a:endParaRPr>
          </a:p>
          <a:p>
            <a:pPr algn="ctr"/>
            <a:endParaRPr lang="uk-UA" sz="1350" dirty="0">
              <a:solidFill>
                <a:schemeClr val="tx1"/>
              </a:solidFill>
              <a:latin typeface="Times New Roman" panose="02020603050405020304" pitchFamily="18" charset="0"/>
              <a:cs typeface="Times New Roman" panose="02020603050405020304" pitchFamily="18" charset="0"/>
            </a:endParaRPr>
          </a:p>
          <a:p>
            <a:pPr algn="ctr"/>
            <a:endParaRPr lang="uk-UA" sz="1350" dirty="0">
              <a:solidFill>
                <a:schemeClr val="tx1"/>
              </a:solidFill>
              <a:latin typeface="Times New Roman" panose="02020603050405020304" pitchFamily="18" charset="0"/>
              <a:cs typeface="Times New Roman" panose="02020603050405020304" pitchFamily="18" charset="0"/>
            </a:endParaRPr>
          </a:p>
          <a:p>
            <a:pPr algn="ctr"/>
            <a:endParaRPr lang="ru-RU" sz="1350" b="1" dirty="0">
              <a:solidFill>
                <a:schemeClr val="tx1"/>
              </a:solidFill>
              <a:latin typeface="Times New Roman" panose="02020603050405020304" pitchFamily="18" charset="0"/>
              <a:cs typeface="Times New Roman" panose="02020603050405020304" pitchFamily="18" charset="0"/>
            </a:endParaRPr>
          </a:p>
        </p:txBody>
      </p:sp>
      <p:pic>
        <p:nvPicPr>
          <p:cNvPr id="1028" name="Picture 4" descr="Лосятинская Больница Центр неврологии и реабилитации, ГП, Васильков -  телефон, адрес, каталог, цены, отзывы о компании Лосятинская Больница Центр  неврологии и реабилитации, ГП – BizOrg.su, ID 410244"/>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b="30692"/>
          <a:stretch/>
        </p:blipFill>
        <p:spPr bwMode="auto">
          <a:xfrm>
            <a:off x="155376" y="3966065"/>
            <a:ext cx="1393627" cy="965889"/>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6" name="Рисунок 5">
            <a:extLst>
              <a:ext uri="{FF2B5EF4-FFF2-40B4-BE49-F238E27FC236}">
                <a16:creationId xmlns="" xmlns:a16="http://schemas.microsoft.com/office/drawing/2014/main" id="{1B3C0466-A07A-348C-8707-D242C7C1AAB5}"/>
              </a:ext>
            </a:extLst>
          </p:cNvPr>
          <p:cNvPicPr>
            <a:picLocks noChangeAspect="1"/>
          </p:cNvPicPr>
          <p:nvPr/>
        </p:nvPicPr>
        <p:blipFill rotWithShape="1">
          <a:blip r:embed="rId5" cstate="print"/>
          <a:srcRect t="5700"/>
          <a:stretch/>
        </p:blipFill>
        <p:spPr>
          <a:xfrm>
            <a:off x="514056" y="2008320"/>
            <a:ext cx="2703051" cy="1877880"/>
          </a:xfrm>
          <a:prstGeom prst="rect">
            <a:avLst/>
          </a:prstGeom>
        </p:spPr>
      </p:pic>
      <p:pic>
        <p:nvPicPr>
          <p:cNvPr id="9" name="Рисунок 8">
            <a:extLst>
              <a:ext uri="{FF2B5EF4-FFF2-40B4-BE49-F238E27FC236}">
                <a16:creationId xmlns="" xmlns:a16="http://schemas.microsoft.com/office/drawing/2014/main" id="{1DF8F737-6567-C2E4-93A3-BE1869ABD9CA}"/>
              </a:ext>
            </a:extLst>
          </p:cNvPr>
          <p:cNvPicPr>
            <a:picLocks noChangeAspect="1"/>
          </p:cNvPicPr>
          <p:nvPr/>
        </p:nvPicPr>
        <p:blipFill>
          <a:blip r:embed="rId6" cstate="print"/>
          <a:stretch>
            <a:fillRect/>
          </a:stretch>
        </p:blipFill>
        <p:spPr>
          <a:xfrm>
            <a:off x="3312531" y="1976096"/>
            <a:ext cx="2901652" cy="1891053"/>
          </a:xfrm>
          <a:prstGeom prst="rect">
            <a:avLst/>
          </a:prstGeom>
        </p:spPr>
      </p:pic>
      <p:pic>
        <p:nvPicPr>
          <p:cNvPr id="24" name="Picture 6" descr="Возможно, это изображение (мебель и спальня)">
            <a:extLst>
              <a:ext uri="{FF2B5EF4-FFF2-40B4-BE49-F238E27FC236}">
                <a16:creationId xmlns="" xmlns:a16="http://schemas.microsoft.com/office/drawing/2014/main" id="{D83E0268-BC1E-439B-B317-F642C151893E}"/>
              </a:ext>
            </a:extLst>
          </p:cNvPr>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3276663" y="4085669"/>
            <a:ext cx="1634197" cy="1089464"/>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27" name="Picture 8" descr="Возможно, это изображение (в помещении)">
            <a:extLst>
              <a:ext uri="{FF2B5EF4-FFF2-40B4-BE49-F238E27FC236}">
                <a16:creationId xmlns="" xmlns:a16="http://schemas.microsoft.com/office/drawing/2014/main" id="{222A4D66-B24D-49B4-9CED-C03E0B36BD5D}"/>
              </a:ext>
            </a:extLst>
          </p:cNvPr>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4910974" y="4098005"/>
            <a:ext cx="1644269" cy="1096178"/>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sp>
        <p:nvSpPr>
          <p:cNvPr id="28" name="Блок-схема: альтернативный процесс 12">
            <a:extLst>
              <a:ext uri="{FF2B5EF4-FFF2-40B4-BE49-F238E27FC236}">
                <a16:creationId xmlns="" xmlns:a16="http://schemas.microsoft.com/office/drawing/2014/main" id="{8F56BF96-ABA8-4C08-9A16-35393F14A442}"/>
              </a:ext>
            </a:extLst>
          </p:cNvPr>
          <p:cNvSpPr/>
          <p:nvPr/>
        </p:nvSpPr>
        <p:spPr>
          <a:xfrm>
            <a:off x="621166" y="5515073"/>
            <a:ext cx="5093834" cy="765103"/>
          </a:xfrm>
          <a:prstGeom prst="flowChartAlternateProcess">
            <a:avLst/>
          </a:prstGeom>
          <a:solidFill>
            <a:schemeClr val="accent5">
              <a:lumMod val="40000"/>
              <a:lumOff val="60000"/>
              <a:alpha val="39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1350" b="1" dirty="0">
              <a:solidFill>
                <a:schemeClr val="tx1"/>
              </a:solidFill>
              <a:latin typeface="Times New Roman" panose="02020603050405020304" pitchFamily="18" charset="0"/>
              <a:cs typeface="Times New Roman" panose="02020603050405020304" pitchFamily="18" charset="0"/>
            </a:endParaRPr>
          </a:p>
          <a:p>
            <a:pPr algn="ctr"/>
            <a:r>
              <a:rPr lang="uk-UA" sz="2000" b="1" dirty="0">
                <a:solidFill>
                  <a:srgbClr val="0033CC"/>
                </a:solidFill>
                <a:latin typeface="Times New Roman" panose="02020603050405020304" pitchFamily="18" charset="0"/>
                <a:cs typeface="Times New Roman" panose="02020603050405020304" pitchFamily="18" charset="0"/>
              </a:rPr>
              <a:t>Пункт невідкладної медичної допомоги</a:t>
            </a:r>
          </a:p>
          <a:p>
            <a:pPr algn="ctr"/>
            <a:r>
              <a:rPr lang="uk-UA" sz="2000" b="1" dirty="0">
                <a:solidFill>
                  <a:schemeClr val="tx1"/>
                </a:solidFill>
                <a:latin typeface="Times New Roman" panose="02020603050405020304" pitchFamily="18" charset="0"/>
                <a:cs typeface="Times New Roman" panose="02020603050405020304" pitchFamily="18" charset="0"/>
              </a:rPr>
              <a:t>смт Гребінки</a:t>
            </a:r>
          </a:p>
          <a:p>
            <a:pPr algn="ctr"/>
            <a:endParaRPr lang="ru-RU" sz="135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1645415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 xmlns:a16="http://schemas.microsoft.com/office/drawing/2014/main" id="{BF4DA55E-EE7E-402A-AC94-A64ABF4D40E7}"/>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759001" y="139216"/>
            <a:ext cx="262513" cy="376595"/>
          </a:xfrm>
          <a:prstGeom prst="rect">
            <a:avLst/>
          </a:prstGeom>
        </p:spPr>
      </p:pic>
      <p:sp>
        <p:nvSpPr>
          <p:cNvPr id="5" name="Прямоугольник 4">
            <a:extLst>
              <a:ext uri="{FF2B5EF4-FFF2-40B4-BE49-F238E27FC236}">
                <a16:creationId xmlns="" xmlns:a16="http://schemas.microsoft.com/office/drawing/2014/main" id="{A83E529F-60CF-4D20-9A82-09EC36DC7ADC}"/>
              </a:ext>
            </a:extLst>
          </p:cNvPr>
          <p:cNvSpPr/>
          <p:nvPr/>
        </p:nvSpPr>
        <p:spPr>
          <a:xfrm>
            <a:off x="6494430" y="142875"/>
            <a:ext cx="2284502" cy="3577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625" b="1" dirty="0">
                <a:solidFill>
                  <a:srgbClr val="FF0000"/>
                </a:solidFill>
                <a:latin typeface="Times New Roman" panose="02020603050405020304" pitchFamily="18" charset="0"/>
                <a:cs typeface="Times New Roman" panose="02020603050405020304" pitchFamily="18" charset="0"/>
              </a:rPr>
              <a:t>МЕДИЦИНА</a:t>
            </a:r>
            <a:endParaRPr lang="ru-RU" sz="2625" b="1" dirty="0">
              <a:solidFill>
                <a:srgbClr val="FF0000"/>
              </a:solidFill>
              <a:latin typeface="Times New Roman" panose="02020603050405020304" pitchFamily="18" charset="0"/>
              <a:cs typeface="Times New Roman" panose="02020603050405020304" pitchFamily="18" charset="0"/>
            </a:endParaRPr>
          </a:p>
        </p:txBody>
      </p:sp>
      <p:sp>
        <p:nvSpPr>
          <p:cNvPr id="4" name="Прямоугольник 3">
            <a:extLst>
              <a:ext uri="{FF2B5EF4-FFF2-40B4-BE49-F238E27FC236}">
                <a16:creationId xmlns="" xmlns:a16="http://schemas.microsoft.com/office/drawing/2014/main" id="{0989308A-FCD8-42E0-BFE2-0F785F4520C9}"/>
              </a:ext>
            </a:extLst>
          </p:cNvPr>
          <p:cNvSpPr/>
          <p:nvPr/>
        </p:nvSpPr>
        <p:spPr>
          <a:xfrm>
            <a:off x="159017" y="279586"/>
            <a:ext cx="5179239" cy="785192"/>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b="1" dirty="0">
                <a:solidFill>
                  <a:schemeClr val="tx1"/>
                </a:solidFill>
                <a:latin typeface="Times New Roman" panose="02020603050405020304" pitchFamily="18" charset="0"/>
                <a:cs typeface="Times New Roman" panose="02020603050405020304" pitchFamily="18" charset="0"/>
              </a:rPr>
              <a:t>КНП «Гребінківська центральна лікарня»</a:t>
            </a:r>
            <a:endParaRPr lang="uk-UA" sz="1600" dirty="0">
              <a:solidFill>
                <a:schemeClr val="tx1"/>
              </a:solidFill>
              <a:latin typeface="Times New Roman" panose="02020603050405020304" pitchFamily="18" charset="0"/>
              <a:cs typeface="Times New Roman" panose="02020603050405020304" pitchFamily="18" charset="0"/>
            </a:endParaRPr>
          </a:p>
          <a:p>
            <a:pPr algn="ctr"/>
            <a:r>
              <a:rPr lang="uk-UA" sz="1400" i="1" dirty="0">
                <a:solidFill>
                  <a:schemeClr val="tx1"/>
                </a:solidFill>
                <a:latin typeface="Times New Roman" panose="02020603050405020304" pitchFamily="18" charset="0"/>
                <a:ea typeface="Times New Roman" panose="02020603050405020304" pitchFamily="18" charset="0"/>
              </a:rPr>
              <a:t>смт Гребінки, пр. Науки, 54</a:t>
            </a:r>
          </a:p>
          <a:p>
            <a:pPr algn="ctr"/>
            <a:r>
              <a:rPr lang="uk-UA" sz="1400" dirty="0">
                <a:solidFill>
                  <a:schemeClr val="tx1"/>
                </a:solidFill>
                <a:latin typeface="Times New Roman" panose="02020603050405020304" pitchFamily="18" charset="0"/>
                <a:ea typeface="Times New Roman" panose="02020603050405020304" pitchFamily="18" charset="0"/>
              </a:rPr>
              <a:t>Генеральний директор </a:t>
            </a:r>
            <a:r>
              <a:rPr lang="uk-UA" sz="1400" dirty="0" smtClean="0">
                <a:solidFill>
                  <a:schemeClr val="tx1"/>
                </a:solidFill>
                <a:latin typeface="Times New Roman" panose="02020603050405020304" pitchFamily="18" charset="0"/>
                <a:ea typeface="Times New Roman" panose="02020603050405020304" pitchFamily="18" charset="0"/>
              </a:rPr>
              <a:t>– ГОЛУБ Олена Анатоліївна</a:t>
            </a:r>
            <a:endParaRPr lang="ru-RU" sz="1400" dirty="0">
              <a:solidFill>
                <a:schemeClr val="tx1"/>
              </a:solidFill>
              <a:latin typeface="Times New Roman" panose="02020603050405020304" pitchFamily="18" charset="0"/>
              <a:ea typeface="Times New Roman" panose="02020603050405020304" pitchFamily="18" charset="0"/>
            </a:endParaRPr>
          </a:p>
        </p:txBody>
      </p:sp>
      <p:sp>
        <p:nvSpPr>
          <p:cNvPr id="13" name="Прямоугольник 12">
            <a:extLst>
              <a:ext uri="{FF2B5EF4-FFF2-40B4-BE49-F238E27FC236}">
                <a16:creationId xmlns="" xmlns:a16="http://schemas.microsoft.com/office/drawing/2014/main" id="{7BFC6863-0565-45AD-8BA1-F8F0EB7158E1}"/>
              </a:ext>
            </a:extLst>
          </p:cNvPr>
          <p:cNvSpPr/>
          <p:nvPr/>
        </p:nvSpPr>
        <p:spPr>
          <a:xfrm>
            <a:off x="112889" y="1104848"/>
            <a:ext cx="5179239" cy="646331"/>
          </a:xfrm>
          <a:prstGeom prst="rect">
            <a:avLst/>
          </a:prstGeom>
        </p:spPr>
        <p:txBody>
          <a:bodyPr wrap="square">
            <a:spAutoFit/>
          </a:bodyPr>
          <a:lstStyle/>
          <a:p>
            <a:pPr algn="ctr"/>
            <a:r>
              <a:rPr lang="uk-UA" sz="1200" b="1" dirty="0">
                <a:latin typeface="Times New Roman" panose="02020603050405020304" pitchFamily="18" charset="0"/>
                <a:ea typeface="Times New Roman" panose="02020603050405020304" pitchFamily="18" charset="0"/>
              </a:rPr>
              <a:t>Здійснює свою діяльність відповідно до Статуту та згідно наказу </a:t>
            </a:r>
            <a:endParaRPr lang="uk-UA" sz="1200" b="1" dirty="0" smtClean="0">
              <a:latin typeface="Times New Roman" panose="02020603050405020304" pitchFamily="18" charset="0"/>
              <a:ea typeface="Times New Roman" panose="02020603050405020304" pitchFamily="18" charset="0"/>
            </a:endParaRPr>
          </a:p>
          <a:p>
            <a:pPr algn="ctr"/>
            <a:r>
              <a:rPr lang="uk-UA" sz="1200" b="1" dirty="0" smtClean="0">
                <a:latin typeface="Times New Roman" panose="02020603050405020304" pitchFamily="18" charset="0"/>
                <a:ea typeface="Times New Roman" panose="02020603050405020304" pitchFamily="18" charset="0"/>
              </a:rPr>
              <a:t>МОЗ </a:t>
            </a:r>
            <a:r>
              <a:rPr lang="uk-UA" sz="1200" b="1" dirty="0">
                <a:latin typeface="Times New Roman" panose="02020603050405020304" pitchFamily="18" charset="0"/>
                <a:ea typeface="Times New Roman" panose="02020603050405020304" pitchFamily="18" charset="0"/>
              </a:rPr>
              <a:t>України від 20.08. 2021 р. №1771</a:t>
            </a:r>
          </a:p>
          <a:p>
            <a:pPr algn="ctr"/>
            <a:r>
              <a:rPr lang="uk-UA" sz="1200" b="1" dirty="0">
                <a:latin typeface="Times New Roman" panose="02020603050405020304" pitchFamily="18" charset="0"/>
                <a:ea typeface="Times New Roman" panose="02020603050405020304" pitchFamily="18" charset="0"/>
              </a:rPr>
              <a:t> Ліцензії на медичну практику </a:t>
            </a:r>
            <a:r>
              <a:rPr lang="uk-UA" sz="1200" b="1" u="sng" dirty="0">
                <a:latin typeface="Times New Roman" panose="02020603050405020304" pitchFamily="18" charset="0"/>
                <a:ea typeface="Times New Roman" panose="02020603050405020304" pitchFamily="18" charset="0"/>
              </a:rPr>
              <a:t>за спеціальностями:</a:t>
            </a:r>
            <a:endParaRPr lang="uk-UA" sz="1200" u="sng" dirty="0">
              <a:latin typeface="Times New Roman" panose="02020603050405020304" pitchFamily="18" charset="0"/>
              <a:cs typeface="Times New Roman" panose="02020603050405020304" pitchFamily="18" charset="0"/>
            </a:endParaRPr>
          </a:p>
        </p:txBody>
      </p:sp>
      <p:sp>
        <p:nvSpPr>
          <p:cNvPr id="3" name="Стрелка: пятиугольник 2">
            <a:extLst>
              <a:ext uri="{FF2B5EF4-FFF2-40B4-BE49-F238E27FC236}">
                <a16:creationId xmlns="" xmlns:a16="http://schemas.microsoft.com/office/drawing/2014/main" id="{75A14080-3D89-4681-BF40-9D80AE680A71}"/>
              </a:ext>
            </a:extLst>
          </p:cNvPr>
          <p:cNvSpPr/>
          <p:nvPr/>
        </p:nvSpPr>
        <p:spPr>
          <a:xfrm>
            <a:off x="179688" y="1771651"/>
            <a:ext cx="3192161" cy="374530"/>
          </a:xfrm>
          <a:prstGeom prst="homePlat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1200" b="1" dirty="0">
                <a:solidFill>
                  <a:srgbClr val="0070C0"/>
                </a:solidFill>
                <a:latin typeface="Times New Roman" panose="02020603050405020304" pitchFamily="18" charset="0"/>
                <a:cs typeface="Times New Roman" panose="02020603050405020304" pitchFamily="18" charset="0"/>
              </a:rPr>
              <a:t>Організація і управління охороною здоров'я</a:t>
            </a:r>
            <a:endParaRPr lang="ru-RU" sz="1200" b="1" dirty="0">
              <a:solidFill>
                <a:srgbClr val="0070C0"/>
              </a:solidFill>
              <a:latin typeface="Times New Roman" panose="02020603050405020304" pitchFamily="18" charset="0"/>
              <a:cs typeface="Times New Roman" panose="02020603050405020304" pitchFamily="18" charset="0"/>
            </a:endParaRPr>
          </a:p>
        </p:txBody>
      </p:sp>
      <p:sp>
        <p:nvSpPr>
          <p:cNvPr id="17" name="Стрелка: пятиугольник 16">
            <a:extLst>
              <a:ext uri="{FF2B5EF4-FFF2-40B4-BE49-F238E27FC236}">
                <a16:creationId xmlns="" xmlns:a16="http://schemas.microsoft.com/office/drawing/2014/main" id="{C75B82FF-8916-4314-A2BC-8D8794269B6B}"/>
              </a:ext>
            </a:extLst>
          </p:cNvPr>
          <p:cNvSpPr/>
          <p:nvPr/>
        </p:nvSpPr>
        <p:spPr>
          <a:xfrm>
            <a:off x="176278" y="2248778"/>
            <a:ext cx="2683157" cy="236624"/>
          </a:xfrm>
          <a:prstGeom prst="homePlat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1200" b="1" dirty="0">
                <a:solidFill>
                  <a:srgbClr val="0070C0"/>
                </a:solidFill>
                <a:latin typeface="Times New Roman" panose="02020603050405020304" pitchFamily="18" charset="0"/>
                <a:cs typeface="Times New Roman" panose="02020603050405020304" pitchFamily="18" charset="0"/>
              </a:rPr>
              <a:t>Клінічна лабораторна діагностика</a:t>
            </a:r>
            <a:endParaRPr lang="ru-RU" sz="1200" b="1" dirty="0">
              <a:solidFill>
                <a:srgbClr val="0070C0"/>
              </a:solidFill>
              <a:latin typeface="Times New Roman" panose="02020603050405020304" pitchFamily="18" charset="0"/>
              <a:cs typeface="Times New Roman" panose="02020603050405020304" pitchFamily="18" charset="0"/>
            </a:endParaRPr>
          </a:p>
        </p:txBody>
      </p:sp>
      <p:sp>
        <p:nvSpPr>
          <p:cNvPr id="18" name="Стрелка: пятиугольник 17">
            <a:extLst>
              <a:ext uri="{FF2B5EF4-FFF2-40B4-BE49-F238E27FC236}">
                <a16:creationId xmlns="" xmlns:a16="http://schemas.microsoft.com/office/drawing/2014/main" id="{59D00121-CC33-4EDC-94BC-D9896A22D3A4}"/>
              </a:ext>
            </a:extLst>
          </p:cNvPr>
          <p:cNvSpPr/>
          <p:nvPr/>
        </p:nvSpPr>
        <p:spPr>
          <a:xfrm>
            <a:off x="158179" y="4055649"/>
            <a:ext cx="2142657" cy="236624"/>
          </a:xfrm>
          <a:prstGeom prst="homePlat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1200" b="1" dirty="0">
                <a:solidFill>
                  <a:srgbClr val="0070C0"/>
                </a:solidFill>
                <a:latin typeface="Times New Roman" panose="02020603050405020304" pitchFamily="18" charset="0"/>
                <a:cs typeface="Times New Roman" panose="02020603050405020304" pitchFamily="18" charset="0"/>
              </a:rPr>
              <a:t>Акушерство і гінекологія</a:t>
            </a:r>
            <a:endParaRPr lang="ru-RU" sz="1200" b="1" dirty="0">
              <a:solidFill>
                <a:srgbClr val="0070C0"/>
              </a:solidFill>
              <a:latin typeface="Times New Roman" panose="02020603050405020304" pitchFamily="18" charset="0"/>
              <a:cs typeface="Times New Roman" panose="02020603050405020304" pitchFamily="18" charset="0"/>
            </a:endParaRPr>
          </a:p>
        </p:txBody>
      </p:sp>
      <p:sp>
        <p:nvSpPr>
          <p:cNvPr id="21" name="Стрелка: пятиугольник 20">
            <a:extLst>
              <a:ext uri="{FF2B5EF4-FFF2-40B4-BE49-F238E27FC236}">
                <a16:creationId xmlns="" xmlns:a16="http://schemas.microsoft.com/office/drawing/2014/main" id="{0B7ADB57-1A21-4B5E-B5BA-AC27C36373B5}"/>
              </a:ext>
            </a:extLst>
          </p:cNvPr>
          <p:cNvSpPr/>
          <p:nvPr/>
        </p:nvSpPr>
        <p:spPr>
          <a:xfrm>
            <a:off x="176278" y="5427440"/>
            <a:ext cx="1728722" cy="243408"/>
          </a:xfrm>
          <a:prstGeom prst="homePlat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1200" b="1" dirty="0">
                <a:solidFill>
                  <a:srgbClr val="0070C0"/>
                </a:solidFill>
                <a:latin typeface="Times New Roman" panose="02020603050405020304" pitchFamily="18" charset="0"/>
                <a:cs typeface="Times New Roman" panose="02020603050405020304" pitchFamily="18" charset="0"/>
              </a:rPr>
              <a:t>Дерматовенерологія</a:t>
            </a:r>
            <a:endParaRPr lang="ru-RU" sz="1200" b="1" dirty="0">
              <a:solidFill>
                <a:srgbClr val="0070C0"/>
              </a:solidFill>
              <a:latin typeface="Times New Roman" panose="02020603050405020304" pitchFamily="18" charset="0"/>
              <a:cs typeface="Times New Roman" panose="02020603050405020304" pitchFamily="18" charset="0"/>
            </a:endParaRPr>
          </a:p>
        </p:txBody>
      </p:sp>
      <p:sp>
        <p:nvSpPr>
          <p:cNvPr id="22" name="Стрелка: пятиугольник 21">
            <a:extLst>
              <a:ext uri="{FF2B5EF4-FFF2-40B4-BE49-F238E27FC236}">
                <a16:creationId xmlns="" xmlns:a16="http://schemas.microsoft.com/office/drawing/2014/main" id="{F5B649FC-F186-4BEB-9773-F15F70BB6789}"/>
              </a:ext>
            </a:extLst>
          </p:cNvPr>
          <p:cNvSpPr/>
          <p:nvPr/>
        </p:nvSpPr>
        <p:spPr>
          <a:xfrm>
            <a:off x="176278" y="4733600"/>
            <a:ext cx="1921805" cy="243408"/>
          </a:xfrm>
          <a:prstGeom prst="homePlat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1200" b="1" dirty="0">
                <a:solidFill>
                  <a:srgbClr val="0070C0"/>
                </a:solidFill>
                <a:latin typeface="Times New Roman" panose="02020603050405020304" pitchFamily="18" charset="0"/>
                <a:cs typeface="Times New Roman" panose="02020603050405020304" pitchFamily="18" charset="0"/>
              </a:rPr>
              <a:t>Акушерська справа</a:t>
            </a:r>
            <a:endParaRPr lang="ru-RU" sz="1200" b="1" dirty="0">
              <a:solidFill>
                <a:srgbClr val="0070C0"/>
              </a:solidFill>
              <a:latin typeface="Times New Roman" panose="02020603050405020304" pitchFamily="18" charset="0"/>
              <a:cs typeface="Times New Roman" panose="02020603050405020304" pitchFamily="18" charset="0"/>
            </a:endParaRPr>
          </a:p>
        </p:txBody>
      </p:sp>
      <p:sp>
        <p:nvSpPr>
          <p:cNvPr id="23" name="Стрелка: пятиугольник 22">
            <a:extLst>
              <a:ext uri="{FF2B5EF4-FFF2-40B4-BE49-F238E27FC236}">
                <a16:creationId xmlns="" xmlns:a16="http://schemas.microsoft.com/office/drawing/2014/main" id="{E8CC492C-308E-48B9-94E7-56BE15C674D5}"/>
              </a:ext>
            </a:extLst>
          </p:cNvPr>
          <p:cNvSpPr/>
          <p:nvPr/>
        </p:nvSpPr>
        <p:spPr>
          <a:xfrm>
            <a:off x="167704" y="4387826"/>
            <a:ext cx="2204021" cy="243408"/>
          </a:xfrm>
          <a:prstGeom prst="homePlat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1200" b="1" dirty="0">
                <a:solidFill>
                  <a:srgbClr val="0070C0"/>
                </a:solidFill>
                <a:latin typeface="Times New Roman" panose="02020603050405020304" pitchFamily="18" charset="0"/>
                <a:cs typeface="Times New Roman" panose="02020603050405020304" pitchFamily="18" charset="0"/>
              </a:rPr>
              <a:t>Ортопедія і травматологія</a:t>
            </a:r>
            <a:endParaRPr lang="ru-RU" sz="1200" b="1" dirty="0">
              <a:solidFill>
                <a:srgbClr val="0070C0"/>
              </a:solidFill>
              <a:latin typeface="Times New Roman" panose="02020603050405020304" pitchFamily="18" charset="0"/>
              <a:cs typeface="Times New Roman" panose="02020603050405020304" pitchFamily="18" charset="0"/>
            </a:endParaRPr>
          </a:p>
        </p:txBody>
      </p:sp>
      <p:sp>
        <p:nvSpPr>
          <p:cNvPr id="24" name="Стрелка: пятиугольник 23">
            <a:extLst>
              <a:ext uri="{FF2B5EF4-FFF2-40B4-BE49-F238E27FC236}">
                <a16:creationId xmlns="" xmlns:a16="http://schemas.microsoft.com/office/drawing/2014/main" id="{3AF453EA-5D81-4654-B7B1-D133E73E8731}"/>
              </a:ext>
            </a:extLst>
          </p:cNvPr>
          <p:cNvSpPr/>
          <p:nvPr/>
        </p:nvSpPr>
        <p:spPr>
          <a:xfrm>
            <a:off x="167704" y="2597767"/>
            <a:ext cx="2534806" cy="243408"/>
          </a:xfrm>
          <a:prstGeom prst="homePlat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1200" b="1" dirty="0">
                <a:solidFill>
                  <a:srgbClr val="0070C0"/>
                </a:solidFill>
                <a:latin typeface="Times New Roman" panose="02020603050405020304" pitchFamily="18" charset="0"/>
                <a:cs typeface="Times New Roman" panose="02020603050405020304" pitchFamily="18" charset="0"/>
              </a:rPr>
              <a:t>Лабораторна справа (клініка)</a:t>
            </a:r>
            <a:endParaRPr lang="ru-RU" sz="1200" b="1" dirty="0">
              <a:solidFill>
                <a:srgbClr val="0070C0"/>
              </a:solidFill>
              <a:latin typeface="Times New Roman" panose="02020603050405020304" pitchFamily="18" charset="0"/>
              <a:cs typeface="Times New Roman" panose="02020603050405020304" pitchFamily="18" charset="0"/>
            </a:endParaRPr>
          </a:p>
        </p:txBody>
      </p:sp>
      <p:sp>
        <p:nvSpPr>
          <p:cNvPr id="25" name="Стрелка: пятиугольник 24">
            <a:extLst>
              <a:ext uri="{FF2B5EF4-FFF2-40B4-BE49-F238E27FC236}">
                <a16:creationId xmlns="" xmlns:a16="http://schemas.microsoft.com/office/drawing/2014/main" id="{CB894993-FA4F-45E6-B1F3-1F9AE68E458D}"/>
              </a:ext>
            </a:extLst>
          </p:cNvPr>
          <p:cNvSpPr/>
          <p:nvPr/>
        </p:nvSpPr>
        <p:spPr>
          <a:xfrm>
            <a:off x="171072" y="3717866"/>
            <a:ext cx="2253083" cy="243408"/>
          </a:xfrm>
          <a:prstGeom prst="homePlat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1200" b="1" dirty="0">
                <a:solidFill>
                  <a:srgbClr val="0070C0"/>
                </a:solidFill>
                <a:latin typeface="Times New Roman" panose="02020603050405020304" pitchFamily="18" charset="0"/>
                <a:cs typeface="Times New Roman" panose="02020603050405020304" pitchFamily="18" charset="0"/>
              </a:rPr>
              <a:t>Ультразвукова діагностика</a:t>
            </a:r>
            <a:endParaRPr lang="ru-RU" sz="1200" b="1" dirty="0">
              <a:solidFill>
                <a:srgbClr val="0070C0"/>
              </a:solidFill>
              <a:latin typeface="Times New Roman" panose="02020603050405020304" pitchFamily="18" charset="0"/>
              <a:cs typeface="Times New Roman" panose="02020603050405020304" pitchFamily="18" charset="0"/>
            </a:endParaRPr>
          </a:p>
        </p:txBody>
      </p:sp>
      <p:sp>
        <p:nvSpPr>
          <p:cNvPr id="26" name="Стрелка: пятиугольник 25">
            <a:extLst>
              <a:ext uri="{FF2B5EF4-FFF2-40B4-BE49-F238E27FC236}">
                <a16:creationId xmlns="" xmlns:a16="http://schemas.microsoft.com/office/drawing/2014/main" id="{A63E1D4C-826F-4611-ADC9-93DD1C027ECA}"/>
              </a:ext>
            </a:extLst>
          </p:cNvPr>
          <p:cNvSpPr/>
          <p:nvPr/>
        </p:nvSpPr>
        <p:spPr>
          <a:xfrm>
            <a:off x="172115" y="5081667"/>
            <a:ext cx="1782405" cy="243408"/>
          </a:xfrm>
          <a:prstGeom prst="homePlat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1200" b="1" dirty="0">
                <a:solidFill>
                  <a:srgbClr val="0070C0"/>
                </a:solidFill>
                <a:latin typeface="Times New Roman" panose="02020603050405020304" pitchFamily="18" charset="0"/>
                <a:cs typeface="Times New Roman" panose="02020603050405020304" pitchFamily="18" charset="0"/>
              </a:rPr>
              <a:t>Сестринська справа</a:t>
            </a:r>
            <a:endParaRPr lang="ru-RU" sz="1200" b="1" dirty="0">
              <a:solidFill>
                <a:srgbClr val="0070C0"/>
              </a:solidFill>
              <a:latin typeface="Times New Roman" panose="02020603050405020304" pitchFamily="18" charset="0"/>
              <a:cs typeface="Times New Roman" panose="02020603050405020304" pitchFamily="18" charset="0"/>
            </a:endParaRPr>
          </a:p>
        </p:txBody>
      </p:sp>
      <p:sp>
        <p:nvSpPr>
          <p:cNvPr id="27" name="Стрелка: пятиугольник 26">
            <a:extLst>
              <a:ext uri="{FF2B5EF4-FFF2-40B4-BE49-F238E27FC236}">
                <a16:creationId xmlns="" xmlns:a16="http://schemas.microsoft.com/office/drawing/2014/main" id="{907046D7-F3FF-413B-8D11-7586713C8339}"/>
              </a:ext>
            </a:extLst>
          </p:cNvPr>
          <p:cNvSpPr/>
          <p:nvPr/>
        </p:nvSpPr>
        <p:spPr>
          <a:xfrm>
            <a:off x="160941" y="2933458"/>
            <a:ext cx="2447923" cy="285991"/>
          </a:xfrm>
          <a:prstGeom prst="homePlat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1200" b="1" dirty="0">
                <a:solidFill>
                  <a:srgbClr val="0070C0"/>
                </a:solidFill>
                <a:latin typeface="Times New Roman" panose="02020603050405020304" pitchFamily="18" charset="0"/>
                <a:cs typeface="Times New Roman" panose="02020603050405020304" pitchFamily="18" charset="0"/>
              </a:rPr>
              <a:t>Терапевтична стоматологія</a:t>
            </a:r>
            <a:endParaRPr lang="ru-RU" sz="1200" b="1" dirty="0">
              <a:solidFill>
                <a:srgbClr val="0070C0"/>
              </a:solidFill>
              <a:latin typeface="Times New Roman" panose="02020603050405020304" pitchFamily="18" charset="0"/>
              <a:cs typeface="Times New Roman" panose="02020603050405020304" pitchFamily="18" charset="0"/>
            </a:endParaRPr>
          </a:p>
        </p:txBody>
      </p:sp>
      <p:sp>
        <p:nvSpPr>
          <p:cNvPr id="28" name="Стрелка: пятиугольник 27">
            <a:extLst>
              <a:ext uri="{FF2B5EF4-FFF2-40B4-BE49-F238E27FC236}">
                <a16:creationId xmlns="" xmlns:a16="http://schemas.microsoft.com/office/drawing/2014/main" id="{1672BB42-1DA9-4568-8F0E-7F008DBC87EA}"/>
              </a:ext>
            </a:extLst>
          </p:cNvPr>
          <p:cNvSpPr/>
          <p:nvPr/>
        </p:nvSpPr>
        <p:spPr>
          <a:xfrm>
            <a:off x="167704" y="3294655"/>
            <a:ext cx="2308151" cy="296269"/>
          </a:xfrm>
          <a:prstGeom prst="homePlat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1200" b="1" dirty="0">
                <a:solidFill>
                  <a:srgbClr val="0070C0"/>
                </a:solidFill>
                <a:latin typeface="Times New Roman" panose="02020603050405020304" pitchFamily="18" charset="0"/>
                <a:cs typeface="Times New Roman" panose="02020603050405020304" pitchFamily="18" charset="0"/>
              </a:rPr>
              <a:t>Функціональна діагностика</a:t>
            </a:r>
            <a:endParaRPr lang="ru-RU" sz="1200" b="1" dirty="0">
              <a:solidFill>
                <a:srgbClr val="0070C0"/>
              </a:solidFill>
              <a:latin typeface="Times New Roman" panose="02020603050405020304" pitchFamily="18" charset="0"/>
              <a:cs typeface="Times New Roman" panose="02020603050405020304" pitchFamily="18" charset="0"/>
            </a:endParaRPr>
          </a:p>
        </p:txBody>
      </p:sp>
      <p:grpSp>
        <p:nvGrpSpPr>
          <p:cNvPr id="7" name="Группа 6">
            <a:extLst>
              <a:ext uri="{FF2B5EF4-FFF2-40B4-BE49-F238E27FC236}">
                <a16:creationId xmlns="" xmlns:a16="http://schemas.microsoft.com/office/drawing/2014/main" id="{FE084E23-D5DB-4DBA-8D51-87F79128730A}"/>
              </a:ext>
            </a:extLst>
          </p:cNvPr>
          <p:cNvGrpSpPr/>
          <p:nvPr/>
        </p:nvGrpSpPr>
        <p:grpSpPr>
          <a:xfrm rot="10800000">
            <a:off x="2074803" y="1816986"/>
            <a:ext cx="2268597" cy="3480569"/>
            <a:chOff x="883439" y="1908955"/>
            <a:chExt cx="3596697" cy="4640757"/>
          </a:xfrm>
        </p:grpSpPr>
        <p:sp>
          <p:nvSpPr>
            <p:cNvPr id="29" name="Стрелка: пятиугольник 28">
              <a:extLst>
                <a:ext uri="{FF2B5EF4-FFF2-40B4-BE49-F238E27FC236}">
                  <a16:creationId xmlns="" xmlns:a16="http://schemas.microsoft.com/office/drawing/2014/main" id="{EDCAF462-D626-49C9-AF8C-4FDD5B628B34}"/>
                </a:ext>
              </a:extLst>
            </p:cNvPr>
            <p:cNvSpPr/>
            <p:nvPr/>
          </p:nvSpPr>
          <p:spPr>
            <a:xfrm rot="10800000">
              <a:off x="2489769" y="1908955"/>
              <a:ext cx="1990367" cy="357805"/>
            </a:xfrm>
            <a:prstGeom prst="homePlat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1050" b="1" dirty="0">
                  <a:solidFill>
                    <a:srgbClr val="0070C0"/>
                  </a:solidFill>
                  <a:latin typeface="Times New Roman" panose="02020603050405020304" pitchFamily="18" charset="0"/>
                  <a:cs typeface="Times New Roman" panose="02020603050405020304" pitchFamily="18" charset="0"/>
                </a:rPr>
                <a:t>Анестезіологія</a:t>
              </a:r>
              <a:endParaRPr lang="ru-RU" sz="1050" b="1" dirty="0">
                <a:solidFill>
                  <a:srgbClr val="0070C0"/>
                </a:solidFill>
                <a:latin typeface="Times New Roman" panose="02020603050405020304" pitchFamily="18" charset="0"/>
                <a:cs typeface="Times New Roman" panose="02020603050405020304" pitchFamily="18" charset="0"/>
              </a:endParaRPr>
            </a:p>
          </p:txBody>
        </p:sp>
        <p:sp>
          <p:nvSpPr>
            <p:cNvPr id="30" name="Стрелка: пятиугольник 29">
              <a:extLst>
                <a:ext uri="{FF2B5EF4-FFF2-40B4-BE49-F238E27FC236}">
                  <a16:creationId xmlns="" xmlns:a16="http://schemas.microsoft.com/office/drawing/2014/main" id="{4ECBFB9B-199C-4722-8992-9C7013F3D734}"/>
                </a:ext>
              </a:extLst>
            </p:cNvPr>
            <p:cNvSpPr/>
            <p:nvPr/>
          </p:nvSpPr>
          <p:spPr>
            <a:xfrm rot="10800000">
              <a:off x="1994631" y="2824109"/>
              <a:ext cx="1931633" cy="391725"/>
            </a:xfrm>
            <a:prstGeom prst="homePlat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1050" b="1" dirty="0">
                  <a:solidFill>
                    <a:srgbClr val="0070C0"/>
                  </a:solidFill>
                  <a:latin typeface="Times New Roman" panose="02020603050405020304" pitchFamily="18" charset="0"/>
                  <a:cs typeface="Times New Roman" panose="02020603050405020304" pitchFamily="18" charset="0"/>
                </a:rPr>
                <a:t>Офтальмологія</a:t>
              </a:r>
              <a:endParaRPr lang="ru-RU" sz="1050" b="1" dirty="0">
                <a:solidFill>
                  <a:srgbClr val="0070C0"/>
                </a:solidFill>
                <a:latin typeface="Times New Roman" panose="02020603050405020304" pitchFamily="18" charset="0"/>
                <a:cs typeface="Times New Roman" panose="02020603050405020304" pitchFamily="18" charset="0"/>
              </a:endParaRPr>
            </a:p>
          </p:txBody>
        </p:sp>
        <p:sp>
          <p:nvSpPr>
            <p:cNvPr id="31" name="Стрелка: пятиугольник 30">
              <a:extLst>
                <a:ext uri="{FF2B5EF4-FFF2-40B4-BE49-F238E27FC236}">
                  <a16:creationId xmlns="" xmlns:a16="http://schemas.microsoft.com/office/drawing/2014/main" id="{EF3A85DB-809E-4357-9890-4BB30AB50F92}"/>
                </a:ext>
              </a:extLst>
            </p:cNvPr>
            <p:cNvSpPr/>
            <p:nvPr/>
          </p:nvSpPr>
          <p:spPr>
            <a:xfrm rot="10800000">
              <a:off x="1013151" y="5702929"/>
              <a:ext cx="2080007" cy="315499"/>
            </a:xfrm>
            <a:prstGeom prst="homePlat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1050" b="1" dirty="0">
                  <a:solidFill>
                    <a:srgbClr val="0070C0"/>
                  </a:solidFill>
                  <a:latin typeface="Times New Roman" panose="02020603050405020304" pitchFamily="18" charset="0"/>
                  <a:cs typeface="Times New Roman" panose="02020603050405020304" pitchFamily="18" charset="0"/>
                </a:rPr>
                <a:t>Отоларингологія</a:t>
              </a:r>
              <a:endParaRPr lang="ru-RU" sz="1050" b="1" dirty="0">
                <a:solidFill>
                  <a:srgbClr val="0070C0"/>
                </a:solidFill>
                <a:latin typeface="Times New Roman" panose="02020603050405020304" pitchFamily="18" charset="0"/>
                <a:cs typeface="Times New Roman" panose="02020603050405020304" pitchFamily="18" charset="0"/>
              </a:endParaRPr>
            </a:p>
          </p:txBody>
        </p:sp>
        <p:sp>
          <p:nvSpPr>
            <p:cNvPr id="32" name="Стрелка: пятиугольник 31">
              <a:extLst>
                <a:ext uri="{FF2B5EF4-FFF2-40B4-BE49-F238E27FC236}">
                  <a16:creationId xmlns="" xmlns:a16="http://schemas.microsoft.com/office/drawing/2014/main" id="{4D724A86-3E91-4A38-8562-DECCCF8CD344}"/>
                </a:ext>
              </a:extLst>
            </p:cNvPr>
            <p:cNvSpPr/>
            <p:nvPr/>
          </p:nvSpPr>
          <p:spPr>
            <a:xfrm rot="10800000">
              <a:off x="1841293" y="3276956"/>
              <a:ext cx="1897128" cy="388072"/>
            </a:xfrm>
            <a:prstGeom prst="homePlat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1050" b="1" dirty="0">
                  <a:solidFill>
                    <a:srgbClr val="0070C0"/>
                  </a:solidFill>
                  <a:latin typeface="Times New Roman" panose="02020603050405020304" pitchFamily="18" charset="0"/>
                  <a:cs typeface="Times New Roman" panose="02020603050405020304" pitchFamily="18" charset="0"/>
                </a:rPr>
                <a:t>Стоматологія</a:t>
              </a:r>
              <a:endParaRPr lang="ru-RU" sz="1050" b="1" dirty="0">
                <a:solidFill>
                  <a:srgbClr val="0070C0"/>
                </a:solidFill>
                <a:latin typeface="Times New Roman" panose="02020603050405020304" pitchFamily="18" charset="0"/>
                <a:cs typeface="Times New Roman" panose="02020603050405020304" pitchFamily="18" charset="0"/>
              </a:endParaRPr>
            </a:p>
          </p:txBody>
        </p:sp>
        <p:sp>
          <p:nvSpPr>
            <p:cNvPr id="33" name="Стрелка: пятиугольник 32">
              <a:extLst>
                <a:ext uri="{FF2B5EF4-FFF2-40B4-BE49-F238E27FC236}">
                  <a16:creationId xmlns="" xmlns:a16="http://schemas.microsoft.com/office/drawing/2014/main" id="{0641A72B-344C-453C-A175-AC2A15DCA4E6}"/>
                </a:ext>
              </a:extLst>
            </p:cNvPr>
            <p:cNvSpPr/>
            <p:nvPr/>
          </p:nvSpPr>
          <p:spPr>
            <a:xfrm rot="10800000">
              <a:off x="1668164" y="3712385"/>
              <a:ext cx="1897128" cy="422124"/>
            </a:xfrm>
            <a:prstGeom prst="homePlat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1050" b="1" dirty="0">
                  <a:solidFill>
                    <a:srgbClr val="0070C0"/>
                  </a:solidFill>
                  <a:latin typeface="Times New Roman" panose="02020603050405020304" pitchFamily="18" charset="0"/>
                  <a:cs typeface="Times New Roman" panose="02020603050405020304" pitchFamily="18" charset="0"/>
                </a:rPr>
                <a:t>Наркологія</a:t>
              </a:r>
              <a:endParaRPr lang="ru-RU" sz="1050" b="1" dirty="0">
                <a:solidFill>
                  <a:srgbClr val="0070C0"/>
                </a:solidFill>
                <a:latin typeface="Times New Roman" panose="02020603050405020304" pitchFamily="18" charset="0"/>
                <a:cs typeface="Times New Roman" panose="02020603050405020304" pitchFamily="18" charset="0"/>
              </a:endParaRPr>
            </a:p>
          </p:txBody>
        </p:sp>
        <p:sp>
          <p:nvSpPr>
            <p:cNvPr id="34" name="Стрелка: пятиугольник 33">
              <a:extLst>
                <a:ext uri="{FF2B5EF4-FFF2-40B4-BE49-F238E27FC236}">
                  <a16:creationId xmlns="" xmlns:a16="http://schemas.microsoft.com/office/drawing/2014/main" id="{4767EFFD-CA57-4FBE-BA2B-2EEA50AAD730}"/>
                </a:ext>
              </a:extLst>
            </p:cNvPr>
            <p:cNvSpPr/>
            <p:nvPr/>
          </p:nvSpPr>
          <p:spPr>
            <a:xfrm rot="10800000">
              <a:off x="2233496" y="2353847"/>
              <a:ext cx="1931630" cy="339836"/>
            </a:xfrm>
            <a:prstGeom prst="homePlat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1050" b="1" dirty="0">
                  <a:solidFill>
                    <a:srgbClr val="0070C0"/>
                  </a:solidFill>
                  <a:latin typeface="Times New Roman" panose="02020603050405020304" pitchFamily="18" charset="0"/>
                  <a:cs typeface="Times New Roman" panose="02020603050405020304" pitchFamily="18" charset="0"/>
                </a:rPr>
                <a:t>Психіатрія</a:t>
              </a:r>
              <a:endParaRPr lang="ru-RU" sz="1050" b="1" dirty="0">
                <a:solidFill>
                  <a:srgbClr val="0070C0"/>
                </a:solidFill>
                <a:latin typeface="Times New Roman" panose="02020603050405020304" pitchFamily="18" charset="0"/>
                <a:cs typeface="Times New Roman" panose="02020603050405020304" pitchFamily="18" charset="0"/>
              </a:endParaRPr>
            </a:p>
          </p:txBody>
        </p:sp>
        <p:sp>
          <p:nvSpPr>
            <p:cNvPr id="35" name="Стрелка: пятиугольник 34">
              <a:extLst>
                <a:ext uri="{FF2B5EF4-FFF2-40B4-BE49-F238E27FC236}">
                  <a16:creationId xmlns="" xmlns:a16="http://schemas.microsoft.com/office/drawing/2014/main" id="{736BE4B0-89A2-45E7-B44C-F1D28FDCECA6}"/>
                </a:ext>
              </a:extLst>
            </p:cNvPr>
            <p:cNvSpPr/>
            <p:nvPr/>
          </p:nvSpPr>
          <p:spPr>
            <a:xfrm rot="10800000">
              <a:off x="1332740" y="4687745"/>
              <a:ext cx="1874393" cy="380892"/>
            </a:xfrm>
            <a:prstGeom prst="homePlat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1050" b="1" dirty="0">
                  <a:solidFill>
                    <a:srgbClr val="0070C0"/>
                  </a:solidFill>
                  <a:latin typeface="Times New Roman" panose="02020603050405020304" pitchFamily="18" charset="0"/>
                  <a:cs typeface="Times New Roman" panose="02020603050405020304" pitchFamily="18" charset="0"/>
                </a:rPr>
                <a:t>Проктологія</a:t>
              </a:r>
              <a:endParaRPr lang="ru-RU" sz="1050" b="1" dirty="0">
                <a:solidFill>
                  <a:srgbClr val="0070C0"/>
                </a:solidFill>
                <a:latin typeface="Times New Roman" panose="02020603050405020304" pitchFamily="18" charset="0"/>
                <a:cs typeface="Times New Roman" panose="02020603050405020304" pitchFamily="18" charset="0"/>
              </a:endParaRPr>
            </a:p>
          </p:txBody>
        </p:sp>
        <p:sp>
          <p:nvSpPr>
            <p:cNvPr id="36" name="Стрелка: пятиугольник 35">
              <a:extLst>
                <a:ext uri="{FF2B5EF4-FFF2-40B4-BE49-F238E27FC236}">
                  <a16:creationId xmlns="" xmlns:a16="http://schemas.microsoft.com/office/drawing/2014/main" id="{97EABC9E-23A3-4883-B74D-F7B3590EE1A2}"/>
                </a:ext>
              </a:extLst>
            </p:cNvPr>
            <p:cNvSpPr/>
            <p:nvPr/>
          </p:nvSpPr>
          <p:spPr>
            <a:xfrm rot="10800000">
              <a:off x="1293153" y="5175423"/>
              <a:ext cx="1985136" cy="383645"/>
            </a:xfrm>
            <a:prstGeom prst="homePlat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1050" b="1" dirty="0">
                  <a:solidFill>
                    <a:srgbClr val="0070C0"/>
                  </a:solidFill>
                  <a:latin typeface="Times New Roman" panose="02020603050405020304" pitchFamily="18" charset="0"/>
                  <a:cs typeface="Times New Roman" panose="02020603050405020304" pitchFamily="18" charset="0"/>
                </a:rPr>
                <a:t>Хірургія</a:t>
              </a:r>
              <a:endParaRPr lang="ru-RU" sz="1050" b="1" dirty="0">
                <a:solidFill>
                  <a:srgbClr val="0070C0"/>
                </a:solidFill>
                <a:latin typeface="Times New Roman" panose="02020603050405020304" pitchFamily="18" charset="0"/>
                <a:cs typeface="Times New Roman" panose="02020603050405020304" pitchFamily="18" charset="0"/>
              </a:endParaRPr>
            </a:p>
          </p:txBody>
        </p:sp>
        <p:sp>
          <p:nvSpPr>
            <p:cNvPr id="37" name="Стрелка: пятиугольник 36">
              <a:extLst>
                <a:ext uri="{FF2B5EF4-FFF2-40B4-BE49-F238E27FC236}">
                  <a16:creationId xmlns="" xmlns:a16="http://schemas.microsoft.com/office/drawing/2014/main" id="{E345760B-9EF8-4858-BAF9-D9B518724DBC}"/>
                </a:ext>
              </a:extLst>
            </p:cNvPr>
            <p:cNvSpPr/>
            <p:nvPr/>
          </p:nvSpPr>
          <p:spPr>
            <a:xfrm rot="10800000">
              <a:off x="1402037" y="4217481"/>
              <a:ext cx="1985135" cy="411907"/>
            </a:xfrm>
            <a:prstGeom prst="homePlat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1050" b="1" dirty="0">
                  <a:solidFill>
                    <a:srgbClr val="0070C0"/>
                  </a:solidFill>
                  <a:latin typeface="Times New Roman" panose="02020603050405020304" pitchFamily="18" charset="0"/>
                  <a:cs typeface="Times New Roman" panose="02020603050405020304" pitchFamily="18" charset="0"/>
                </a:rPr>
                <a:t>Терапія</a:t>
              </a:r>
              <a:endParaRPr lang="ru-RU" sz="1050" b="1" dirty="0">
                <a:solidFill>
                  <a:srgbClr val="0070C0"/>
                </a:solidFill>
                <a:latin typeface="Times New Roman" panose="02020603050405020304" pitchFamily="18" charset="0"/>
                <a:cs typeface="Times New Roman" panose="02020603050405020304" pitchFamily="18" charset="0"/>
              </a:endParaRPr>
            </a:p>
          </p:txBody>
        </p:sp>
        <p:sp>
          <p:nvSpPr>
            <p:cNvPr id="38" name="Стрелка: пятиугольник 37">
              <a:extLst>
                <a:ext uri="{FF2B5EF4-FFF2-40B4-BE49-F238E27FC236}">
                  <a16:creationId xmlns="" xmlns:a16="http://schemas.microsoft.com/office/drawing/2014/main" id="{76AED76D-E354-4E91-89E4-F4A8F991719A}"/>
                </a:ext>
              </a:extLst>
            </p:cNvPr>
            <p:cNvSpPr/>
            <p:nvPr/>
          </p:nvSpPr>
          <p:spPr>
            <a:xfrm rot="10800000">
              <a:off x="883439" y="6150785"/>
              <a:ext cx="1513893" cy="398927"/>
            </a:xfrm>
            <a:prstGeom prst="homePlat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1050" b="1" dirty="0">
                  <a:solidFill>
                    <a:srgbClr val="0070C0"/>
                  </a:solidFill>
                  <a:latin typeface="Times New Roman" panose="02020603050405020304" pitchFamily="18" charset="0"/>
                  <a:cs typeface="Times New Roman" panose="02020603050405020304" pitchFamily="18" charset="0"/>
                </a:rPr>
                <a:t>Неврологія</a:t>
              </a:r>
              <a:endParaRPr lang="ru-RU" sz="1050" b="1" dirty="0">
                <a:solidFill>
                  <a:srgbClr val="0070C0"/>
                </a:solidFill>
                <a:latin typeface="Times New Roman" panose="02020603050405020304" pitchFamily="18" charset="0"/>
                <a:cs typeface="Times New Roman" panose="02020603050405020304" pitchFamily="18" charset="0"/>
              </a:endParaRPr>
            </a:p>
          </p:txBody>
        </p:sp>
      </p:grpSp>
      <p:sp>
        <p:nvSpPr>
          <p:cNvPr id="39" name="Стрелка: пятиугольник 38">
            <a:extLst>
              <a:ext uri="{FF2B5EF4-FFF2-40B4-BE49-F238E27FC236}">
                <a16:creationId xmlns="" xmlns:a16="http://schemas.microsoft.com/office/drawing/2014/main" id="{30521FC9-87D1-446B-94A7-660C9B317A0F}"/>
              </a:ext>
            </a:extLst>
          </p:cNvPr>
          <p:cNvSpPr/>
          <p:nvPr/>
        </p:nvSpPr>
        <p:spPr>
          <a:xfrm>
            <a:off x="1939014" y="5368834"/>
            <a:ext cx="1311953" cy="318193"/>
          </a:xfrm>
          <a:prstGeom prst="homePlat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1050" b="1" dirty="0">
                <a:solidFill>
                  <a:srgbClr val="0070C0"/>
                </a:solidFill>
                <a:latin typeface="Times New Roman" panose="02020603050405020304" pitchFamily="18" charset="0"/>
                <a:cs typeface="Times New Roman" panose="02020603050405020304" pitchFamily="18" charset="0"/>
              </a:rPr>
              <a:t>Рентгенологія</a:t>
            </a:r>
            <a:endParaRPr lang="ru-RU" sz="1050" b="1" dirty="0">
              <a:solidFill>
                <a:srgbClr val="0070C0"/>
              </a:solidFill>
              <a:latin typeface="Times New Roman" panose="02020603050405020304" pitchFamily="18" charset="0"/>
              <a:cs typeface="Times New Roman" panose="02020603050405020304" pitchFamily="18" charset="0"/>
            </a:endParaRPr>
          </a:p>
        </p:txBody>
      </p:sp>
      <p:sp>
        <p:nvSpPr>
          <p:cNvPr id="64" name="Прямоугольник 63">
            <a:extLst>
              <a:ext uri="{FF2B5EF4-FFF2-40B4-BE49-F238E27FC236}">
                <a16:creationId xmlns="" xmlns:a16="http://schemas.microsoft.com/office/drawing/2014/main" id="{BF7A8D76-704B-4BD1-8D94-891A988F2560}"/>
              </a:ext>
            </a:extLst>
          </p:cNvPr>
          <p:cNvSpPr/>
          <p:nvPr/>
        </p:nvSpPr>
        <p:spPr>
          <a:xfrm>
            <a:off x="-632898" y="6393943"/>
            <a:ext cx="6569468" cy="2434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500" b="1" dirty="0">
                <a:solidFill>
                  <a:schemeClr val="tx1"/>
                </a:solidFill>
                <a:latin typeface="Times New Roman" panose="02020603050405020304" pitchFamily="18" charset="0"/>
                <a:cs typeface="Times New Roman" panose="02020603050405020304" pitchFamily="18" charset="0"/>
              </a:rPr>
              <a:t>Кількість штатних працівників -  94 особи</a:t>
            </a:r>
            <a:endParaRPr lang="ru-RU" sz="1500" b="1" dirty="0">
              <a:solidFill>
                <a:schemeClr val="tx1"/>
              </a:solidFill>
              <a:latin typeface="Times New Roman" panose="02020603050405020304" pitchFamily="18" charset="0"/>
              <a:cs typeface="Times New Roman" panose="02020603050405020304" pitchFamily="18" charset="0"/>
            </a:endParaRPr>
          </a:p>
        </p:txBody>
      </p:sp>
      <p:pic>
        <p:nvPicPr>
          <p:cNvPr id="1026" name="Picture 2" descr="Стартапы в которых нуждается медицина сегодня">
            <a:extLst>
              <a:ext uri="{FF2B5EF4-FFF2-40B4-BE49-F238E27FC236}">
                <a16:creationId xmlns="" xmlns:a16="http://schemas.microsoft.com/office/drawing/2014/main" id="{9CACA749-0BF9-47B2-856F-2CD8E0285AFE}"/>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662924" y="577368"/>
            <a:ext cx="3287812" cy="2191873"/>
          </a:xfrm>
          <a:prstGeom prst="rect">
            <a:avLst/>
          </a:prstGeom>
          <a:noFill/>
          <a:extLst>
            <a:ext uri="{909E8E84-426E-40DD-AFC4-6F175D3DCCD1}">
              <a14:hiddenFill xmlns="" xmlns:a14="http://schemas.microsoft.com/office/drawing/2010/main">
                <a:solidFill>
                  <a:srgbClr val="FFFFFF"/>
                </a:solidFill>
              </a14:hiddenFill>
            </a:ext>
          </a:extLst>
        </p:spPr>
      </p:pic>
      <p:sp>
        <p:nvSpPr>
          <p:cNvPr id="68" name="Прямоугольник 67">
            <a:extLst>
              <a:ext uri="{FF2B5EF4-FFF2-40B4-BE49-F238E27FC236}">
                <a16:creationId xmlns="" xmlns:a16="http://schemas.microsoft.com/office/drawing/2014/main" id="{8576034A-2A84-46C5-B980-04747823FBAE}"/>
              </a:ext>
            </a:extLst>
          </p:cNvPr>
          <p:cNvSpPr/>
          <p:nvPr/>
        </p:nvSpPr>
        <p:spPr>
          <a:xfrm>
            <a:off x="3739239" y="5470898"/>
            <a:ext cx="2630594" cy="82326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500" b="1" dirty="0">
                <a:solidFill>
                  <a:schemeClr val="accent1"/>
                </a:solidFill>
                <a:latin typeface="Times New Roman" panose="02020603050405020304" pitchFamily="18" charset="0"/>
                <a:ea typeface="Times New Roman" panose="02020603050405020304" pitchFamily="18" charset="0"/>
              </a:rPr>
              <a:t>Відділення для надання реабілітаційної допомоги</a:t>
            </a:r>
          </a:p>
          <a:p>
            <a:pPr algn="ctr"/>
            <a:r>
              <a:rPr lang="uk-UA" sz="1500" b="1" i="1" dirty="0">
                <a:solidFill>
                  <a:schemeClr val="accent1"/>
                </a:solidFill>
                <a:latin typeface="Times New Roman" panose="02020603050405020304" pitchFamily="18" charset="0"/>
                <a:cs typeface="Times New Roman" panose="02020603050405020304" pitchFamily="18" charset="0"/>
              </a:rPr>
              <a:t>с. Лосятин, вул. Мічуріна, 50</a:t>
            </a:r>
            <a:endParaRPr lang="ru-RU" sz="1500" b="1" i="1" dirty="0">
              <a:solidFill>
                <a:schemeClr val="accent1"/>
              </a:solidFill>
              <a:latin typeface="Times New Roman" panose="02020603050405020304" pitchFamily="18" charset="0"/>
              <a:cs typeface="Times New Roman" panose="02020603050405020304" pitchFamily="18" charset="0"/>
            </a:endParaRPr>
          </a:p>
        </p:txBody>
      </p:sp>
      <p:sp>
        <p:nvSpPr>
          <p:cNvPr id="65" name="Стрелка: штриховая вправо 64">
            <a:extLst>
              <a:ext uri="{FF2B5EF4-FFF2-40B4-BE49-F238E27FC236}">
                <a16:creationId xmlns="" xmlns:a16="http://schemas.microsoft.com/office/drawing/2014/main" id="{DD28694C-8316-4216-8F2C-E126EC50A9E7}"/>
              </a:ext>
            </a:extLst>
          </p:cNvPr>
          <p:cNvSpPr/>
          <p:nvPr/>
        </p:nvSpPr>
        <p:spPr>
          <a:xfrm rot="5400000">
            <a:off x="3184408" y="2413536"/>
            <a:ext cx="3646610" cy="2362840"/>
          </a:xfrm>
          <a:prstGeom prst="striped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uk-UA" sz="1050" b="1" dirty="0">
                <a:solidFill>
                  <a:schemeClr val="tx1"/>
                </a:solidFill>
                <a:latin typeface="Times New Roman" panose="02020603050405020304" pitchFamily="18" charset="0"/>
                <a:cs typeface="Times New Roman" panose="02020603050405020304" pitchFamily="18" charset="0"/>
              </a:rPr>
              <a:t>Рішенням сесії Гребінківської селищної ради від</a:t>
            </a:r>
            <a:r>
              <a:rPr lang="en-US" sz="1050" b="1" dirty="0">
                <a:solidFill>
                  <a:schemeClr val="tx1"/>
                </a:solidFill>
                <a:latin typeface="Times New Roman" panose="02020603050405020304" pitchFamily="18" charset="0"/>
                <a:cs typeface="Times New Roman" panose="02020603050405020304" pitchFamily="18" charset="0"/>
              </a:rPr>
              <a:t> 12</a:t>
            </a:r>
            <a:r>
              <a:rPr lang="uk-UA" sz="1050" b="1" dirty="0">
                <a:solidFill>
                  <a:schemeClr val="tx1"/>
                </a:solidFill>
                <a:latin typeface="Times New Roman" panose="02020603050405020304" pitchFamily="18" charset="0"/>
                <a:cs typeface="Times New Roman" panose="02020603050405020304" pitchFamily="18" charset="0"/>
              </a:rPr>
              <a:t>.07.2022 </a:t>
            </a:r>
          </a:p>
          <a:p>
            <a:pPr algn="ctr"/>
            <a:r>
              <a:rPr lang="uk-UA" sz="1050" b="1" dirty="0">
                <a:solidFill>
                  <a:schemeClr val="tx1"/>
                </a:solidFill>
                <a:latin typeface="Times New Roman" panose="02020603050405020304" pitchFamily="18" charset="0"/>
                <a:cs typeface="Times New Roman" panose="02020603050405020304" pitchFamily="18" charset="0"/>
              </a:rPr>
              <a:t>№412-16-</a:t>
            </a:r>
            <a:r>
              <a:rPr lang="en-US" sz="1050" b="1" dirty="0">
                <a:solidFill>
                  <a:schemeClr val="tx1"/>
                </a:solidFill>
                <a:latin typeface="Times New Roman" panose="02020603050405020304" pitchFamily="18" charset="0"/>
                <a:cs typeface="Times New Roman" panose="02020603050405020304" pitchFamily="18" charset="0"/>
              </a:rPr>
              <a:t>VIII</a:t>
            </a:r>
            <a:r>
              <a:rPr lang="uk-UA" sz="1050" b="1" dirty="0">
                <a:solidFill>
                  <a:schemeClr val="tx1"/>
                </a:solidFill>
                <a:latin typeface="Times New Roman" panose="02020603050405020304" pitchFamily="18" charset="0"/>
                <a:cs typeface="Times New Roman" panose="02020603050405020304" pitchFamily="18" charset="0"/>
              </a:rPr>
              <a:t> в структуру КНП «Гребінківська центральна лікарня»</a:t>
            </a:r>
          </a:p>
          <a:p>
            <a:pPr algn="ctr"/>
            <a:r>
              <a:rPr lang="uk-UA" sz="1050" b="1" dirty="0">
                <a:solidFill>
                  <a:schemeClr val="tx1"/>
                </a:solidFill>
                <a:latin typeface="Times New Roman" panose="02020603050405020304" pitchFamily="18" charset="0"/>
                <a:cs typeface="Times New Roman" panose="02020603050405020304" pitchFamily="18" charset="0"/>
              </a:rPr>
              <a:t>введено  </a:t>
            </a:r>
            <a:endParaRPr lang="ru-RU" sz="1050" b="1" dirty="0">
              <a:solidFill>
                <a:schemeClr val="tx1"/>
              </a:solidFill>
              <a:latin typeface="Times New Roman" panose="02020603050405020304" pitchFamily="18" charset="0"/>
              <a:cs typeface="Times New Roman" panose="02020603050405020304" pitchFamily="18" charset="0"/>
            </a:endParaRPr>
          </a:p>
        </p:txBody>
      </p:sp>
      <p:pic>
        <p:nvPicPr>
          <p:cNvPr id="1028" name="Picture 4" descr="Возможно, это изображение один или несколько человек, люди сидят, люди стоят и в помещении">
            <a:extLst>
              <a:ext uri="{FF2B5EF4-FFF2-40B4-BE49-F238E27FC236}">
                <a16:creationId xmlns="" xmlns:a16="http://schemas.microsoft.com/office/drawing/2014/main" id="{4BDEBE63-9C24-4886-A27C-4E41FC4AD89C}"/>
              </a:ext>
            </a:extLst>
          </p:cNvPr>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t="5795" b="4000"/>
          <a:stretch/>
        </p:blipFill>
        <p:spPr bwMode="auto">
          <a:xfrm>
            <a:off x="6467476" y="4295614"/>
            <a:ext cx="2460996" cy="2139343"/>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1034" name="Picture 10" descr="🧪 Сдать анализы в Харьковской области. Лаборатории Инвиво в Харьковской  области - Сеть лабораторий анализов Invivo Украина">
            <a:extLst>
              <a:ext uri="{FF2B5EF4-FFF2-40B4-BE49-F238E27FC236}">
                <a16:creationId xmlns="" xmlns:a16="http://schemas.microsoft.com/office/drawing/2014/main" id="{B231A448-B6A2-469F-A28C-A844F11DA95F}"/>
              </a:ext>
            </a:extLst>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424937" y="3495416"/>
            <a:ext cx="2591097" cy="876560"/>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sp>
        <p:nvSpPr>
          <p:cNvPr id="74" name="Прямоугольник 73">
            <a:extLst>
              <a:ext uri="{FF2B5EF4-FFF2-40B4-BE49-F238E27FC236}">
                <a16:creationId xmlns="" xmlns:a16="http://schemas.microsoft.com/office/drawing/2014/main" id="{BF6EAC58-781A-4D38-BAEA-BA9277F86A35}"/>
              </a:ext>
            </a:extLst>
          </p:cNvPr>
          <p:cNvSpPr/>
          <p:nvPr/>
        </p:nvSpPr>
        <p:spPr>
          <a:xfrm>
            <a:off x="6017152" y="3064492"/>
            <a:ext cx="3464342" cy="391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350" dirty="0">
                <a:solidFill>
                  <a:schemeClr val="tx1"/>
                </a:solidFill>
                <a:latin typeface="Times New Roman" panose="02020603050405020304" pitchFamily="18" charset="0"/>
                <a:cs typeface="Times New Roman" panose="02020603050405020304" pitchFamily="18" charset="0"/>
              </a:rPr>
              <a:t>На території лікарні </a:t>
            </a:r>
            <a:r>
              <a:rPr lang="uk-UA" sz="1350" dirty="0" smtClean="0">
                <a:solidFill>
                  <a:schemeClr val="tx1"/>
                </a:solidFill>
                <a:latin typeface="Times New Roman" panose="02020603050405020304" pitchFamily="18" charset="0"/>
                <a:cs typeface="Times New Roman" panose="02020603050405020304" pitchFamily="18" charset="0"/>
              </a:rPr>
              <a:t> працює </a:t>
            </a:r>
            <a:r>
              <a:rPr lang="ru-RU" sz="1350" dirty="0">
                <a:solidFill>
                  <a:schemeClr val="tx1"/>
                </a:solidFill>
                <a:latin typeface="Times New Roman" panose="02020603050405020304" pitchFamily="18" charset="0"/>
                <a:cs typeface="Times New Roman" panose="02020603050405020304" pitchFamily="18" charset="0"/>
              </a:rPr>
              <a:t>Медична </a:t>
            </a:r>
            <a:r>
              <a:rPr lang="ru-RU" sz="1350" b="1" dirty="0">
                <a:solidFill>
                  <a:schemeClr val="tx1"/>
                </a:solidFill>
                <a:latin typeface="Times New Roman" panose="02020603050405020304" pitchFamily="18" charset="0"/>
                <a:cs typeface="Times New Roman" panose="02020603050405020304" pitchFamily="18" charset="0"/>
              </a:rPr>
              <a:t>лабораторія </a:t>
            </a:r>
            <a:r>
              <a:rPr lang="de-DE" sz="1350" b="1" dirty="0">
                <a:solidFill>
                  <a:schemeClr val="tx1"/>
                </a:solidFill>
                <a:latin typeface="Times New Roman" panose="02020603050405020304" pitchFamily="18" charset="0"/>
                <a:cs typeface="Times New Roman" panose="02020603050405020304" pitchFamily="18" charset="0"/>
              </a:rPr>
              <a:t>Invivo</a:t>
            </a:r>
            <a:r>
              <a:rPr lang="uk-UA" sz="1350" dirty="0">
                <a:solidFill>
                  <a:schemeClr val="tx1"/>
                </a:solidFill>
                <a:latin typeface="Times New Roman" panose="02020603050405020304" pitchFamily="18" charset="0"/>
                <a:cs typeface="Times New Roman" panose="02020603050405020304" pitchFamily="18" charset="0"/>
              </a:rPr>
              <a:t> </a:t>
            </a:r>
            <a:endParaRPr lang="ru-RU" sz="135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700236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 xmlns:a16="http://schemas.microsoft.com/office/drawing/2014/main" id="{BF4DA55E-EE7E-402A-AC94-A64ABF4D40E7}"/>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701739" y="218483"/>
            <a:ext cx="268096" cy="384605"/>
          </a:xfrm>
          <a:prstGeom prst="rect">
            <a:avLst/>
          </a:prstGeom>
        </p:spPr>
      </p:pic>
      <p:sp>
        <p:nvSpPr>
          <p:cNvPr id="5" name="Прямоугольник 4">
            <a:extLst>
              <a:ext uri="{FF2B5EF4-FFF2-40B4-BE49-F238E27FC236}">
                <a16:creationId xmlns="" xmlns:a16="http://schemas.microsoft.com/office/drawing/2014/main" id="{A83E529F-60CF-4D20-9A82-09EC36DC7ADC}"/>
              </a:ext>
            </a:extLst>
          </p:cNvPr>
          <p:cNvSpPr/>
          <p:nvPr/>
        </p:nvSpPr>
        <p:spPr>
          <a:xfrm>
            <a:off x="6357267" y="244402"/>
            <a:ext cx="2305096" cy="384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625" b="1" dirty="0">
                <a:solidFill>
                  <a:srgbClr val="FF0000"/>
                </a:solidFill>
                <a:latin typeface="Times New Roman" panose="02020603050405020304" pitchFamily="18" charset="0"/>
                <a:cs typeface="Times New Roman" panose="02020603050405020304" pitchFamily="18" charset="0"/>
              </a:rPr>
              <a:t>МЕДИЦИНА</a:t>
            </a:r>
            <a:endParaRPr lang="ru-RU" sz="2625" b="1" dirty="0">
              <a:solidFill>
                <a:srgbClr val="FF0000"/>
              </a:solidFill>
              <a:latin typeface="Times New Roman" panose="02020603050405020304" pitchFamily="18" charset="0"/>
              <a:cs typeface="Times New Roman" panose="02020603050405020304" pitchFamily="18" charset="0"/>
            </a:endParaRPr>
          </a:p>
        </p:txBody>
      </p:sp>
      <p:pic>
        <p:nvPicPr>
          <p:cNvPr id="22" name="Picture 8" descr="Возможно, это изображение один или несколько человек, люди стоят и на открытом воздухе">
            <a:extLst>
              <a:ext uri="{FF2B5EF4-FFF2-40B4-BE49-F238E27FC236}">
                <a16:creationId xmlns="" xmlns:a16="http://schemas.microsoft.com/office/drawing/2014/main" id="{7D45FF64-C61F-488D-949A-2B739FA45DB6}"/>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540461" y="3173617"/>
            <a:ext cx="2603539" cy="1952654"/>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sp>
        <p:nvSpPr>
          <p:cNvPr id="23" name="Прямоугольник 22">
            <a:extLst>
              <a:ext uri="{FF2B5EF4-FFF2-40B4-BE49-F238E27FC236}">
                <a16:creationId xmlns="" xmlns:a16="http://schemas.microsoft.com/office/drawing/2014/main" id="{6C73CFD3-049B-4CD6-9C40-112EF3631736}"/>
              </a:ext>
            </a:extLst>
          </p:cNvPr>
          <p:cNvSpPr/>
          <p:nvPr/>
        </p:nvSpPr>
        <p:spPr>
          <a:xfrm>
            <a:off x="251152" y="380408"/>
            <a:ext cx="6082973" cy="687058"/>
          </a:xfrm>
          <a:prstGeom prst="rect">
            <a:avLst/>
          </a:prstGeom>
          <a:solidFill>
            <a:schemeClr val="accent1">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a:solidFill>
                  <a:schemeClr val="accent1">
                    <a:lumMod val="75000"/>
                  </a:schemeClr>
                </a:solidFill>
                <a:latin typeface="Times New Roman" panose="02020603050405020304" pitchFamily="18" charset="0"/>
                <a:cs typeface="Times New Roman" panose="02020603050405020304" pitchFamily="18" charset="0"/>
              </a:rPr>
              <a:t>Організація роботи КНП «Гребінківська центральна лікарня» в умовах воєнного стану: </a:t>
            </a:r>
            <a:endParaRPr lang="ru-RU"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24" name="Прямоугольник 23">
            <a:extLst>
              <a:ext uri="{FF2B5EF4-FFF2-40B4-BE49-F238E27FC236}">
                <a16:creationId xmlns="" xmlns:a16="http://schemas.microsoft.com/office/drawing/2014/main" id="{230A8D23-A40C-414F-8EB0-A6FA359227F4}"/>
              </a:ext>
            </a:extLst>
          </p:cNvPr>
          <p:cNvSpPr/>
          <p:nvPr/>
        </p:nvSpPr>
        <p:spPr>
          <a:xfrm>
            <a:off x="213052" y="2619202"/>
            <a:ext cx="4282748" cy="1105073"/>
          </a:xfrm>
          <a:prstGeom prst="rect">
            <a:avLst/>
          </a:prstGeom>
          <a:solidFill>
            <a:schemeClr val="accent1">
              <a:lumMod val="20000"/>
              <a:lumOff val="8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a:solidFill>
                  <a:schemeClr val="accent1">
                    <a:lumMod val="75000"/>
                  </a:schemeClr>
                </a:solidFill>
                <a:latin typeface="Times New Roman" panose="02020603050405020304" pitchFamily="18" charset="0"/>
                <a:cs typeface="Times New Roman" panose="02020603050405020304" pitchFamily="18" charset="0"/>
              </a:rPr>
              <a:t>В укритті лікарні організований потенційний шпиталь для надання медичної допомоги пораненим </a:t>
            </a:r>
            <a:endParaRPr lang="ru-RU"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25" name="Прямоугольник 24">
            <a:extLst>
              <a:ext uri="{FF2B5EF4-FFF2-40B4-BE49-F238E27FC236}">
                <a16:creationId xmlns="" xmlns:a16="http://schemas.microsoft.com/office/drawing/2014/main" id="{3C1A892D-23B1-4290-8BF9-7177F0D4C147}"/>
              </a:ext>
            </a:extLst>
          </p:cNvPr>
          <p:cNvSpPr/>
          <p:nvPr/>
        </p:nvSpPr>
        <p:spPr>
          <a:xfrm>
            <a:off x="278240" y="5562599"/>
            <a:ext cx="8618109" cy="1171575"/>
          </a:xfrm>
          <a:prstGeom prst="rect">
            <a:avLst/>
          </a:prstGeom>
          <a:solidFill>
            <a:schemeClr val="accent1">
              <a:lumMod val="20000"/>
              <a:lumOff val="80000"/>
              <a:alpha val="31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b="1" dirty="0">
                <a:solidFill>
                  <a:schemeClr val="accent1">
                    <a:lumMod val="75000"/>
                  </a:schemeClr>
                </a:solidFill>
                <a:latin typeface="Times New Roman" panose="02020603050405020304" pitchFamily="18" charset="0"/>
                <a:cs typeface="Times New Roman" panose="02020603050405020304" pitchFamily="18" charset="0"/>
              </a:rPr>
              <a:t>Від благодійних та волонтерських організацій отримано:</a:t>
            </a:r>
          </a:p>
          <a:p>
            <a:pPr marL="257175" indent="-257175">
              <a:buFont typeface="Wingdings" panose="05000000000000000000" pitchFamily="2" charset="2"/>
              <a:buChar char="Ø"/>
            </a:pPr>
            <a:r>
              <a:rPr lang="uk-UA" sz="1400" b="1" dirty="0">
                <a:solidFill>
                  <a:schemeClr val="accent1">
                    <a:lumMod val="75000"/>
                  </a:schemeClr>
                </a:solidFill>
                <a:latin typeface="Times New Roman" panose="02020603050405020304" pitchFamily="18" charset="0"/>
                <a:cs typeface="Times New Roman" panose="02020603050405020304" pitchFamily="18" charset="0"/>
              </a:rPr>
              <a:t>1 кисневий концентратор</a:t>
            </a:r>
          </a:p>
          <a:p>
            <a:pPr marL="257175" indent="-257175">
              <a:buFont typeface="Wingdings" panose="05000000000000000000" pitchFamily="2" charset="2"/>
              <a:buChar char="Ø"/>
            </a:pPr>
            <a:r>
              <a:rPr lang="uk-UA" sz="1400" b="1" dirty="0">
                <a:solidFill>
                  <a:schemeClr val="accent1">
                    <a:lumMod val="75000"/>
                  </a:schemeClr>
                </a:solidFill>
                <a:latin typeface="Times New Roman" panose="02020603050405020304" pitchFamily="18" charset="0"/>
                <a:cs typeface="Times New Roman" panose="02020603050405020304" pitchFamily="18" charset="0"/>
              </a:rPr>
              <a:t>2 мішка Амбу для штучної вентиляції легень</a:t>
            </a:r>
          </a:p>
          <a:p>
            <a:pPr marL="257175" indent="-257175">
              <a:buFont typeface="Wingdings" panose="05000000000000000000" pitchFamily="2" charset="2"/>
              <a:buChar char="Ø"/>
            </a:pPr>
            <a:r>
              <a:rPr lang="uk-UA" sz="1400" b="1" dirty="0">
                <a:solidFill>
                  <a:schemeClr val="accent1">
                    <a:lumMod val="75000"/>
                  </a:schemeClr>
                </a:solidFill>
                <a:latin typeface="Times New Roman" panose="02020603050405020304" pitchFamily="18" charset="0"/>
                <a:cs typeface="Times New Roman" panose="02020603050405020304" pitchFamily="18" charset="0"/>
              </a:rPr>
              <a:t>комплекс рентгенівсько-діагностичного цифрового КРДЦ-04-Альфа (вартістю близько 40 тис. дол.)</a:t>
            </a:r>
          </a:p>
          <a:p>
            <a:pPr marL="257175" indent="-257175">
              <a:buFont typeface="Wingdings" panose="05000000000000000000" pitchFamily="2" charset="2"/>
              <a:buChar char="Ø"/>
            </a:pPr>
            <a:r>
              <a:rPr lang="uk-UA" sz="1400" b="1" dirty="0">
                <a:solidFill>
                  <a:schemeClr val="accent1">
                    <a:lumMod val="75000"/>
                  </a:schemeClr>
                </a:solidFill>
                <a:latin typeface="Times New Roman" panose="02020603050405020304" pitchFamily="18" charset="0"/>
                <a:cs typeface="Times New Roman" panose="02020603050405020304" pitchFamily="18" charset="0"/>
              </a:rPr>
              <a:t>значну кількість лікарських засобів та перев'язувальних матеріалів</a:t>
            </a:r>
          </a:p>
        </p:txBody>
      </p:sp>
      <p:pic>
        <p:nvPicPr>
          <p:cNvPr id="3" name="Рисунок 2">
            <a:extLst>
              <a:ext uri="{FF2B5EF4-FFF2-40B4-BE49-F238E27FC236}">
                <a16:creationId xmlns="" xmlns:a16="http://schemas.microsoft.com/office/drawing/2014/main" id="{86C1B019-2492-4350-A37E-1BBDB81559A7}"/>
              </a:ext>
            </a:extLst>
          </p:cNvPr>
          <p:cNvPicPr>
            <a:picLocks noChangeAspect="1"/>
          </p:cNvPicPr>
          <p:nvPr/>
        </p:nvPicPr>
        <p:blipFill rotWithShape="1">
          <a:blip r:embed="rId5" cstate="print">
            <a:extLst>
              <a:ext uri="{28A0092B-C50C-407E-A947-70E740481C1C}">
                <a14:useLocalDpi xmlns="" xmlns:a14="http://schemas.microsoft.com/office/drawing/2010/main" val="0"/>
              </a:ext>
            </a:extLst>
          </a:blip>
          <a:srcRect t="18377"/>
          <a:stretch/>
        </p:blipFill>
        <p:spPr>
          <a:xfrm rot="10800000" flipV="1">
            <a:off x="4568662" y="1285307"/>
            <a:ext cx="2458367" cy="1885374"/>
          </a:xfrm>
          <a:prstGeom prst="rect">
            <a:avLst/>
          </a:prstGeom>
          <a:effectLst>
            <a:softEdge rad="127000"/>
          </a:effectLst>
        </p:spPr>
      </p:pic>
      <p:sp>
        <p:nvSpPr>
          <p:cNvPr id="4" name="Прямоугольник 3">
            <a:extLst>
              <a:ext uri="{FF2B5EF4-FFF2-40B4-BE49-F238E27FC236}">
                <a16:creationId xmlns="" xmlns:a16="http://schemas.microsoft.com/office/drawing/2014/main" id="{60C3428C-2B7B-F5C5-E7C0-F0E0434A9226}"/>
              </a:ext>
            </a:extLst>
          </p:cNvPr>
          <p:cNvSpPr/>
          <p:nvPr/>
        </p:nvSpPr>
        <p:spPr>
          <a:xfrm>
            <a:off x="297291" y="3962330"/>
            <a:ext cx="4150393" cy="134309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accent1">
                    <a:lumMod val="75000"/>
                  </a:schemeClr>
                </a:solidFill>
                <a:latin typeface="Times New Roman" panose="02020603050405020304" pitchFamily="18" charset="0"/>
                <a:cs typeface="Times New Roman" panose="02020603050405020304" pitchFamily="18" charset="0"/>
              </a:rPr>
              <a:t>Отримано від МОЗ України за цільовим призначенням лікарські засоби та вироби медичного призначення.</a:t>
            </a:r>
            <a:endParaRPr lang="x-none" b="1"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2" name="Рисунок 1">
            <a:extLst>
              <a:ext uri="{FF2B5EF4-FFF2-40B4-BE49-F238E27FC236}">
                <a16:creationId xmlns="" xmlns:a16="http://schemas.microsoft.com/office/drawing/2014/main" id="{464BD741-6B1F-7989-71AE-11504F23334D}"/>
              </a:ext>
            </a:extLst>
          </p:cNvPr>
          <p:cNvPicPr>
            <a:picLocks noChangeAspect="1"/>
          </p:cNvPicPr>
          <p:nvPr/>
        </p:nvPicPr>
        <p:blipFill>
          <a:blip r:embed="rId6" cstate="print"/>
          <a:stretch>
            <a:fillRect/>
          </a:stretch>
        </p:blipFill>
        <p:spPr>
          <a:xfrm>
            <a:off x="7027030" y="1350280"/>
            <a:ext cx="1889099" cy="1698281"/>
          </a:xfrm>
          <a:prstGeom prst="rect">
            <a:avLst/>
          </a:prstGeom>
        </p:spPr>
      </p:pic>
      <p:pic>
        <p:nvPicPr>
          <p:cNvPr id="6" name="Рисунок 5">
            <a:extLst>
              <a:ext uri="{FF2B5EF4-FFF2-40B4-BE49-F238E27FC236}">
                <a16:creationId xmlns="" xmlns:a16="http://schemas.microsoft.com/office/drawing/2014/main" id="{F1DA55F9-D441-E77E-C59B-D582018B2310}"/>
              </a:ext>
            </a:extLst>
          </p:cNvPr>
          <p:cNvPicPr>
            <a:picLocks noChangeAspect="1"/>
          </p:cNvPicPr>
          <p:nvPr/>
        </p:nvPicPr>
        <p:blipFill>
          <a:blip r:embed="rId7" cstate="print"/>
          <a:stretch>
            <a:fillRect/>
          </a:stretch>
        </p:blipFill>
        <p:spPr>
          <a:xfrm>
            <a:off x="4763385" y="3212945"/>
            <a:ext cx="1654987" cy="2216899"/>
          </a:xfrm>
          <a:prstGeom prst="rect">
            <a:avLst/>
          </a:prstGeom>
        </p:spPr>
      </p:pic>
      <p:sp>
        <p:nvSpPr>
          <p:cNvPr id="7" name="Прямоугольник 6">
            <a:extLst>
              <a:ext uri="{FF2B5EF4-FFF2-40B4-BE49-F238E27FC236}">
                <a16:creationId xmlns="" xmlns:a16="http://schemas.microsoft.com/office/drawing/2014/main" id="{78F15BA0-CFA3-40DA-E884-75FF5A758E3E}"/>
              </a:ext>
            </a:extLst>
          </p:cNvPr>
          <p:cNvSpPr/>
          <p:nvPr/>
        </p:nvSpPr>
        <p:spPr>
          <a:xfrm>
            <a:off x="260280" y="1267641"/>
            <a:ext cx="4303284" cy="121919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accent1">
                    <a:lumMod val="75000"/>
                  </a:schemeClr>
                </a:solidFill>
                <a:latin typeface="Times New Roman" panose="02020603050405020304" pitchFamily="18" charset="0"/>
                <a:cs typeface="Times New Roman" panose="02020603050405020304" pitchFamily="18" charset="0"/>
              </a:rPr>
              <a:t>За 9 місяців 2022 року надано 11788 медичних послуг, з них за пакетами медичних гарантій (безкоштовно) – 9 586.</a:t>
            </a:r>
            <a:endParaRPr lang="x-none" b="1"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9260891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 xmlns:a16="http://schemas.microsoft.com/office/drawing/2014/main" id="{BF4DA55E-EE7E-402A-AC94-A64ABF4D40E7}"/>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769004" y="133422"/>
            <a:ext cx="258894" cy="371403"/>
          </a:xfrm>
          <a:prstGeom prst="rect">
            <a:avLst/>
          </a:prstGeom>
        </p:spPr>
      </p:pic>
      <p:sp>
        <p:nvSpPr>
          <p:cNvPr id="5" name="Прямоугольник 4">
            <a:extLst>
              <a:ext uri="{FF2B5EF4-FFF2-40B4-BE49-F238E27FC236}">
                <a16:creationId xmlns="" xmlns:a16="http://schemas.microsoft.com/office/drawing/2014/main" id="{A83E529F-60CF-4D20-9A82-09EC36DC7ADC}"/>
              </a:ext>
            </a:extLst>
          </p:cNvPr>
          <p:cNvSpPr/>
          <p:nvPr/>
        </p:nvSpPr>
        <p:spPr>
          <a:xfrm>
            <a:off x="6596716" y="114300"/>
            <a:ext cx="2278784" cy="434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dirty="0">
                <a:solidFill>
                  <a:srgbClr val="FF0000"/>
                </a:solidFill>
                <a:latin typeface="Times New Roman" panose="02020603050405020304" pitchFamily="18" charset="0"/>
                <a:cs typeface="Times New Roman" panose="02020603050405020304" pitchFamily="18" charset="0"/>
              </a:rPr>
              <a:t>МЕДИЦИНА</a:t>
            </a:r>
            <a:endParaRPr lang="ru-RU" sz="2400" b="1" dirty="0">
              <a:solidFill>
                <a:srgbClr val="FF0000"/>
              </a:solidFill>
              <a:latin typeface="Times New Roman" panose="02020603050405020304" pitchFamily="18" charset="0"/>
              <a:cs typeface="Times New Roman" panose="02020603050405020304" pitchFamily="18" charset="0"/>
            </a:endParaRPr>
          </a:p>
        </p:txBody>
      </p:sp>
      <p:sp>
        <p:nvSpPr>
          <p:cNvPr id="6" name="Прямоугольник 5">
            <a:extLst>
              <a:ext uri="{FF2B5EF4-FFF2-40B4-BE49-F238E27FC236}">
                <a16:creationId xmlns="" xmlns:a16="http://schemas.microsoft.com/office/drawing/2014/main" id="{6E265A3E-2009-4F1E-9A0E-9C904B5BC019}"/>
              </a:ext>
            </a:extLst>
          </p:cNvPr>
          <p:cNvSpPr/>
          <p:nvPr/>
        </p:nvSpPr>
        <p:spPr>
          <a:xfrm>
            <a:off x="5953126" y="2612297"/>
            <a:ext cx="3131126" cy="2169825"/>
          </a:xfrm>
          <a:prstGeom prst="rect">
            <a:avLst/>
          </a:prstGeom>
        </p:spPr>
        <p:txBody>
          <a:bodyPr wrap="square">
            <a:spAutoFit/>
          </a:bodyPr>
          <a:lstStyle/>
          <a:p>
            <a:pPr algn="ctr"/>
            <a:r>
              <a:rPr lang="uk-UA" sz="1500" b="1" dirty="0">
                <a:solidFill>
                  <a:srgbClr val="FF0000"/>
                </a:solidFill>
                <a:latin typeface="Times New Roman" panose="02020603050405020304" pitchFamily="18" charset="0"/>
                <a:ea typeface="Times New Roman" panose="02020603050405020304" pitchFamily="18" charset="0"/>
              </a:rPr>
              <a:t>Гребінківською селищною радою затверджена</a:t>
            </a:r>
          </a:p>
          <a:p>
            <a:pPr algn="ctr"/>
            <a:r>
              <a:rPr lang="uk-UA" sz="1500" b="1" dirty="0">
                <a:solidFill>
                  <a:srgbClr val="FF0000"/>
                </a:solidFill>
                <a:latin typeface="Times New Roman" panose="02020603050405020304" pitchFamily="18" charset="0"/>
                <a:ea typeface="Times New Roman" panose="02020603050405020304" pitchFamily="18" charset="0"/>
              </a:rPr>
              <a:t> </a:t>
            </a:r>
            <a:r>
              <a:rPr lang="uk-UA" sz="1500" b="1" dirty="0">
                <a:latin typeface="Times New Roman" panose="02020603050405020304" pitchFamily="18" charset="0"/>
                <a:ea typeface="Times New Roman" panose="02020603050405020304" pitchFamily="18" charset="0"/>
              </a:rPr>
              <a:t>Програма розвитку, функціонування та</a:t>
            </a:r>
            <a:r>
              <a:rPr lang="ru-RU" sz="1500" dirty="0">
                <a:latin typeface="Times New Roman" panose="02020603050405020304" pitchFamily="18" charset="0"/>
                <a:ea typeface="Times New Roman" panose="02020603050405020304" pitchFamily="18" charset="0"/>
              </a:rPr>
              <a:t> </a:t>
            </a:r>
            <a:r>
              <a:rPr lang="uk-UA" sz="1500" b="1" dirty="0">
                <a:latin typeface="Times New Roman" panose="02020603050405020304" pitchFamily="18" charset="0"/>
                <a:ea typeface="Times New Roman" panose="02020603050405020304" pitchFamily="18" charset="0"/>
              </a:rPr>
              <a:t>підтримки (фінансової) комунального</a:t>
            </a:r>
            <a:r>
              <a:rPr lang="ru-RU" sz="1500" dirty="0">
                <a:latin typeface="Times New Roman" panose="02020603050405020304" pitchFamily="18" charset="0"/>
                <a:ea typeface="Times New Roman" panose="02020603050405020304" pitchFamily="18" charset="0"/>
              </a:rPr>
              <a:t> </a:t>
            </a:r>
            <a:r>
              <a:rPr lang="uk-UA" sz="1500" b="1" dirty="0">
                <a:latin typeface="Times New Roman" panose="02020603050405020304" pitchFamily="18" charset="0"/>
                <a:ea typeface="Times New Roman" panose="02020603050405020304" pitchFamily="18" charset="0"/>
              </a:rPr>
              <a:t>некомерційного підприємства </a:t>
            </a:r>
          </a:p>
          <a:p>
            <a:pPr algn="ctr"/>
            <a:r>
              <a:rPr lang="uk-UA" sz="1500" b="1" dirty="0">
                <a:latin typeface="Times New Roman" panose="02020603050405020304" pitchFamily="18" charset="0"/>
                <a:ea typeface="Times New Roman" panose="02020603050405020304" pitchFamily="18" charset="0"/>
              </a:rPr>
              <a:t>«Гребінківська центральна лікарня» </a:t>
            </a:r>
          </a:p>
          <a:p>
            <a:pPr algn="ctr"/>
            <a:r>
              <a:rPr lang="uk-UA" sz="1500" b="1" dirty="0">
                <a:latin typeface="Times New Roman" panose="02020603050405020304" pitchFamily="18" charset="0"/>
                <a:ea typeface="Times New Roman" panose="02020603050405020304" pitchFamily="18" charset="0"/>
              </a:rPr>
              <a:t>на 2021-2023 роки</a:t>
            </a:r>
            <a:endParaRPr lang="ru-RU" sz="1500" dirty="0">
              <a:latin typeface="Times New Roman" panose="02020603050405020304" pitchFamily="18" charset="0"/>
              <a:ea typeface="Times New Roman" panose="02020603050405020304" pitchFamily="18" charset="0"/>
            </a:endParaRPr>
          </a:p>
        </p:txBody>
      </p:sp>
      <p:sp>
        <p:nvSpPr>
          <p:cNvPr id="21" name="Прямоугольник: скругленные углы 20">
            <a:extLst>
              <a:ext uri="{FF2B5EF4-FFF2-40B4-BE49-F238E27FC236}">
                <a16:creationId xmlns="" xmlns:a16="http://schemas.microsoft.com/office/drawing/2014/main" id="{18D42851-CE75-4530-8FAB-CF9721F0B5E0}"/>
              </a:ext>
            </a:extLst>
          </p:cNvPr>
          <p:cNvSpPr/>
          <p:nvPr/>
        </p:nvSpPr>
        <p:spPr>
          <a:xfrm>
            <a:off x="195221" y="467666"/>
            <a:ext cx="5686401" cy="1332559"/>
          </a:xfrm>
          <a:prstGeom prst="roundRect">
            <a:avLst/>
          </a:prstGeom>
          <a:solidFill>
            <a:schemeClr val="accent1">
              <a:lumMod val="40000"/>
              <a:lumOff val="6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800" b="1" dirty="0">
                <a:solidFill>
                  <a:schemeClr val="accent1">
                    <a:lumMod val="75000"/>
                  </a:schemeClr>
                </a:solidFill>
                <a:latin typeface="Times New Roman" panose="02020603050405020304" pitchFamily="18" charset="0"/>
                <a:cs typeface="Times New Roman" panose="02020603050405020304" pitchFamily="18" charset="0"/>
              </a:rPr>
              <a:t>Фінансовий стан </a:t>
            </a:r>
          </a:p>
          <a:p>
            <a:pPr algn="ctr"/>
            <a:r>
              <a:rPr lang="uk-UA" sz="2800" b="1" dirty="0">
                <a:solidFill>
                  <a:schemeClr val="accent1">
                    <a:lumMod val="75000"/>
                  </a:schemeClr>
                </a:solidFill>
                <a:latin typeface="Times New Roman" panose="02020603050405020304" pitchFamily="18" charset="0"/>
                <a:cs typeface="Times New Roman" panose="02020603050405020304" pitchFamily="18" charset="0"/>
              </a:rPr>
              <a:t>КНП «Гребінківська центральна лікарня»</a:t>
            </a:r>
            <a:endParaRPr lang="ru-RU" sz="2800" b="1"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2050" name="Picture 2" descr="Оцінка підприємницького ризику на основі аналізу фінансового стану  підприємства – Консалтингова Компанiя «Перший Eкономiчно-Фiнансовий Альянс»">
            <a:extLst>
              <a:ext uri="{FF2B5EF4-FFF2-40B4-BE49-F238E27FC236}">
                <a16:creationId xmlns="" xmlns:a16="http://schemas.microsoft.com/office/drawing/2014/main" id="{A97005B3-E234-4701-B0B6-2403EBFD38DC}"/>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171037" y="769040"/>
            <a:ext cx="2762588" cy="1678885"/>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sp>
        <p:nvSpPr>
          <p:cNvPr id="10" name="Прямоугольник: скругленные углы 9">
            <a:extLst>
              <a:ext uri="{FF2B5EF4-FFF2-40B4-BE49-F238E27FC236}">
                <a16:creationId xmlns="" xmlns:a16="http://schemas.microsoft.com/office/drawing/2014/main" id="{9EFB7641-B94C-4C6D-B7F0-1FE1731B7586}"/>
              </a:ext>
            </a:extLst>
          </p:cNvPr>
          <p:cNvSpPr/>
          <p:nvPr/>
        </p:nvSpPr>
        <p:spPr>
          <a:xfrm>
            <a:off x="157430" y="3448406"/>
            <a:ext cx="5761981" cy="1672914"/>
          </a:xfrm>
          <a:prstGeom prst="roundRect">
            <a:avLst/>
          </a:prstGeom>
          <a:solidFill>
            <a:schemeClr val="accent1">
              <a:lumMod val="20000"/>
              <a:lumOff val="8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700" b="1" dirty="0">
                <a:solidFill>
                  <a:schemeClr val="accent1">
                    <a:lumMod val="75000"/>
                  </a:schemeClr>
                </a:solidFill>
                <a:latin typeface="Times New Roman" panose="02020603050405020304" pitchFamily="18" charset="0"/>
                <a:cs typeface="Times New Roman" panose="02020603050405020304" pitchFamily="18" charset="0"/>
              </a:rPr>
              <a:t>Видатки з бюджету </a:t>
            </a:r>
            <a:r>
              <a:rPr lang="ru-RU" sz="1700" b="1" dirty="0" smtClean="0">
                <a:solidFill>
                  <a:schemeClr val="accent1">
                    <a:lumMod val="75000"/>
                  </a:schemeClr>
                </a:solidFill>
                <a:latin typeface="Times New Roman" panose="02020603050405020304" pitchFamily="18" charset="0"/>
                <a:cs typeface="Times New Roman" panose="02020603050405020304" pitchFamily="18" charset="0"/>
              </a:rPr>
              <a:t>Гребінківськї селищної територіальної громади згідно </a:t>
            </a:r>
            <a:r>
              <a:rPr lang="ru-RU" sz="1700" b="1" dirty="0">
                <a:solidFill>
                  <a:schemeClr val="accent1">
                    <a:lumMod val="75000"/>
                  </a:schemeClr>
                </a:solidFill>
                <a:latin typeface="Times New Roman" panose="02020603050405020304" pitchFamily="18" charset="0"/>
                <a:cs typeface="Times New Roman" panose="02020603050405020304" pitchFamily="18" charset="0"/>
              </a:rPr>
              <a:t>Програми розвитку в 2022 р.:</a:t>
            </a:r>
          </a:p>
          <a:p>
            <a:r>
              <a:rPr lang="uk-UA" sz="1700" b="1" dirty="0">
                <a:solidFill>
                  <a:schemeClr val="accent1">
                    <a:lumMod val="75000"/>
                  </a:schemeClr>
                </a:solidFill>
                <a:latin typeface="Times New Roman" panose="02020603050405020304" pitchFamily="18" charset="0"/>
                <a:cs typeface="Times New Roman" panose="02020603050405020304" pitchFamily="18" charset="0"/>
              </a:rPr>
              <a:t>План – 1 816 200 грн</a:t>
            </a:r>
          </a:p>
          <a:p>
            <a:r>
              <a:rPr lang="uk-UA" sz="1700" b="1" dirty="0">
                <a:solidFill>
                  <a:schemeClr val="accent1">
                    <a:lumMod val="75000"/>
                  </a:schemeClr>
                </a:solidFill>
                <a:latin typeface="Times New Roman" panose="02020603050405020304" pitchFamily="18" charset="0"/>
                <a:cs typeface="Times New Roman" panose="02020603050405020304" pitchFamily="18" charset="0"/>
              </a:rPr>
              <a:t>Факт (за 9 міс.) – 1 487 156 грн</a:t>
            </a:r>
            <a:endParaRPr lang="ru-RU" sz="17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3" name="Прямоугольник: скругленные углы 12">
            <a:extLst>
              <a:ext uri="{FF2B5EF4-FFF2-40B4-BE49-F238E27FC236}">
                <a16:creationId xmlns="" xmlns:a16="http://schemas.microsoft.com/office/drawing/2014/main" id="{2359637D-DFC1-4774-BEC5-44699A6F378C}"/>
              </a:ext>
            </a:extLst>
          </p:cNvPr>
          <p:cNvSpPr/>
          <p:nvPr/>
        </p:nvSpPr>
        <p:spPr>
          <a:xfrm>
            <a:off x="157430" y="5298347"/>
            <a:ext cx="7798645" cy="1356964"/>
          </a:xfrm>
          <a:prstGeom prst="roundRect">
            <a:avLst/>
          </a:prstGeom>
          <a:solidFill>
            <a:schemeClr val="accent1">
              <a:lumMod val="20000"/>
              <a:lumOff val="8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b="1" dirty="0">
                <a:solidFill>
                  <a:schemeClr val="accent1">
                    <a:lumMod val="75000"/>
                  </a:schemeClr>
                </a:solidFill>
                <a:latin typeface="Times New Roman" panose="02020603050405020304" pitchFamily="18" charset="0"/>
                <a:cs typeface="Times New Roman" panose="02020603050405020304" pitchFamily="18" charset="0"/>
              </a:rPr>
              <a:t>Надходження за надані платні послуги в 2022 р. – 284 478,00 грн</a:t>
            </a:r>
          </a:p>
          <a:p>
            <a:endParaRPr lang="uk-UA" b="1" dirty="0">
              <a:solidFill>
                <a:schemeClr val="accent1">
                  <a:lumMod val="75000"/>
                </a:schemeClr>
              </a:solidFill>
              <a:latin typeface="Times New Roman" panose="02020603050405020304" pitchFamily="18" charset="0"/>
              <a:cs typeface="Times New Roman" panose="02020603050405020304" pitchFamily="18" charset="0"/>
            </a:endParaRPr>
          </a:p>
          <a:p>
            <a:r>
              <a:rPr lang="uk-UA" b="1" dirty="0">
                <a:solidFill>
                  <a:schemeClr val="accent1">
                    <a:lumMod val="75000"/>
                  </a:schemeClr>
                </a:solidFill>
                <a:latin typeface="Times New Roman" panose="02020603050405020304" pitchFamily="18" charset="0"/>
                <a:cs typeface="Times New Roman" panose="02020603050405020304" pitchFamily="18" charset="0"/>
              </a:rPr>
              <a:t>Надходження (благодійна допомога в 2022 р.) – 399 089,00 грн</a:t>
            </a:r>
          </a:p>
        </p:txBody>
      </p:sp>
      <p:sp>
        <p:nvSpPr>
          <p:cNvPr id="14" name="Прямоугольник: скругленные углы 13">
            <a:extLst>
              <a:ext uri="{FF2B5EF4-FFF2-40B4-BE49-F238E27FC236}">
                <a16:creationId xmlns="" xmlns:a16="http://schemas.microsoft.com/office/drawing/2014/main" id="{5D9A509D-8305-4CE9-9E2D-B8857C34385D}"/>
              </a:ext>
            </a:extLst>
          </p:cNvPr>
          <p:cNvSpPr/>
          <p:nvPr/>
        </p:nvSpPr>
        <p:spPr>
          <a:xfrm>
            <a:off x="175304" y="1929517"/>
            <a:ext cx="5777822" cy="1356964"/>
          </a:xfrm>
          <a:prstGeom prst="roundRect">
            <a:avLst/>
          </a:prstGeom>
          <a:solidFill>
            <a:schemeClr val="accent1">
              <a:lumMod val="20000"/>
              <a:lumOff val="8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700" b="1" dirty="0">
                <a:solidFill>
                  <a:schemeClr val="accent1">
                    <a:lumMod val="75000"/>
                  </a:schemeClr>
                </a:solidFill>
                <a:latin typeface="Times New Roman" panose="02020603050405020304" pitchFamily="18" charset="0"/>
                <a:cs typeface="Times New Roman" panose="02020603050405020304" pitchFamily="18" charset="0"/>
              </a:rPr>
              <a:t>За 9 місяців 2022 року від НСЗУ отримано на</a:t>
            </a:r>
          </a:p>
          <a:p>
            <a:pPr algn="ctr"/>
            <a:r>
              <a:rPr lang="ru-RU" sz="1700" b="1" dirty="0">
                <a:solidFill>
                  <a:schemeClr val="accent1">
                    <a:lumMod val="75000"/>
                  </a:schemeClr>
                </a:solidFill>
                <a:latin typeface="Times New Roman" panose="02020603050405020304" pitchFamily="18" charset="0"/>
                <a:cs typeface="Times New Roman" panose="02020603050405020304" pitchFamily="18" charset="0"/>
              </a:rPr>
              <a:t>рахунок закладу оплату за медичні послуги </a:t>
            </a:r>
            <a:r>
              <a:rPr lang="ru-RU" sz="1700" b="1" dirty="0" smtClean="0">
                <a:solidFill>
                  <a:schemeClr val="accent1">
                    <a:lumMod val="75000"/>
                  </a:schemeClr>
                </a:solidFill>
                <a:latin typeface="Times New Roman" panose="02020603050405020304" pitchFamily="18" charset="0"/>
                <a:cs typeface="Times New Roman" panose="02020603050405020304" pitchFamily="18" charset="0"/>
              </a:rPr>
              <a:t> відповідно </a:t>
            </a:r>
            <a:r>
              <a:rPr lang="ru-RU" sz="1700" b="1" dirty="0">
                <a:solidFill>
                  <a:schemeClr val="accent1">
                    <a:lumMod val="75000"/>
                  </a:schemeClr>
                </a:solidFill>
                <a:latin typeface="Times New Roman" panose="02020603050405020304" pitchFamily="18" charset="0"/>
                <a:cs typeface="Times New Roman" panose="02020603050405020304" pitchFamily="18" charset="0"/>
              </a:rPr>
              <a:t>укладених договорів у сумі 2 786 315, 73 грн.</a:t>
            </a:r>
          </a:p>
        </p:txBody>
      </p:sp>
    </p:spTree>
    <p:extLst>
      <p:ext uri="{BB962C8B-B14F-4D97-AF65-F5344CB8AC3E}">
        <p14:creationId xmlns="" xmlns:p14="http://schemas.microsoft.com/office/powerpoint/2010/main" val="3567709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 xmlns:a16="http://schemas.microsoft.com/office/drawing/2014/main" id="{3C218E37-2CD1-4FE8-9459-6F3947187B36}"/>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t="8884" r="7398"/>
          <a:stretch/>
        </p:blipFill>
        <p:spPr>
          <a:xfrm>
            <a:off x="6136489" y="1416039"/>
            <a:ext cx="2845266" cy="1831986"/>
          </a:xfrm>
          <a:prstGeom prst="rect">
            <a:avLst/>
          </a:prstGeom>
        </p:spPr>
      </p:pic>
      <p:pic>
        <p:nvPicPr>
          <p:cNvPr id="6" name="Рисунок 5">
            <a:extLst>
              <a:ext uri="{FF2B5EF4-FFF2-40B4-BE49-F238E27FC236}">
                <a16:creationId xmlns="" xmlns:a16="http://schemas.microsoft.com/office/drawing/2014/main" id="{35DC6786-CFD5-476A-8E8C-E08EC14A16AD}"/>
              </a:ext>
            </a:extLst>
          </p:cNvPr>
          <p:cNvPicPr>
            <a:picLocks noChangeAspect="1"/>
          </p:cNvPicPr>
          <p:nvPr/>
        </p:nvPicPr>
        <p:blipFill rotWithShape="1">
          <a:blip r:embed="rId3" cstate="print"/>
          <a:srcRect r="22413"/>
          <a:stretch/>
        </p:blipFill>
        <p:spPr>
          <a:xfrm>
            <a:off x="361950" y="1457325"/>
            <a:ext cx="2800350" cy="1879722"/>
          </a:xfrm>
          <a:prstGeom prst="rect">
            <a:avLst/>
          </a:prstGeom>
        </p:spPr>
      </p:pic>
      <p:sp>
        <p:nvSpPr>
          <p:cNvPr id="8" name="Заголовок 15">
            <a:extLst>
              <a:ext uri="{FF2B5EF4-FFF2-40B4-BE49-F238E27FC236}">
                <a16:creationId xmlns="" xmlns:a16="http://schemas.microsoft.com/office/drawing/2014/main" id="{9CED54D1-C450-4D27-94C5-75FC34F7DF38}"/>
              </a:ext>
            </a:extLst>
          </p:cNvPr>
          <p:cNvSpPr txBox="1">
            <a:spLocks/>
          </p:cNvSpPr>
          <p:nvPr/>
        </p:nvSpPr>
        <p:spPr>
          <a:xfrm>
            <a:off x="274564" y="182324"/>
            <a:ext cx="8122013" cy="575956"/>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uk-UA" sz="4400" b="1" dirty="0">
                <a:ln w="22225">
                  <a:solidFill>
                    <a:schemeClr val="accent2"/>
                  </a:solidFill>
                  <a:prstDash val="solid"/>
                </a:ln>
                <a:solidFill>
                  <a:schemeClr val="accent2">
                    <a:lumMod val="40000"/>
                    <a:lumOff val="60000"/>
                  </a:schemeClr>
                </a:solidFill>
              </a:rPr>
              <a:t/>
            </a:r>
            <a:br>
              <a:rPr lang="uk-UA" sz="4400" b="1" dirty="0">
                <a:ln w="22225">
                  <a:solidFill>
                    <a:schemeClr val="accent2"/>
                  </a:solidFill>
                  <a:prstDash val="solid"/>
                </a:ln>
                <a:solidFill>
                  <a:schemeClr val="accent2">
                    <a:lumMod val="40000"/>
                    <a:lumOff val="60000"/>
                  </a:schemeClr>
                </a:solidFill>
              </a:rPr>
            </a:br>
            <a:r>
              <a:rPr lang="uk-UA" sz="9300" b="1" dirty="0">
                <a:ln w="0"/>
                <a:solidFill>
                  <a:schemeClr val="accent1">
                    <a:lumMod val="75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Робота депутатського корпусу та виконавчого комітету</a:t>
            </a:r>
            <a:r>
              <a:rPr lang="ru-RU" sz="9300" b="1" dirty="0">
                <a:ln w="0"/>
                <a:solidFill>
                  <a:schemeClr val="accent1">
                    <a:lumMod val="75000"/>
                  </a:schemeClr>
                </a:solidFill>
                <a:effectLst>
                  <a:outerShdw blurRad="38100" dist="25400" dir="5400000" algn="ctr" rotWithShape="0">
                    <a:srgbClr val="6E747A">
                      <a:alpha val="43000"/>
                    </a:srgbClr>
                  </a:outerShdw>
                </a:effectLst>
              </a:rPr>
              <a:t/>
            </a:r>
            <a:br>
              <a:rPr lang="ru-RU" sz="9300" b="1" dirty="0">
                <a:ln w="0"/>
                <a:solidFill>
                  <a:schemeClr val="accent1">
                    <a:lumMod val="75000"/>
                  </a:schemeClr>
                </a:solidFill>
                <a:effectLst>
                  <a:outerShdw blurRad="38100" dist="25400" dir="5400000" algn="ctr" rotWithShape="0">
                    <a:srgbClr val="6E747A">
                      <a:alpha val="43000"/>
                    </a:srgbClr>
                  </a:outerShdw>
                </a:effectLst>
              </a:rPr>
            </a:br>
            <a:endParaRPr lang="ru-RU" sz="9300" b="1" dirty="0">
              <a:solidFill>
                <a:schemeClr val="accent1">
                  <a:lumMod val="75000"/>
                </a:schemeClr>
              </a:solidFill>
            </a:endParaRPr>
          </a:p>
        </p:txBody>
      </p:sp>
      <p:sp>
        <p:nvSpPr>
          <p:cNvPr id="9" name="Прямоугольник: скругленные углы 8">
            <a:extLst>
              <a:ext uri="{FF2B5EF4-FFF2-40B4-BE49-F238E27FC236}">
                <a16:creationId xmlns="" xmlns:a16="http://schemas.microsoft.com/office/drawing/2014/main" id="{2AA11421-3212-45EF-8ABA-07DF00E15D2F}"/>
              </a:ext>
            </a:extLst>
          </p:cNvPr>
          <p:cNvSpPr/>
          <p:nvPr/>
        </p:nvSpPr>
        <p:spPr>
          <a:xfrm>
            <a:off x="336481" y="647701"/>
            <a:ext cx="2853566" cy="723899"/>
          </a:xfrm>
          <a:prstGeom prst="roundRect">
            <a:avLst/>
          </a:prstGeom>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b="1" dirty="0">
                <a:latin typeface="Times New Roman" panose="02020603050405020304" pitchFamily="18" charset="0"/>
                <a:cs typeface="Times New Roman" panose="02020603050405020304" pitchFamily="18" charset="0"/>
              </a:rPr>
              <a:t>Депутатський корпус </a:t>
            </a:r>
          </a:p>
          <a:p>
            <a:pPr algn="ctr"/>
            <a:r>
              <a:rPr lang="uk-UA" sz="2000" b="1" dirty="0">
                <a:latin typeface="Times New Roman" panose="02020603050405020304" pitchFamily="18" charset="0"/>
                <a:cs typeface="Times New Roman" panose="02020603050405020304" pitchFamily="18" charset="0"/>
              </a:rPr>
              <a:t>(26 депутатів)</a:t>
            </a:r>
            <a:endParaRPr lang="ru-RU" sz="2000" b="1" dirty="0">
              <a:latin typeface="Times New Roman" panose="02020603050405020304" pitchFamily="18" charset="0"/>
              <a:cs typeface="Times New Roman" panose="02020603050405020304" pitchFamily="18" charset="0"/>
            </a:endParaRPr>
          </a:p>
        </p:txBody>
      </p:sp>
      <p:sp>
        <p:nvSpPr>
          <p:cNvPr id="10" name="Текст 22">
            <a:extLst>
              <a:ext uri="{FF2B5EF4-FFF2-40B4-BE49-F238E27FC236}">
                <a16:creationId xmlns="" xmlns:a16="http://schemas.microsoft.com/office/drawing/2014/main" id="{0A1D30D3-1727-4FBA-9CD1-E9D77897229F}"/>
              </a:ext>
            </a:extLst>
          </p:cNvPr>
          <p:cNvSpPr txBox="1">
            <a:spLocks/>
          </p:cNvSpPr>
          <p:nvPr/>
        </p:nvSpPr>
        <p:spPr>
          <a:xfrm>
            <a:off x="3573415" y="647701"/>
            <a:ext cx="2226234" cy="723900"/>
          </a:xfrm>
          <a:prstGeom prst="roundRect">
            <a:avLst/>
          </a:prstGeom>
          <a:solidFill>
            <a:schemeClr val="tx2">
              <a:lumMod val="60000"/>
              <a:lumOff val="40000"/>
            </a:schemeClr>
          </a:solidFill>
          <a:ln w="25400" cap="flat" cmpd="sng" algn="ctr">
            <a:solidFill>
              <a:schemeClr val="accent1">
                <a:shade val="5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l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l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l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9pPr>
          </a:lstStyle>
          <a:p>
            <a:r>
              <a:rPr lang="uk-UA" sz="2000" b="1" dirty="0">
                <a:latin typeface="Times New Roman" panose="02020603050405020304" pitchFamily="18" charset="0"/>
                <a:cs typeface="Times New Roman" panose="02020603050405020304" pitchFamily="18" charset="0"/>
              </a:rPr>
              <a:t>Селищний голова</a:t>
            </a:r>
            <a:endParaRPr lang="ru-RU" sz="2000" b="1" dirty="0">
              <a:latin typeface="Times New Roman" panose="02020603050405020304" pitchFamily="18" charset="0"/>
              <a:cs typeface="Times New Roman" panose="02020603050405020304" pitchFamily="18" charset="0"/>
            </a:endParaRPr>
          </a:p>
        </p:txBody>
      </p:sp>
      <p:sp>
        <p:nvSpPr>
          <p:cNvPr id="11" name="Заголовок 10">
            <a:extLst>
              <a:ext uri="{FF2B5EF4-FFF2-40B4-BE49-F238E27FC236}">
                <a16:creationId xmlns="" xmlns:a16="http://schemas.microsoft.com/office/drawing/2014/main" id="{82F11411-D8B6-4B59-8C8E-05E4ACB390AF}"/>
              </a:ext>
            </a:extLst>
          </p:cNvPr>
          <p:cNvSpPr>
            <a:spLocks noGrp="1"/>
          </p:cNvSpPr>
          <p:nvPr>
            <p:ph type="ctrTitle"/>
          </p:nvPr>
        </p:nvSpPr>
        <p:spPr>
          <a:xfrm>
            <a:off x="6154442" y="628651"/>
            <a:ext cx="2749163" cy="685799"/>
          </a:xfrm>
          <a:prstGeom prst="roundRect">
            <a:avLst/>
          </a:prstGeom>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b="1" dirty="0">
                <a:latin typeface="Times New Roman" panose="02020603050405020304" pitchFamily="18" charset="0"/>
                <a:cs typeface="Times New Roman" panose="02020603050405020304" pitchFamily="18" charset="0"/>
              </a:rPr>
              <a:t>Виконавчий комітет</a:t>
            </a:r>
            <a:endParaRPr lang="ru-RU" sz="2000" b="1" dirty="0">
              <a:latin typeface="Times New Roman" panose="02020603050405020304" pitchFamily="18" charset="0"/>
              <a:cs typeface="Times New Roman" panose="02020603050405020304" pitchFamily="18" charset="0"/>
            </a:endParaRPr>
          </a:p>
        </p:txBody>
      </p:sp>
      <p:pic>
        <p:nvPicPr>
          <p:cNvPr id="12" name="Рисунок 11">
            <a:extLst>
              <a:ext uri="{FF2B5EF4-FFF2-40B4-BE49-F238E27FC236}">
                <a16:creationId xmlns="" xmlns:a16="http://schemas.microsoft.com/office/drawing/2014/main" id="{7F09046A-3AD5-4876-AD22-759EC1D66179}"/>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766065" y="122335"/>
            <a:ext cx="218629" cy="313640"/>
          </a:xfrm>
          <a:prstGeom prst="rect">
            <a:avLst/>
          </a:prstGeom>
        </p:spPr>
      </p:pic>
      <p:sp>
        <p:nvSpPr>
          <p:cNvPr id="13" name="Прямоугольник: скругленные углы 8">
            <a:extLst>
              <a:ext uri="{FF2B5EF4-FFF2-40B4-BE49-F238E27FC236}">
                <a16:creationId xmlns="" xmlns:a16="http://schemas.microsoft.com/office/drawing/2014/main" id="{2AA11421-3212-45EF-8ABA-07DF00E15D2F}"/>
              </a:ext>
            </a:extLst>
          </p:cNvPr>
          <p:cNvSpPr/>
          <p:nvPr/>
        </p:nvSpPr>
        <p:spPr>
          <a:xfrm>
            <a:off x="241231" y="3638550"/>
            <a:ext cx="2644844" cy="2581275"/>
          </a:xfrm>
          <a:prstGeom prst="roundRect">
            <a:avLst/>
          </a:prstGeom>
          <a:solidFill>
            <a:schemeClr val="bg1">
              <a:lumMod val="85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a:solidFill>
                  <a:schemeClr val="accent1">
                    <a:lumMod val="50000"/>
                  </a:schemeClr>
                </a:solidFill>
                <a:latin typeface="Times New Roman" panose="02020603050405020304" pitchFamily="18" charset="0"/>
                <a:cs typeface="Times New Roman" panose="02020603050405020304" pitchFamily="18" charset="0"/>
              </a:rPr>
              <a:t>За звітний період проведено </a:t>
            </a:r>
            <a:r>
              <a:rPr lang="uk-UA" b="1" dirty="0" smtClean="0">
                <a:solidFill>
                  <a:schemeClr val="accent1">
                    <a:lumMod val="50000"/>
                  </a:schemeClr>
                </a:solidFill>
                <a:latin typeface="Times New Roman" panose="02020603050405020304" pitchFamily="18" charset="0"/>
                <a:cs typeface="Times New Roman" panose="02020603050405020304" pitchFamily="18" charset="0"/>
              </a:rPr>
              <a:t>10 сесій </a:t>
            </a:r>
            <a:r>
              <a:rPr lang="uk-UA" b="1" dirty="0">
                <a:solidFill>
                  <a:schemeClr val="accent1">
                    <a:lumMod val="50000"/>
                  </a:schemeClr>
                </a:solidFill>
                <a:latin typeface="Times New Roman" panose="02020603050405020304" pitchFamily="18" charset="0"/>
                <a:cs typeface="Times New Roman" panose="02020603050405020304" pitchFamily="18" charset="0"/>
              </a:rPr>
              <a:t>Гребінківської селищної ради,</a:t>
            </a:r>
          </a:p>
          <a:p>
            <a:pPr algn="ctr"/>
            <a:r>
              <a:rPr lang="uk-UA" b="1" dirty="0">
                <a:solidFill>
                  <a:schemeClr val="accent1">
                    <a:lumMod val="50000"/>
                  </a:schemeClr>
                </a:solidFill>
                <a:latin typeface="Times New Roman" panose="02020603050405020304" pitchFamily="18" charset="0"/>
                <a:cs typeface="Times New Roman" panose="02020603050405020304" pitchFamily="18" charset="0"/>
              </a:rPr>
              <a:t>прийнято </a:t>
            </a:r>
          </a:p>
          <a:p>
            <a:pPr algn="ctr"/>
            <a:r>
              <a:rPr lang="uk-UA" b="1" dirty="0" smtClean="0">
                <a:solidFill>
                  <a:schemeClr val="accent1">
                    <a:lumMod val="50000"/>
                  </a:schemeClr>
                </a:solidFill>
                <a:latin typeface="Times New Roman" panose="02020603050405020304" pitchFamily="18" charset="0"/>
                <a:cs typeface="Times New Roman" panose="02020603050405020304" pitchFamily="18" charset="0"/>
              </a:rPr>
              <a:t>205 рішень </a:t>
            </a:r>
            <a:endParaRPr lang="ru-RU"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14" name="Прямоугольник: скругленные углы 8">
            <a:extLst>
              <a:ext uri="{FF2B5EF4-FFF2-40B4-BE49-F238E27FC236}">
                <a16:creationId xmlns="" xmlns:a16="http://schemas.microsoft.com/office/drawing/2014/main" id="{2AA11421-3212-45EF-8ABA-07DF00E15D2F}"/>
              </a:ext>
            </a:extLst>
          </p:cNvPr>
          <p:cNvSpPr/>
          <p:nvPr/>
        </p:nvSpPr>
        <p:spPr>
          <a:xfrm>
            <a:off x="6391275" y="3590925"/>
            <a:ext cx="2589971" cy="2619375"/>
          </a:xfrm>
          <a:prstGeom prst="roundRect">
            <a:avLst/>
          </a:prstGeom>
          <a:solidFill>
            <a:schemeClr val="bg1">
              <a:lumMod val="85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a:solidFill>
                  <a:schemeClr val="accent1">
                    <a:lumMod val="50000"/>
                  </a:schemeClr>
                </a:solidFill>
                <a:latin typeface="Times New Roman" panose="02020603050405020304" pitchFamily="18" charset="0"/>
                <a:cs typeface="Times New Roman" panose="02020603050405020304" pitchFamily="18" charset="0"/>
              </a:rPr>
              <a:t>За звітний період проведено </a:t>
            </a:r>
          </a:p>
          <a:p>
            <a:pPr algn="ctr"/>
            <a:r>
              <a:rPr lang="uk-UA" b="1" dirty="0">
                <a:solidFill>
                  <a:schemeClr val="accent1">
                    <a:lumMod val="50000"/>
                  </a:schemeClr>
                </a:solidFill>
                <a:latin typeface="Times New Roman" panose="02020603050405020304" pitchFamily="18" charset="0"/>
                <a:cs typeface="Times New Roman" panose="02020603050405020304" pitchFamily="18" charset="0"/>
              </a:rPr>
              <a:t>14 засідань виконавчого комітету Гребінківської селищної ради,</a:t>
            </a:r>
          </a:p>
          <a:p>
            <a:pPr algn="ctr"/>
            <a:r>
              <a:rPr lang="uk-UA" b="1" dirty="0">
                <a:solidFill>
                  <a:schemeClr val="accent1">
                    <a:lumMod val="50000"/>
                  </a:schemeClr>
                </a:solidFill>
                <a:latin typeface="Times New Roman" panose="02020603050405020304" pitchFamily="18" charset="0"/>
                <a:cs typeface="Times New Roman" panose="02020603050405020304" pitchFamily="18" charset="0"/>
              </a:rPr>
              <a:t>прийнято </a:t>
            </a:r>
          </a:p>
          <a:p>
            <a:pPr algn="ctr"/>
            <a:r>
              <a:rPr lang="uk-UA" b="1" dirty="0">
                <a:solidFill>
                  <a:schemeClr val="accent1">
                    <a:lumMod val="50000"/>
                  </a:schemeClr>
                </a:solidFill>
                <a:latin typeface="Times New Roman" panose="02020603050405020304" pitchFamily="18" charset="0"/>
                <a:cs typeface="Times New Roman" panose="02020603050405020304" pitchFamily="18" charset="0"/>
              </a:rPr>
              <a:t>158 рішення </a:t>
            </a:r>
            <a:endParaRPr lang="ru-RU" b="1"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15" name="Picture 2" descr="Президент України В.О. Зеленський підписав розпорядження про призначення  грантів для докторів наук&gt; NASU &gt; News">
            <a:extLst>
              <a:ext uri="{FF2B5EF4-FFF2-40B4-BE49-F238E27FC236}">
                <a16:creationId xmlns="" xmlns:a16="http://schemas.microsoft.com/office/drawing/2014/main" id="{F8459369-DD05-4E4A-94EB-8311B2BF1889}"/>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257549" y="1435202"/>
            <a:ext cx="2802517" cy="1864948"/>
          </a:xfrm>
          <a:prstGeom prst="rect">
            <a:avLst/>
          </a:prstGeom>
          <a:noFill/>
          <a:extLst>
            <a:ext uri="{909E8E84-426E-40DD-AFC4-6F175D3DCCD1}">
              <a14:hiddenFill xmlns="" xmlns:a14="http://schemas.microsoft.com/office/drawing/2010/main">
                <a:solidFill>
                  <a:srgbClr val="FFFFFF"/>
                </a:solidFill>
              </a14:hiddenFill>
            </a:ext>
          </a:extLst>
        </p:spPr>
      </p:pic>
      <p:sp>
        <p:nvSpPr>
          <p:cNvPr id="16" name="Прямоугольник: скругленные углы 8">
            <a:extLst>
              <a:ext uri="{FF2B5EF4-FFF2-40B4-BE49-F238E27FC236}">
                <a16:creationId xmlns="" xmlns:a16="http://schemas.microsoft.com/office/drawing/2014/main" id="{2AA11421-3212-45EF-8ABA-07DF00E15D2F}"/>
              </a:ext>
            </a:extLst>
          </p:cNvPr>
          <p:cNvSpPr/>
          <p:nvPr/>
        </p:nvSpPr>
        <p:spPr>
          <a:xfrm>
            <a:off x="2971800" y="3628807"/>
            <a:ext cx="3286125" cy="2600543"/>
          </a:xfrm>
          <a:prstGeom prst="roundRect">
            <a:avLst/>
          </a:prstGeom>
          <a:solidFill>
            <a:schemeClr val="bg1">
              <a:lumMod val="85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a:solidFill>
                  <a:schemeClr val="accent1">
                    <a:lumMod val="50000"/>
                  </a:schemeClr>
                </a:solidFill>
                <a:latin typeface="Times New Roman" panose="02020603050405020304" pitchFamily="18" charset="0"/>
                <a:cs typeface="Times New Roman" panose="02020603050405020304" pitchFamily="18" charset="0"/>
              </a:rPr>
              <a:t>За звітний період видано селищним головою </a:t>
            </a:r>
          </a:p>
          <a:p>
            <a:pPr algn="ctr"/>
            <a:r>
              <a:rPr lang="uk-UA" b="1" dirty="0" smtClean="0">
                <a:solidFill>
                  <a:schemeClr val="accent1">
                    <a:lumMod val="50000"/>
                  </a:schemeClr>
                </a:solidFill>
                <a:latin typeface="Times New Roman" panose="02020603050405020304" pitchFamily="18" charset="0"/>
                <a:cs typeface="Times New Roman" panose="02020603050405020304" pitchFamily="18" charset="0"/>
              </a:rPr>
              <a:t>413 </a:t>
            </a:r>
            <a:r>
              <a:rPr lang="uk-UA" b="1" dirty="0">
                <a:solidFill>
                  <a:schemeClr val="accent1">
                    <a:lumMod val="50000"/>
                  </a:schemeClr>
                </a:solidFill>
                <a:latin typeface="Times New Roman" panose="02020603050405020304" pitchFamily="18" charset="0"/>
                <a:cs typeface="Times New Roman" panose="02020603050405020304" pitchFamily="18" charset="0"/>
              </a:rPr>
              <a:t>розпоряджень, </a:t>
            </a:r>
          </a:p>
          <a:p>
            <a:pPr algn="ctr"/>
            <a:r>
              <a:rPr lang="uk-UA" b="1" dirty="0">
                <a:solidFill>
                  <a:schemeClr val="accent1">
                    <a:lumMod val="50000"/>
                  </a:schemeClr>
                </a:solidFill>
                <a:latin typeface="Times New Roman" panose="02020603050405020304" pitchFamily="18" charset="0"/>
                <a:cs typeface="Times New Roman" panose="02020603050405020304" pitchFamily="18" charset="0"/>
              </a:rPr>
              <a:t>в тому числі: </a:t>
            </a:r>
          </a:p>
          <a:p>
            <a:pPr algn="ctr"/>
            <a:r>
              <a:rPr lang="uk-UA" b="1" dirty="0" smtClean="0">
                <a:solidFill>
                  <a:schemeClr val="accent1">
                    <a:lumMod val="50000"/>
                  </a:schemeClr>
                </a:solidFill>
                <a:latin typeface="Times New Roman" panose="02020603050405020304" pitchFamily="18" charset="0"/>
                <a:cs typeface="Times New Roman" panose="02020603050405020304" pitchFamily="18" charset="0"/>
              </a:rPr>
              <a:t>194 </a:t>
            </a:r>
            <a:r>
              <a:rPr lang="uk-UA" b="1" dirty="0">
                <a:solidFill>
                  <a:schemeClr val="accent1">
                    <a:lumMod val="50000"/>
                  </a:schemeClr>
                </a:solidFill>
                <a:latin typeface="Times New Roman" panose="02020603050405020304" pitchFamily="18" charset="0"/>
                <a:cs typeface="Times New Roman" panose="02020603050405020304" pitchFamily="18" charset="0"/>
              </a:rPr>
              <a:t>– з основної діяльності,</a:t>
            </a:r>
          </a:p>
          <a:p>
            <a:pPr algn="ctr"/>
            <a:r>
              <a:rPr lang="uk-UA" b="1" dirty="0" smtClean="0">
                <a:solidFill>
                  <a:schemeClr val="accent1">
                    <a:lumMod val="50000"/>
                  </a:schemeClr>
                </a:solidFill>
                <a:latin typeface="Times New Roman" panose="02020603050405020304" pitchFamily="18" charset="0"/>
                <a:cs typeface="Times New Roman" panose="02020603050405020304" pitchFamily="18" charset="0"/>
              </a:rPr>
              <a:t>191 </a:t>
            </a:r>
            <a:r>
              <a:rPr lang="uk-UA" b="1" dirty="0">
                <a:solidFill>
                  <a:schemeClr val="accent1">
                    <a:lumMod val="50000"/>
                  </a:schemeClr>
                </a:solidFill>
                <a:latin typeface="Times New Roman" panose="02020603050405020304" pitchFamily="18" charset="0"/>
                <a:cs typeface="Times New Roman" panose="02020603050405020304" pitchFamily="18" charset="0"/>
              </a:rPr>
              <a:t>– з кадрових питань</a:t>
            </a:r>
          </a:p>
          <a:p>
            <a:pPr algn="ctr"/>
            <a:r>
              <a:rPr lang="uk-UA" b="1" dirty="0" smtClean="0">
                <a:solidFill>
                  <a:schemeClr val="accent1">
                    <a:lumMod val="50000"/>
                  </a:schemeClr>
                </a:solidFill>
                <a:latin typeface="Times New Roman" panose="02020603050405020304" pitchFamily="18" charset="0"/>
                <a:cs typeface="Times New Roman" panose="02020603050405020304" pitchFamily="18" charset="0"/>
              </a:rPr>
              <a:t>28 </a:t>
            </a:r>
            <a:r>
              <a:rPr lang="uk-UA" b="1" dirty="0">
                <a:solidFill>
                  <a:schemeClr val="accent1">
                    <a:lumMod val="50000"/>
                  </a:schemeClr>
                </a:solidFill>
                <a:latin typeface="Times New Roman" panose="02020603050405020304" pitchFamily="18" charset="0"/>
                <a:cs typeface="Times New Roman" panose="02020603050405020304" pitchFamily="18" charset="0"/>
              </a:rPr>
              <a:t>– з адміністративно-господарської діяльності</a:t>
            </a:r>
            <a:endParaRPr lang="ru-RU" b="1"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243545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 xmlns:a16="http://schemas.microsoft.com/office/drawing/2014/main" id="{BF4DA55E-EE7E-402A-AC94-A64ABF4D40E7}"/>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766065" y="122335"/>
            <a:ext cx="218629" cy="313640"/>
          </a:xfrm>
          <a:prstGeom prst="rect">
            <a:avLst/>
          </a:prstGeom>
        </p:spPr>
      </p:pic>
      <p:sp>
        <p:nvSpPr>
          <p:cNvPr id="6" name="Блок-схема: альтернативный процесс 5">
            <a:extLst>
              <a:ext uri="{FF2B5EF4-FFF2-40B4-BE49-F238E27FC236}">
                <a16:creationId xmlns="" xmlns:a16="http://schemas.microsoft.com/office/drawing/2014/main" id="{FD4EC6A9-F50E-4225-BCC7-FAEEA500F324}"/>
              </a:ext>
            </a:extLst>
          </p:cNvPr>
          <p:cNvSpPr/>
          <p:nvPr/>
        </p:nvSpPr>
        <p:spPr>
          <a:xfrm>
            <a:off x="261102" y="3314112"/>
            <a:ext cx="1596848" cy="1356000"/>
          </a:xfrm>
          <a:prstGeom prst="flowChartAlternateProcess">
            <a:avLst/>
          </a:prstGeom>
          <a:solidFill>
            <a:schemeClr val="accent1">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350" b="1" dirty="0">
                <a:solidFill>
                  <a:schemeClr val="tx1"/>
                </a:solidFill>
                <a:latin typeface="Times New Roman" panose="02020603050405020304" pitchFamily="18" charset="0"/>
                <a:cs typeface="Times New Roman" panose="02020603050405020304" pitchFamily="18" charset="0"/>
              </a:rPr>
              <a:t>Мережа </a:t>
            </a:r>
            <a:r>
              <a:rPr lang="uk-UA" sz="1350" b="1" dirty="0" smtClean="0">
                <a:solidFill>
                  <a:schemeClr val="tx1"/>
                </a:solidFill>
                <a:latin typeface="Times New Roman" panose="02020603050405020304" pitchFamily="18" charset="0"/>
                <a:cs typeface="Times New Roman" panose="02020603050405020304" pitchFamily="18" charset="0"/>
              </a:rPr>
              <a:t> закладів освіти </a:t>
            </a:r>
            <a:endParaRPr lang="uk-UA" sz="1350" b="1" dirty="0">
              <a:solidFill>
                <a:schemeClr val="tx1"/>
              </a:solidFill>
              <a:latin typeface="Times New Roman" panose="02020603050405020304" pitchFamily="18" charset="0"/>
              <a:cs typeface="Times New Roman" panose="02020603050405020304" pitchFamily="18" charset="0"/>
            </a:endParaRPr>
          </a:p>
          <a:p>
            <a:pPr algn="ctr"/>
            <a:r>
              <a:rPr lang="uk-UA" sz="1350" dirty="0">
                <a:solidFill>
                  <a:schemeClr val="tx1"/>
                </a:solidFill>
                <a:latin typeface="Times New Roman" panose="02020603050405020304" pitchFamily="18" charset="0"/>
                <a:cs typeface="Times New Roman" panose="02020603050405020304" pitchFamily="18" charset="0"/>
              </a:rPr>
              <a:t>16 закладів освіти</a:t>
            </a:r>
            <a:endParaRPr lang="ru-RU" sz="1350" dirty="0">
              <a:solidFill>
                <a:schemeClr val="tx1"/>
              </a:solidFill>
              <a:latin typeface="Times New Roman" panose="02020603050405020304" pitchFamily="18" charset="0"/>
              <a:cs typeface="Times New Roman" panose="02020603050405020304" pitchFamily="18" charset="0"/>
            </a:endParaRPr>
          </a:p>
        </p:txBody>
      </p:sp>
      <p:sp>
        <p:nvSpPr>
          <p:cNvPr id="2" name="Прямоугольник 1">
            <a:extLst>
              <a:ext uri="{FF2B5EF4-FFF2-40B4-BE49-F238E27FC236}">
                <a16:creationId xmlns="" xmlns:a16="http://schemas.microsoft.com/office/drawing/2014/main" id="{1354593A-E45F-4E78-A459-1D3015CFD6A7}"/>
              </a:ext>
            </a:extLst>
          </p:cNvPr>
          <p:cNvSpPr/>
          <p:nvPr/>
        </p:nvSpPr>
        <p:spPr>
          <a:xfrm>
            <a:off x="83877" y="169817"/>
            <a:ext cx="5637654" cy="1462580"/>
          </a:xfrm>
          <a:prstGeom prst="rect">
            <a:avLst/>
          </a:prstGeom>
        </p:spPr>
        <p:txBody>
          <a:bodyPr wrap="square">
            <a:spAutoFit/>
          </a:bodyPr>
          <a:lstStyle/>
          <a:p>
            <a:pPr marL="171450">
              <a:lnSpc>
                <a:spcPct val="106000"/>
              </a:lnSpc>
            </a:pPr>
            <a:r>
              <a:rPr lang="uk-UA" sz="1700" dirty="0">
                <a:latin typeface="Times New Roman" panose="02020603050405020304" pitchFamily="18" charset="0"/>
                <a:ea typeface="Calibri" panose="020F0502020204030204" pitchFamily="34" charset="0"/>
                <a:cs typeface="Times New Roman" panose="02020603050405020304" pitchFamily="18" charset="0"/>
              </a:rPr>
              <a:t>У 2022-2023 </a:t>
            </a:r>
            <a:r>
              <a:rPr lang="uk-UA" sz="1700" dirty="0" smtClean="0">
                <a:latin typeface="Times New Roman" panose="02020603050405020304" pitchFamily="18" charset="0"/>
                <a:ea typeface="Calibri" panose="020F0502020204030204" pitchFamily="34" charset="0"/>
                <a:cs typeface="Times New Roman" panose="02020603050405020304" pitchFamily="18" charset="0"/>
              </a:rPr>
              <a:t>навчальному році </a:t>
            </a:r>
            <a:r>
              <a:rPr lang="uk-UA" sz="1700" dirty="0">
                <a:latin typeface="Times New Roman" panose="02020603050405020304" pitchFamily="18" charset="0"/>
                <a:ea typeface="Calibri" panose="020F0502020204030204" pitchFamily="34" charset="0"/>
                <a:cs typeface="Times New Roman" panose="02020603050405020304" pitchFamily="18" charset="0"/>
              </a:rPr>
              <a:t>закладами освіти Гребінківської селищної ради згідно ст. 53 Конституції України надаються безоплатні та доступні освітні послуги </a:t>
            </a:r>
            <a:r>
              <a:rPr lang="uk-UA" sz="1700" b="1" dirty="0">
                <a:latin typeface="Times New Roman" panose="02020603050405020304" pitchFamily="18" charset="0"/>
                <a:ea typeface="Calibri" panose="020F0502020204030204" pitchFamily="34" charset="0"/>
                <a:cs typeface="Times New Roman" panose="02020603050405020304" pitchFamily="18" charset="0"/>
              </a:rPr>
              <a:t>1938 дітям: </a:t>
            </a:r>
          </a:p>
          <a:p>
            <a:pPr marL="171450">
              <a:lnSpc>
                <a:spcPct val="106000"/>
              </a:lnSpc>
            </a:pPr>
            <a:r>
              <a:rPr lang="uk-UA" sz="1600" b="1" dirty="0">
                <a:latin typeface="Times New Roman" panose="02020603050405020304" pitchFamily="18" charset="0"/>
                <a:ea typeface="Calibri" panose="020F0502020204030204" pitchFamily="34" charset="0"/>
                <a:cs typeface="Times New Roman" panose="02020603050405020304" pitchFamily="18" charset="0"/>
              </a:rPr>
              <a:t>1584 – загальна середня освіта, 354 – дошкільна освіта.</a:t>
            </a:r>
            <a:r>
              <a:rPr lang="ru-RU" sz="1600" b="1" dirty="0">
                <a:latin typeface="Calibri" panose="020F0502020204030204" pitchFamily="34" charset="0"/>
                <a:ea typeface="Calibri" panose="020F0502020204030204" pitchFamily="34" charset="0"/>
                <a:cs typeface="Times New Roman" panose="02020603050405020304" pitchFamily="18" charset="0"/>
              </a:rPr>
              <a:t> </a:t>
            </a:r>
          </a:p>
        </p:txBody>
      </p:sp>
      <p:sp>
        <p:nvSpPr>
          <p:cNvPr id="4" name="Прямоугольник: скругленные углы 3">
            <a:extLst>
              <a:ext uri="{FF2B5EF4-FFF2-40B4-BE49-F238E27FC236}">
                <a16:creationId xmlns="" xmlns:a16="http://schemas.microsoft.com/office/drawing/2014/main" id="{2CF76965-80EA-4C2D-8596-FE141184BD43}"/>
              </a:ext>
            </a:extLst>
          </p:cNvPr>
          <p:cNvSpPr/>
          <p:nvPr/>
        </p:nvSpPr>
        <p:spPr>
          <a:xfrm>
            <a:off x="338672" y="1992819"/>
            <a:ext cx="1330840" cy="780268"/>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200" b="1" dirty="0">
                <a:latin typeface="Times New Roman" panose="02020603050405020304" pitchFamily="18" charset="0"/>
                <a:cs typeface="Times New Roman" panose="02020603050405020304" pitchFamily="18" charset="0"/>
              </a:rPr>
              <a:t>ДОШКІЛЬНА ОСВІТА</a:t>
            </a:r>
            <a:endParaRPr lang="ru-RU" sz="1200" b="1" dirty="0">
              <a:latin typeface="Times New Roman" panose="02020603050405020304" pitchFamily="18" charset="0"/>
              <a:cs typeface="Times New Roman" panose="02020603050405020304" pitchFamily="18" charset="0"/>
            </a:endParaRPr>
          </a:p>
        </p:txBody>
      </p:sp>
      <p:sp>
        <p:nvSpPr>
          <p:cNvPr id="10" name="Прямоугольник: скругленные углы 9">
            <a:extLst>
              <a:ext uri="{FF2B5EF4-FFF2-40B4-BE49-F238E27FC236}">
                <a16:creationId xmlns="" xmlns:a16="http://schemas.microsoft.com/office/drawing/2014/main" id="{CABCAF31-9D07-47DE-A951-78C11B44C269}"/>
              </a:ext>
            </a:extLst>
          </p:cNvPr>
          <p:cNvSpPr/>
          <p:nvPr/>
        </p:nvSpPr>
        <p:spPr>
          <a:xfrm>
            <a:off x="2158483" y="3656225"/>
            <a:ext cx="1208751" cy="780268"/>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350" b="1" dirty="0">
                <a:latin typeface="Times New Roman" panose="02020603050405020304" pitchFamily="18" charset="0"/>
                <a:cs typeface="Times New Roman" panose="02020603050405020304" pitchFamily="18" charset="0"/>
              </a:rPr>
              <a:t>ЗАГАЛЬНА СЕРЕДНЯ ОСВІТА</a:t>
            </a:r>
            <a:endParaRPr lang="ru-RU" sz="1350" b="1" dirty="0">
              <a:latin typeface="Times New Roman" panose="02020603050405020304" pitchFamily="18" charset="0"/>
              <a:cs typeface="Times New Roman" panose="02020603050405020304" pitchFamily="18" charset="0"/>
            </a:endParaRPr>
          </a:p>
        </p:txBody>
      </p:sp>
      <p:sp>
        <p:nvSpPr>
          <p:cNvPr id="11" name="Прямоугольник: скругленные углы 10">
            <a:extLst>
              <a:ext uri="{FF2B5EF4-FFF2-40B4-BE49-F238E27FC236}">
                <a16:creationId xmlns="" xmlns:a16="http://schemas.microsoft.com/office/drawing/2014/main" id="{94565239-1F88-437C-9FBE-62AD6119E487}"/>
              </a:ext>
            </a:extLst>
          </p:cNvPr>
          <p:cNvSpPr/>
          <p:nvPr/>
        </p:nvSpPr>
        <p:spPr>
          <a:xfrm>
            <a:off x="397565" y="5226647"/>
            <a:ext cx="1282612" cy="780268"/>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350" b="1" dirty="0">
                <a:latin typeface="Times New Roman" panose="02020603050405020304" pitchFamily="18" charset="0"/>
                <a:cs typeface="Times New Roman" panose="02020603050405020304" pitchFamily="18" charset="0"/>
              </a:rPr>
              <a:t>ПОЗА-ШКІЛЬНА ОСВІТА</a:t>
            </a:r>
            <a:endParaRPr lang="ru-RU" sz="1350" b="1" dirty="0">
              <a:latin typeface="Times New Roman" panose="02020603050405020304" pitchFamily="18" charset="0"/>
              <a:cs typeface="Times New Roman" panose="02020603050405020304" pitchFamily="18" charset="0"/>
            </a:endParaRPr>
          </a:p>
        </p:txBody>
      </p:sp>
      <p:sp>
        <p:nvSpPr>
          <p:cNvPr id="5" name="Прямоугольник 4">
            <a:extLst>
              <a:ext uri="{FF2B5EF4-FFF2-40B4-BE49-F238E27FC236}">
                <a16:creationId xmlns="" xmlns:a16="http://schemas.microsoft.com/office/drawing/2014/main" id="{88DC2142-6C49-46B7-9916-0CC655CB40B4}"/>
              </a:ext>
            </a:extLst>
          </p:cNvPr>
          <p:cNvSpPr/>
          <p:nvPr/>
        </p:nvSpPr>
        <p:spPr>
          <a:xfrm>
            <a:off x="2158483" y="5099751"/>
            <a:ext cx="3993800" cy="14316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just">
              <a:lnSpc>
                <a:spcPct val="106000"/>
              </a:lnSpc>
              <a:buFont typeface="Wingdings" panose="05000000000000000000" pitchFamily="2" charset="2"/>
              <a:buChar char="v"/>
            </a:pPr>
            <a:r>
              <a:rPr lang="uk-UA" sz="14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КЗПО «Дитячо-юнацька спортивна школа «Авангард» </a:t>
            </a:r>
            <a:endParaRPr lang="uk-UA" sz="1400" b="1"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endParaRPr>
          </a:p>
          <a:p>
            <a:pPr marL="214313" indent="-214313" algn="just">
              <a:lnSpc>
                <a:spcPct val="106000"/>
              </a:lnSpc>
              <a:buFont typeface="Wingdings" panose="05000000000000000000" pitchFamily="2" charset="2"/>
              <a:buChar char="v"/>
            </a:pPr>
            <a:r>
              <a:rPr lang="uk-UA" sz="14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Центр дитячо-юнацької творчості</a:t>
            </a:r>
            <a:endParaRPr lang="ru-RU" sz="1400" b="1" dirty="0">
              <a:solidFill>
                <a:srgbClr val="0033CC"/>
              </a:solidFill>
              <a:latin typeface="Calibri" panose="020F0502020204030204" pitchFamily="34" charset="0"/>
              <a:ea typeface="Calibri" panose="020F0502020204030204" pitchFamily="34" charset="0"/>
              <a:cs typeface="Times New Roman" panose="02020603050405020304" pitchFamily="18" charset="0"/>
            </a:endParaRPr>
          </a:p>
          <a:p>
            <a:pPr marL="214313" indent="-214313" algn="just">
              <a:lnSpc>
                <a:spcPct val="106000"/>
              </a:lnSpc>
              <a:buFont typeface="Wingdings" panose="05000000000000000000" pitchFamily="2" charset="2"/>
              <a:buChar char="v"/>
            </a:pPr>
            <a:r>
              <a:rPr lang="uk-UA" sz="14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КПНЗ «Гребінківська дитяча школа мистецтв» </a:t>
            </a:r>
          </a:p>
          <a:p>
            <a:pPr marL="214313" indent="-214313" algn="just">
              <a:lnSpc>
                <a:spcPct val="106000"/>
              </a:lnSpc>
              <a:buFont typeface="Wingdings" panose="05000000000000000000" pitchFamily="2" charset="2"/>
              <a:buChar char="v"/>
            </a:pPr>
            <a:r>
              <a:rPr lang="uk-UA" sz="14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Гребінківський МРЦ</a:t>
            </a:r>
            <a:endParaRPr lang="ru-RU" sz="1400" dirty="0">
              <a:solidFill>
                <a:srgbClr val="0033CC"/>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4" name="Прямоугольник 13">
            <a:extLst>
              <a:ext uri="{FF2B5EF4-FFF2-40B4-BE49-F238E27FC236}">
                <a16:creationId xmlns="" xmlns:a16="http://schemas.microsoft.com/office/drawing/2014/main" id="{F85AFF1C-0A03-4967-A26B-77D84AC17F1E}"/>
              </a:ext>
            </a:extLst>
          </p:cNvPr>
          <p:cNvSpPr/>
          <p:nvPr/>
        </p:nvSpPr>
        <p:spPr>
          <a:xfrm>
            <a:off x="2210734" y="1929801"/>
            <a:ext cx="3458546" cy="123068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just">
              <a:lnSpc>
                <a:spcPct val="106000"/>
              </a:lnSpc>
              <a:buFont typeface="Wingdings" panose="05000000000000000000" pitchFamily="2" charset="2"/>
              <a:buChar char="v"/>
            </a:pPr>
            <a:r>
              <a:rPr lang="uk-UA" sz="14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ЗДО «Казочка», смт Гребінки </a:t>
            </a:r>
            <a:endParaRPr lang="ru-RU" sz="1400" dirty="0">
              <a:solidFill>
                <a:srgbClr val="0033CC"/>
              </a:solidFill>
              <a:latin typeface="Calibri" panose="020F0502020204030204" pitchFamily="34" charset="0"/>
              <a:ea typeface="Calibri" panose="020F0502020204030204" pitchFamily="34" charset="0"/>
              <a:cs typeface="Times New Roman" panose="02020603050405020304" pitchFamily="18" charset="0"/>
            </a:endParaRPr>
          </a:p>
          <a:p>
            <a:pPr marL="214313" indent="-214313" algn="just">
              <a:lnSpc>
                <a:spcPct val="106000"/>
              </a:lnSpc>
              <a:buFont typeface="Wingdings" panose="05000000000000000000" pitchFamily="2" charset="2"/>
              <a:buChar char="v"/>
            </a:pPr>
            <a:r>
              <a:rPr lang="uk-UA" sz="14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ЗДО «Дзвіночок», смт Гребінки </a:t>
            </a:r>
            <a:endParaRPr lang="ru-RU" sz="1400" dirty="0">
              <a:solidFill>
                <a:srgbClr val="0033CC"/>
              </a:solidFill>
              <a:latin typeface="Calibri" panose="020F0502020204030204" pitchFamily="34" charset="0"/>
              <a:ea typeface="Calibri" panose="020F0502020204030204" pitchFamily="34" charset="0"/>
              <a:cs typeface="Times New Roman" panose="02020603050405020304" pitchFamily="18" charset="0"/>
            </a:endParaRPr>
          </a:p>
          <a:p>
            <a:pPr marL="214313" indent="-214313" algn="just">
              <a:lnSpc>
                <a:spcPct val="106000"/>
              </a:lnSpc>
              <a:buFont typeface="Wingdings" panose="05000000000000000000" pitchFamily="2" charset="2"/>
              <a:buChar char="v"/>
            </a:pPr>
            <a:r>
              <a:rPr lang="uk-UA" sz="14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ЗДО «Дружба», с. Ксаверівка </a:t>
            </a:r>
            <a:endParaRPr lang="ru-RU" sz="1400" dirty="0">
              <a:solidFill>
                <a:srgbClr val="0033CC"/>
              </a:solidFill>
              <a:latin typeface="Calibri" panose="020F0502020204030204" pitchFamily="34" charset="0"/>
              <a:ea typeface="Calibri" panose="020F0502020204030204" pitchFamily="34" charset="0"/>
              <a:cs typeface="Times New Roman" panose="02020603050405020304" pitchFamily="18" charset="0"/>
            </a:endParaRPr>
          </a:p>
          <a:p>
            <a:pPr marL="214313" indent="-214313" algn="just">
              <a:lnSpc>
                <a:spcPct val="106000"/>
              </a:lnSpc>
              <a:buFont typeface="Wingdings" panose="05000000000000000000" pitchFamily="2" charset="2"/>
              <a:buChar char="v"/>
            </a:pPr>
            <a:r>
              <a:rPr lang="uk-UA" sz="14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ЗДО «Сонечко», смт Дослідницьке </a:t>
            </a:r>
          </a:p>
          <a:p>
            <a:pPr marL="214313" indent="-214313" algn="just">
              <a:lnSpc>
                <a:spcPct val="106000"/>
              </a:lnSpc>
              <a:buFont typeface="Wingdings" panose="05000000000000000000" pitchFamily="2" charset="2"/>
              <a:buChar char="v"/>
            </a:pPr>
            <a:r>
              <a:rPr lang="uk-UA" sz="14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ЗДО «Колосочок», с. Саливонки</a:t>
            </a:r>
            <a:endParaRPr lang="ru-RU" sz="1400" dirty="0">
              <a:solidFill>
                <a:srgbClr val="0033CC"/>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7" name="Прямоугольник 16">
            <a:extLst>
              <a:ext uri="{FF2B5EF4-FFF2-40B4-BE49-F238E27FC236}">
                <a16:creationId xmlns="" xmlns:a16="http://schemas.microsoft.com/office/drawing/2014/main" id="{5A137D53-FB6E-4079-B815-E96AEB6414B5}"/>
              </a:ext>
            </a:extLst>
          </p:cNvPr>
          <p:cNvSpPr/>
          <p:nvPr/>
        </p:nvSpPr>
        <p:spPr>
          <a:xfrm>
            <a:off x="3667767" y="3330889"/>
            <a:ext cx="2994290" cy="156768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just">
              <a:lnSpc>
                <a:spcPct val="106000"/>
              </a:lnSpc>
              <a:buFont typeface="Wingdings" panose="05000000000000000000" pitchFamily="2" charset="2"/>
              <a:buChar char="v"/>
            </a:pPr>
            <a:r>
              <a:rPr lang="uk-UA" sz="13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Гребінківський академічний ліцей </a:t>
            </a:r>
            <a:endParaRPr lang="ru-RU" sz="1300" dirty="0">
              <a:solidFill>
                <a:srgbClr val="0033CC"/>
              </a:solidFill>
              <a:latin typeface="Calibri" panose="020F0502020204030204" pitchFamily="34" charset="0"/>
              <a:ea typeface="Calibri" panose="020F0502020204030204" pitchFamily="34" charset="0"/>
              <a:cs typeface="Times New Roman" panose="02020603050405020304" pitchFamily="18" charset="0"/>
            </a:endParaRPr>
          </a:p>
          <a:p>
            <a:pPr marL="214313" indent="-214313" algn="just">
              <a:lnSpc>
                <a:spcPct val="106000"/>
              </a:lnSpc>
              <a:buFont typeface="Wingdings" panose="05000000000000000000" pitchFamily="2" charset="2"/>
              <a:buChar char="v"/>
            </a:pPr>
            <a:r>
              <a:rPr lang="uk-UA" sz="13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ОЗО «Гребінківський ліцей» </a:t>
            </a:r>
            <a:endParaRPr lang="en-US" sz="13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endParaRPr>
          </a:p>
          <a:p>
            <a:pPr marL="214313" indent="-214313" algn="just">
              <a:lnSpc>
                <a:spcPct val="106000"/>
              </a:lnSpc>
              <a:buFont typeface="Wingdings" panose="05000000000000000000" pitchFamily="2" charset="2"/>
              <a:buChar char="v"/>
            </a:pPr>
            <a:r>
              <a:rPr lang="uk-UA" sz="13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Філія ОЗО «Гребінківський ліцей» </a:t>
            </a:r>
            <a:endParaRPr lang="ru-RU" sz="1300" dirty="0">
              <a:solidFill>
                <a:srgbClr val="0033CC"/>
              </a:solidFill>
              <a:latin typeface="Calibri" panose="020F0502020204030204" pitchFamily="34" charset="0"/>
              <a:ea typeface="Calibri" panose="020F0502020204030204" pitchFamily="34" charset="0"/>
              <a:cs typeface="Times New Roman" panose="02020603050405020304" pitchFamily="18" charset="0"/>
            </a:endParaRPr>
          </a:p>
          <a:p>
            <a:pPr marL="214313" indent="-214313" algn="just">
              <a:lnSpc>
                <a:spcPct val="106000"/>
              </a:lnSpc>
              <a:buFont typeface="Wingdings" panose="05000000000000000000" pitchFamily="2" charset="2"/>
              <a:buChar char="v"/>
            </a:pPr>
            <a:r>
              <a:rPr lang="uk-UA" sz="1300"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Дослідницька гімназія </a:t>
            </a:r>
            <a:endParaRPr lang="ru-RU" sz="1300" dirty="0">
              <a:solidFill>
                <a:srgbClr val="0033CC"/>
              </a:solidFill>
              <a:latin typeface="Times New Roman" panose="02020603050405020304" pitchFamily="18" charset="0"/>
              <a:ea typeface="Calibri" panose="020F0502020204030204" pitchFamily="34" charset="0"/>
              <a:cs typeface="Times New Roman" panose="02020603050405020304" pitchFamily="18" charset="0"/>
            </a:endParaRPr>
          </a:p>
          <a:p>
            <a:pPr marL="214313" indent="-214313" algn="just">
              <a:lnSpc>
                <a:spcPct val="106000"/>
              </a:lnSpc>
              <a:buFont typeface="Wingdings" panose="05000000000000000000" pitchFamily="2" charset="2"/>
              <a:buChar char="v"/>
            </a:pPr>
            <a:r>
              <a:rPr lang="uk-UA" sz="13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Ксаверівська гімназія</a:t>
            </a:r>
            <a:endParaRPr lang="ru-RU" sz="1300" dirty="0">
              <a:solidFill>
                <a:srgbClr val="0033CC"/>
              </a:solidFill>
              <a:latin typeface="Calibri" panose="020F0502020204030204" pitchFamily="34" charset="0"/>
              <a:ea typeface="Calibri" panose="020F0502020204030204" pitchFamily="34" charset="0"/>
              <a:cs typeface="Times New Roman" panose="02020603050405020304" pitchFamily="18" charset="0"/>
            </a:endParaRPr>
          </a:p>
          <a:p>
            <a:pPr marL="214313" indent="-214313" algn="just">
              <a:lnSpc>
                <a:spcPct val="106000"/>
              </a:lnSpc>
              <a:buFont typeface="Wingdings" panose="05000000000000000000" pitchFamily="2" charset="2"/>
              <a:buChar char="v"/>
            </a:pPr>
            <a:r>
              <a:rPr lang="uk-UA" sz="13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Саливонківська гімназія</a:t>
            </a:r>
            <a:endParaRPr lang="ru-RU" sz="1300" dirty="0">
              <a:solidFill>
                <a:srgbClr val="0033CC"/>
              </a:solidFill>
              <a:latin typeface="Calibri" panose="020F0502020204030204" pitchFamily="34" charset="0"/>
              <a:ea typeface="Calibri" panose="020F0502020204030204" pitchFamily="34" charset="0"/>
              <a:cs typeface="Times New Roman" panose="02020603050405020304" pitchFamily="18" charset="0"/>
            </a:endParaRPr>
          </a:p>
          <a:p>
            <a:pPr marL="214313" indent="-214313" algn="just">
              <a:lnSpc>
                <a:spcPct val="106000"/>
              </a:lnSpc>
              <a:buFont typeface="Wingdings" panose="05000000000000000000" pitchFamily="2" charset="2"/>
              <a:buChar char="v"/>
            </a:pPr>
            <a:r>
              <a:rPr lang="uk-UA" sz="13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Лосятинська гімназія</a:t>
            </a:r>
          </a:p>
        </p:txBody>
      </p:sp>
      <p:sp>
        <p:nvSpPr>
          <p:cNvPr id="19" name="Прямоугольник 18">
            <a:extLst>
              <a:ext uri="{FF2B5EF4-FFF2-40B4-BE49-F238E27FC236}">
                <a16:creationId xmlns="" xmlns:a16="http://schemas.microsoft.com/office/drawing/2014/main" id="{BA76216E-64C5-4550-9AF1-CDF2A23C2678}"/>
              </a:ext>
            </a:extLst>
          </p:cNvPr>
          <p:cNvSpPr/>
          <p:nvPr/>
        </p:nvSpPr>
        <p:spPr>
          <a:xfrm>
            <a:off x="7252389" y="105205"/>
            <a:ext cx="1513676" cy="3307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625" b="1" dirty="0">
                <a:solidFill>
                  <a:srgbClr val="FF0000"/>
                </a:solidFill>
                <a:latin typeface="Times New Roman" panose="02020603050405020304" pitchFamily="18" charset="0"/>
                <a:cs typeface="Times New Roman" panose="02020603050405020304" pitchFamily="18" charset="0"/>
              </a:rPr>
              <a:t>ОСВІТА</a:t>
            </a:r>
            <a:endParaRPr lang="ru-RU" sz="2625" b="1" dirty="0">
              <a:solidFill>
                <a:srgbClr val="FF0000"/>
              </a:solidFill>
              <a:latin typeface="Times New Roman" panose="02020603050405020304" pitchFamily="18" charset="0"/>
              <a:cs typeface="Times New Roman" panose="02020603050405020304" pitchFamily="18" charset="0"/>
            </a:endParaRPr>
          </a:p>
        </p:txBody>
      </p:sp>
      <p:sp>
        <p:nvSpPr>
          <p:cNvPr id="21" name="Стрелка: вправо 20">
            <a:extLst>
              <a:ext uri="{FF2B5EF4-FFF2-40B4-BE49-F238E27FC236}">
                <a16:creationId xmlns="" xmlns:a16="http://schemas.microsoft.com/office/drawing/2014/main" id="{3714536F-E46D-4771-9FEC-73ADDD188D5E}"/>
              </a:ext>
            </a:extLst>
          </p:cNvPr>
          <p:cNvSpPr/>
          <p:nvPr/>
        </p:nvSpPr>
        <p:spPr>
          <a:xfrm>
            <a:off x="1895992" y="3795332"/>
            <a:ext cx="215204" cy="535060"/>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23" name="Стрелка: вправо 22">
            <a:extLst>
              <a:ext uri="{FF2B5EF4-FFF2-40B4-BE49-F238E27FC236}">
                <a16:creationId xmlns="" xmlns:a16="http://schemas.microsoft.com/office/drawing/2014/main" id="{14497FB7-F2D9-40C9-AE6E-F4B8C5137222}"/>
              </a:ext>
            </a:extLst>
          </p:cNvPr>
          <p:cNvSpPr/>
          <p:nvPr/>
        </p:nvSpPr>
        <p:spPr>
          <a:xfrm rot="16200000">
            <a:off x="876025" y="2753219"/>
            <a:ext cx="278390" cy="485342"/>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24" name="Стрелка: вправо 23">
            <a:extLst>
              <a:ext uri="{FF2B5EF4-FFF2-40B4-BE49-F238E27FC236}">
                <a16:creationId xmlns="" xmlns:a16="http://schemas.microsoft.com/office/drawing/2014/main" id="{2C26DC9F-5909-4C7A-B32D-C7F2EABF1FC2}"/>
              </a:ext>
            </a:extLst>
          </p:cNvPr>
          <p:cNvSpPr/>
          <p:nvPr/>
        </p:nvSpPr>
        <p:spPr>
          <a:xfrm rot="5400000">
            <a:off x="901306" y="4682029"/>
            <a:ext cx="350101" cy="485342"/>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25" name="Стрелка: вправо 24">
            <a:extLst>
              <a:ext uri="{FF2B5EF4-FFF2-40B4-BE49-F238E27FC236}">
                <a16:creationId xmlns="" xmlns:a16="http://schemas.microsoft.com/office/drawing/2014/main" id="{FB5D4D68-CD5E-4944-AEB6-C49F471FA084}"/>
              </a:ext>
            </a:extLst>
          </p:cNvPr>
          <p:cNvSpPr/>
          <p:nvPr/>
        </p:nvSpPr>
        <p:spPr>
          <a:xfrm>
            <a:off x="1808760" y="2272177"/>
            <a:ext cx="351767" cy="535060"/>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26" name="Стрелка: вправо 25">
            <a:extLst>
              <a:ext uri="{FF2B5EF4-FFF2-40B4-BE49-F238E27FC236}">
                <a16:creationId xmlns="" xmlns:a16="http://schemas.microsoft.com/office/drawing/2014/main" id="{76D9CED0-AA9B-4480-9BBE-A8442EB236A0}"/>
              </a:ext>
            </a:extLst>
          </p:cNvPr>
          <p:cNvSpPr/>
          <p:nvPr/>
        </p:nvSpPr>
        <p:spPr>
          <a:xfrm>
            <a:off x="3368861" y="3791891"/>
            <a:ext cx="216552" cy="535060"/>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dirty="0"/>
          </a:p>
        </p:txBody>
      </p:sp>
      <p:sp>
        <p:nvSpPr>
          <p:cNvPr id="27" name="Стрелка: вправо 26">
            <a:extLst>
              <a:ext uri="{FF2B5EF4-FFF2-40B4-BE49-F238E27FC236}">
                <a16:creationId xmlns="" xmlns:a16="http://schemas.microsoft.com/office/drawing/2014/main" id="{04BC685C-BF55-444D-B0E2-F7FEACF7AA00}"/>
              </a:ext>
            </a:extLst>
          </p:cNvPr>
          <p:cNvSpPr/>
          <p:nvPr/>
        </p:nvSpPr>
        <p:spPr>
          <a:xfrm>
            <a:off x="1774692" y="5349251"/>
            <a:ext cx="336504" cy="535060"/>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28" name="TextBox 27">
            <a:extLst>
              <a:ext uri="{FF2B5EF4-FFF2-40B4-BE49-F238E27FC236}">
                <a16:creationId xmlns="" xmlns:a16="http://schemas.microsoft.com/office/drawing/2014/main" id="{00A59E8B-7992-4A8F-85E8-6A2BC705996B}"/>
              </a:ext>
            </a:extLst>
          </p:cNvPr>
          <p:cNvSpPr txBox="1"/>
          <p:nvPr/>
        </p:nvSpPr>
        <p:spPr>
          <a:xfrm>
            <a:off x="5649965" y="1177313"/>
            <a:ext cx="3494035" cy="1400383"/>
          </a:xfrm>
          <a:prstGeom prst="rect">
            <a:avLst/>
          </a:prstGeom>
          <a:noFill/>
        </p:spPr>
        <p:txBody>
          <a:bodyPr wrap="square">
            <a:spAutoFit/>
          </a:bodyPr>
          <a:lstStyle/>
          <a:p>
            <a:r>
              <a:rPr lang="uk-UA" sz="1700" dirty="0">
                <a:latin typeface="Times New Roman" panose="02020603050405020304" pitchFamily="18" charset="0"/>
                <a:ea typeface="Times New Roman" panose="02020603050405020304" pitchFamily="18" charset="0"/>
              </a:rPr>
              <a:t>Освітній процес в закладах освіти </a:t>
            </a:r>
          </a:p>
          <a:p>
            <a:r>
              <a:rPr lang="uk-UA" sz="1700" dirty="0">
                <a:latin typeface="Times New Roman" panose="02020603050405020304" pitchFamily="18" charset="0"/>
                <a:ea typeface="Times New Roman" panose="02020603050405020304" pitchFamily="18" charset="0"/>
              </a:rPr>
              <a:t>забезпечують </a:t>
            </a:r>
            <a:r>
              <a:rPr lang="uk-UA" sz="1700" b="1" dirty="0">
                <a:latin typeface="Times New Roman" panose="02020603050405020304" pitchFamily="18" charset="0"/>
                <a:ea typeface="Times New Roman" panose="02020603050405020304" pitchFamily="18" charset="0"/>
              </a:rPr>
              <a:t>408 працівників: </a:t>
            </a:r>
          </a:p>
          <a:p>
            <a:r>
              <a:rPr lang="uk-UA" sz="1700" b="1" dirty="0">
                <a:latin typeface="Times New Roman" panose="02020603050405020304" pitchFamily="18" charset="0"/>
                <a:ea typeface="Times New Roman" panose="02020603050405020304" pitchFamily="18" charset="0"/>
              </a:rPr>
              <a:t>297– в закладах загальної освіти</a:t>
            </a:r>
          </a:p>
          <a:p>
            <a:r>
              <a:rPr lang="uk-UA" sz="1700" b="1" dirty="0">
                <a:latin typeface="Times New Roman" panose="02020603050405020304" pitchFamily="18" charset="0"/>
              </a:rPr>
              <a:t>51 – в закладах дошкільної освіти</a:t>
            </a:r>
          </a:p>
          <a:p>
            <a:r>
              <a:rPr lang="uk-UA" sz="1700" b="1" dirty="0">
                <a:latin typeface="Times New Roman" panose="02020603050405020304" pitchFamily="18" charset="0"/>
              </a:rPr>
              <a:t>60 – позашкільна освіта</a:t>
            </a:r>
            <a:endParaRPr lang="ru-RU" sz="1700" b="1" dirty="0"/>
          </a:p>
        </p:txBody>
      </p:sp>
      <p:sp>
        <p:nvSpPr>
          <p:cNvPr id="30" name="TextBox 29">
            <a:extLst>
              <a:ext uri="{FF2B5EF4-FFF2-40B4-BE49-F238E27FC236}">
                <a16:creationId xmlns="" xmlns:a16="http://schemas.microsoft.com/office/drawing/2014/main" id="{D8648AB7-DF57-4542-AD51-61801A45284C}"/>
              </a:ext>
            </a:extLst>
          </p:cNvPr>
          <p:cNvSpPr txBox="1"/>
          <p:nvPr/>
        </p:nvSpPr>
        <p:spPr>
          <a:xfrm>
            <a:off x="7001419" y="2599506"/>
            <a:ext cx="2015615" cy="2062103"/>
          </a:xfrm>
          <a:prstGeom prst="rect">
            <a:avLst/>
          </a:prstGeom>
          <a:solidFill>
            <a:schemeClr val="bg1">
              <a:lumMod val="95000"/>
            </a:schemeClr>
          </a:solidFill>
        </p:spPr>
        <p:txBody>
          <a:bodyPr wrap="square">
            <a:spAutoFit/>
          </a:bodyPr>
          <a:lstStyle/>
          <a:p>
            <a:pPr fontAlgn="base"/>
            <a:r>
              <a:rPr lang="uk-UA" sz="1600" dirty="0">
                <a:latin typeface="Times New Roman" panose="02020603050405020304" pitchFamily="18" charset="0"/>
                <a:cs typeface="Times New Roman" panose="02020603050405020304" pitchFamily="18" charset="0"/>
              </a:rPr>
              <a:t>Згідно чинного Закону України «Про освіту» відбулося перепрофілювання (зміна типу) закладів загальної середньої освіти громади</a:t>
            </a:r>
          </a:p>
        </p:txBody>
      </p:sp>
      <p:sp>
        <p:nvSpPr>
          <p:cNvPr id="31" name="Стрелка: вправо 30">
            <a:extLst>
              <a:ext uri="{FF2B5EF4-FFF2-40B4-BE49-F238E27FC236}">
                <a16:creationId xmlns="" xmlns:a16="http://schemas.microsoft.com/office/drawing/2014/main" id="{561D035B-EC65-42B4-9248-BCC547E5372D}"/>
              </a:ext>
            </a:extLst>
          </p:cNvPr>
          <p:cNvSpPr/>
          <p:nvPr/>
        </p:nvSpPr>
        <p:spPr>
          <a:xfrm rot="10800000">
            <a:off x="6712786" y="3569724"/>
            <a:ext cx="301968" cy="744164"/>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3" name="Рисунок 2">
            <a:extLst>
              <a:ext uri="{FF2B5EF4-FFF2-40B4-BE49-F238E27FC236}">
                <a16:creationId xmlns="" xmlns:a16="http://schemas.microsoft.com/office/drawing/2014/main" id="{B5BD2639-5425-401B-8650-7606DDBDCDB2}"/>
              </a:ext>
            </a:extLst>
          </p:cNvPr>
          <p:cNvPicPr>
            <a:picLocks noChangeAspect="1"/>
          </p:cNvPicPr>
          <p:nvPr/>
        </p:nvPicPr>
        <p:blipFill rotWithShape="1">
          <a:blip r:embed="rId4" cstate="print"/>
          <a:srcRect t="14180"/>
          <a:stretch/>
        </p:blipFill>
        <p:spPr>
          <a:xfrm>
            <a:off x="6456664" y="4851889"/>
            <a:ext cx="2528030" cy="1627168"/>
          </a:xfrm>
          <a:prstGeom prst="rect">
            <a:avLst/>
          </a:prstGeom>
        </p:spPr>
      </p:pic>
    </p:spTree>
    <p:extLst>
      <p:ext uri="{BB962C8B-B14F-4D97-AF65-F5344CB8AC3E}">
        <p14:creationId xmlns="" xmlns:p14="http://schemas.microsoft.com/office/powerpoint/2010/main" val="2704723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 xmlns:a16="http://schemas.microsoft.com/office/drawing/2014/main" id="{BF4DA55E-EE7E-402A-AC94-A64ABF4D40E7}"/>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810839" y="132338"/>
            <a:ext cx="269776" cy="387015"/>
          </a:xfrm>
          <a:prstGeom prst="rect">
            <a:avLst/>
          </a:prstGeom>
        </p:spPr>
      </p:pic>
      <p:sp>
        <p:nvSpPr>
          <p:cNvPr id="2" name="Прямоугольник 1">
            <a:extLst>
              <a:ext uri="{FF2B5EF4-FFF2-40B4-BE49-F238E27FC236}">
                <a16:creationId xmlns="" xmlns:a16="http://schemas.microsoft.com/office/drawing/2014/main" id="{1354593A-E45F-4E78-A459-1D3015CFD6A7}"/>
              </a:ext>
            </a:extLst>
          </p:cNvPr>
          <p:cNvSpPr/>
          <p:nvPr/>
        </p:nvSpPr>
        <p:spPr>
          <a:xfrm>
            <a:off x="1178479" y="1512372"/>
            <a:ext cx="7710257" cy="302134"/>
          </a:xfrm>
          <a:prstGeom prst="rect">
            <a:avLst/>
          </a:prstGeom>
        </p:spPr>
        <p:txBody>
          <a:bodyPr wrap="square">
            <a:spAutoFit/>
          </a:bodyPr>
          <a:lstStyle/>
          <a:p>
            <a:pPr marL="171450">
              <a:lnSpc>
                <a:spcPct val="106000"/>
              </a:lnSpc>
            </a:pPr>
            <a:r>
              <a:rPr lang="uk-UA" sz="135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ru-RU" sz="1050" dirty="0">
              <a:latin typeface="Calibri" panose="020F0502020204030204" pitchFamily="34" charset="0"/>
              <a:ea typeface="Calibri" panose="020F0502020204030204" pitchFamily="34" charset="0"/>
              <a:cs typeface="Times New Roman" panose="02020603050405020304" pitchFamily="18" charset="0"/>
            </a:endParaRPr>
          </a:p>
        </p:txBody>
      </p:sp>
      <p:sp>
        <p:nvSpPr>
          <p:cNvPr id="19" name="Прямоугольник 18">
            <a:extLst>
              <a:ext uri="{FF2B5EF4-FFF2-40B4-BE49-F238E27FC236}">
                <a16:creationId xmlns="" xmlns:a16="http://schemas.microsoft.com/office/drawing/2014/main" id="{BA76216E-64C5-4550-9AF1-CDF2A23C2678}"/>
              </a:ext>
            </a:extLst>
          </p:cNvPr>
          <p:cNvSpPr/>
          <p:nvPr/>
        </p:nvSpPr>
        <p:spPr>
          <a:xfrm>
            <a:off x="7291346" y="89787"/>
            <a:ext cx="1519493" cy="447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625" b="1" dirty="0">
                <a:solidFill>
                  <a:srgbClr val="FF0000"/>
                </a:solidFill>
                <a:latin typeface="Times New Roman" panose="02020603050405020304" pitchFamily="18" charset="0"/>
                <a:cs typeface="Times New Roman" panose="02020603050405020304" pitchFamily="18" charset="0"/>
              </a:rPr>
              <a:t>ОСВІТА</a:t>
            </a:r>
            <a:endParaRPr lang="ru-RU" sz="2625" b="1" dirty="0">
              <a:solidFill>
                <a:srgbClr val="FF0000"/>
              </a:solidFill>
              <a:latin typeface="Times New Roman" panose="02020603050405020304" pitchFamily="18" charset="0"/>
              <a:cs typeface="Times New Roman" panose="02020603050405020304" pitchFamily="18" charset="0"/>
            </a:endParaRPr>
          </a:p>
        </p:txBody>
      </p:sp>
      <p:sp>
        <p:nvSpPr>
          <p:cNvPr id="7" name="Rectangle 1">
            <a:extLst>
              <a:ext uri="{FF2B5EF4-FFF2-40B4-BE49-F238E27FC236}">
                <a16:creationId xmlns="" xmlns:a16="http://schemas.microsoft.com/office/drawing/2014/main" id="{5195F262-A733-4C18-BCE9-53D2CE3F50D0}"/>
              </a:ext>
            </a:extLst>
          </p:cNvPr>
          <p:cNvSpPr>
            <a:spLocks noChangeArrowheads="1"/>
          </p:cNvSpPr>
          <p:nvPr/>
        </p:nvSpPr>
        <p:spPr bwMode="auto">
          <a:xfrm>
            <a:off x="1470974" y="477027"/>
            <a:ext cx="6727576" cy="4385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uk-UA" altLang="ru-RU" sz="2400" b="1" dirty="0">
                <a:latin typeface="Times New Roman" panose="02020603050405020304" pitchFamily="18" charset="0"/>
                <a:ea typeface="Times New Roman" panose="02020603050405020304" pitchFamily="18" charset="0"/>
                <a:cs typeface="Times New Roman" panose="02020603050405020304" pitchFamily="18" charset="0"/>
              </a:rPr>
              <a:t>Фінансування </a:t>
            </a:r>
            <a:r>
              <a:rPr lang="uk-UA" altLang="ru-RU" sz="2400" b="1" dirty="0" smtClean="0">
                <a:latin typeface="Times New Roman" panose="02020603050405020304" pitchFamily="18" charset="0"/>
                <a:ea typeface="Times New Roman" panose="02020603050405020304" pitchFamily="18" charset="0"/>
                <a:cs typeface="Times New Roman" panose="02020603050405020304" pitchFamily="18" charset="0"/>
              </a:rPr>
              <a:t>закладів освіти</a:t>
            </a:r>
            <a:endParaRPr lang="ru-RU" altLang="ru-RU" sz="2400" dirty="0"/>
          </a:p>
        </p:txBody>
      </p:sp>
      <p:sp>
        <p:nvSpPr>
          <p:cNvPr id="5" name="Прямоугольник: скругленные углы 4">
            <a:extLst>
              <a:ext uri="{FF2B5EF4-FFF2-40B4-BE49-F238E27FC236}">
                <a16:creationId xmlns="" xmlns:a16="http://schemas.microsoft.com/office/drawing/2014/main" id="{FA570EF0-9366-47E2-BB9A-FF792DB7BFBE}"/>
              </a:ext>
            </a:extLst>
          </p:cNvPr>
          <p:cNvSpPr/>
          <p:nvPr/>
        </p:nvSpPr>
        <p:spPr>
          <a:xfrm>
            <a:off x="89658" y="2194560"/>
            <a:ext cx="1786850" cy="358603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b="1" dirty="0">
                <a:solidFill>
                  <a:schemeClr val="tx1"/>
                </a:solidFill>
                <a:latin typeface="Times New Roman" panose="02020603050405020304" pitchFamily="18" charset="0"/>
                <a:cs typeface="Times New Roman" panose="02020603050405020304" pitchFamily="18" charset="0"/>
              </a:rPr>
              <a:t>Фактично витрачено коштів на освіту за </a:t>
            </a:r>
          </a:p>
          <a:p>
            <a:pPr algn="ctr"/>
            <a:r>
              <a:rPr lang="uk-UA" sz="1400" b="1" dirty="0">
                <a:solidFill>
                  <a:schemeClr val="tx1"/>
                </a:solidFill>
                <a:latin typeface="Times New Roman" panose="02020603050405020304" pitchFamily="18" charset="0"/>
                <a:cs typeface="Times New Roman" panose="02020603050405020304" pitchFamily="18" charset="0"/>
              </a:rPr>
              <a:t>9 міс. 2022 року</a:t>
            </a:r>
          </a:p>
          <a:p>
            <a:pPr algn="ctr"/>
            <a:endParaRPr lang="uk-UA" sz="1350" b="1" dirty="0">
              <a:solidFill>
                <a:schemeClr val="tx1"/>
              </a:solidFill>
              <a:latin typeface="Times New Roman" panose="02020603050405020304" pitchFamily="18" charset="0"/>
              <a:cs typeface="Times New Roman" panose="02020603050405020304" pitchFamily="18" charset="0"/>
            </a:endParaRPr>
          </a:p>
          <a:p>
            <a:pPr algn="ctr"/>
            <a:r>
              <a:rPr lang="ru-RU" sz="2400" b="1" dirty="0" smtClean="0">
                <a:solidFill>
                  <a:schemeClr val="tx1"/>
                </a:solidFill>
                <a:latin typeface="Times New Roman" panose="02020603050405020304" pitchFamily="18" charset="0"/>
                <a:cs typeface="Times New Roman" panose="02020603050405020304" pitchFamily="18" charset="0"/>
              </a:rPr>
              <a:t>61 066 279 </a:t>
            </a:r>
            <a:endParaRPr lang="ru-RU" sz="2400" b="1" dirty="0">
              <a:solidFill>
                <a:schemeClr val="tx1"/>
              </a:solidFill>
              <a:latin typeface="Times New Roman" panose="02020603050405020304" pitchFamily="18" charset="0"/>
              <a:cs typeface="Times New Roman" panose="02020603050405020304" pitchFamily="18" charset="0"/>
            </a:endParaRPr>
          </a:p>
          <a:p>
            <a:pPr algn="ctr"/>
            <a:r>
              <a:rPr lang="uk-UA" sz="2400" b="1" dirty="0">
                <a:solidFill>
                  <a:schemeClr val="tx1"/>
                </a:solidFill>
                <a:latin typeface="Times New Roman" panose="02020603050405020304" pitchFamily="18" charset="0"/>
                <a:cs typeface="Times New Roman" panose="02020603050405020304" pitchFamily="18" charset="0"/>
              </a:rPr>
              <a:t>млн грн</a:t>
            </a:r>
            <a:endParaRPr lang="ru-RU" sz="2400" b="1" dirty="0">
              <a:solidFill>
                <a:schemeClr val="tx1"/>
              </a:solidFill>
              <a:latin typeface="Times New Roman" panose="02020603050405020304" pitchFamily="18" charset="0"/>
              <a:cs typeface="Times New Roman" panose="02020603050405020304" pitchFamily="18" charset="0"/>
            </a:endParaRPr>
          </a:p>
        </p:txBody>
      </p:sp>
      <p:sp>
        <p:nvSpPr>
          <p:cNvPr id="13" name="Прямоугольник: скругленные углы 12">
            <a:extLst>
              <a:ext uri="{FF2B5EF4-FFF2-40B4-BE49-F238E27FC236}">
                <a16:creationId xmlns="" xmlns:a16="http://schemas.microsoft.com/office/drawing/2014/main" id="{86930F23-88FC-45D3-8C45-0E1CB82EADE3}"/>
              </a:ext>
            </a:extLst>
          </p:cNvPr>
          <p:cNvSpPr/>
          <p:nvPr/>
        </p:nvSpPr>
        <p:spPr>
          <a:xfrm>
            <a:off x="2026720" y="1941572"/>
            <a:ext cx="1786850" cy="1102699"/>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500" i="1" dirty="0">
                <a:solidFill>
                  <a:srgbClr val="0033CC"/>
                </a:solidFill>
                <a:latin typeface="Times New Roman" panose="02020603050405020304" pitchFamily="18" charset="0"/>
                <a:cs typeface="Times New Roman" panose="02020603050405020304" pitchFamily="18" charset="0"/>
              </a:rPr>
              <a:t>Дошкільна освіта</a:t>
            </a:r>
          </a:p>
          <a:p>
            <a:pPr algn="ctr"/>
            <a:r>
              <a:rPr lang="uk-UA" sz="2000" b="1" i="1" dirty="0" smtClean="0">
                <a:solidFill>
                  <a:srgbClr val="0033CC"/>
                </a:solidFill>
                <a:latin typeface="Times New Roman" panose="02020603050405020304" pitchFamily="18" charset="0"/>
                <a:cs typeface="Times New Roman" panose="02020603050405020304" pitchFamily="18" charset="0"/>
              </a:rPr>
              <a:t>10 840 091</a:t>
            </a:r>
            <a:r>
              <a:rPr lang="uk-UA" sz="2000" b="1" i="1" dirty="0">
                <a:solidFill>
                  <a:srgbClr val="0033CC"/>
                </a:solidFill>
                <a:latin typeface="Times New Roman" panose="02020603050405020304" pitchFamily="18" charset="0"/>
                <a:cs typeface="Times New Roman" panose="02020603050405020304" pitchFamily="18" charset="0"/>
              </a:rPr>
              <a:t> </a:t>
            </a:r>
            <a:r>
              <a:rPr lang="uk-UA" sz="2000" b="1" i="1" dirty="0" smtClean="0">
                <a:solidFill>
                  <a:srgbClr val="0033CC"/>
                </a:solidFill>
                <a:latin typeface="Times New Roman" panose="02020603050405020304" pitchFamily="18" charset="0"/>
                <a:cs typeface="Times New Roman" panose="02020603050405020304" pitchFamily="18" charset="0"/>
              </a:rPr>
              <a:t>грн</a:t>
            </a:r>
            <a:endParaRPr lang="ru-RU" sz="2000" b="1" i="1" dirty="0">
              <a:solidFill>
                <a:srgbClr val="0033CC"/>
              </a:solidFill>
              <a:latin typeface="Times New Roman" panose="02020603050405020304" pitchFamily="18" charset="0"/>
              <a:cs typeface="Times New Roman" panose="02020603050405020304" pitchFamily="18" charset="0"/>
            </a:endParaRPr>
          </a:p>
        </p:txBody>
      </p:sp>
      <p:sp>
        <p:nvSpPr>
          <p:cNvPr id="14" name="Прямоугольник: скругленные углы 13">
            <a:extLst>
              <a:ext uri="{FF2B5EF4-FFF2-40B4-BE49-F238E27FC236}">
                <a16:creationId xmlns="" xmlns:a16="http://schemas.microsoft.com/office/drawing/2014/main" id="{8E4997E9-F467-4030-997B-93C8B1C43D2A}"/>
              </a:ext>
            </a:extLst>
          </p:cNvPr>
          <p:cNvSpPr/>
          <p:nvPr/>
        </p:nvSpPr>
        <p:spPr>
          <a:xfrm>
            <a:off x="1998576" y="3283833"/>
            <a:ext cx="1786850" cy="1232508"/>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500" i="1" dirty="0">
                <a:solidFill>
                  <a:srgbClr val="0033CC"/>
                </a:solidFill>
                <a:latin typeface="Times New Roman" panose="02020603050405020304" pitchFamily="18" charset="0"/>
                <a:cs typeface="Times New Roman" panose="02020603050405020304" pitchFamily="18" charset="0"/>
              </a:rPr>
              <a:t>Загальна середня освіта</a:t>
            </a:r>
          </a:p>
          <a:p>
            <a:pPr algn="ctr"/>
            <a:r>
              <a:rPr lang="uk-UA" sz="2000" b="1" i="1" dirty="0" smtClean="0">
                <a:solidFill>
                  <a:srgbClr val="0033CC"/>
                </a:solidFill>
                <a:latin typeface="Times New Roman" panose="02020603050405020304" pitchFamily="18" charset="0"/>
                <a:cs typeface="Times New Roman" panose="02020603050405020304" pitchFamily="18" charset="0"/>
              </a:rPr>
              <a:t>42 955 453</a:t>
            </a:r>
            <a:endParaRPr lang="uk-UA" sz="2000" b="1" i="1" dirty="0">
              <a:solidFill>
                <a:srgbClr val="0033CC"/>
              </a:solidFill>
              <a:latin typeface="Times New Roman" panose="02020603050405020304" pitchFamily="18" charset="0"/>
              <a:cs typeface="Times New Roman" panose="02020603050405020304" pitchFamily="18" charset="0"/>
            </a:endParaRPr>
          </a:p>
          <a:p>
            <a:pPr algn="ctr"/>
            <a:r>
              <a:rPr lang="uk-UA" sz="2000" b="1" i="1" dirty="0" smtClean="0">
                <a:solidFill>
                  <a:srgbClr val="0033CC"/>
                </a:solidFill>
                <a:latin typeface="Times New Roman" panose="02020603050405020304" pitchFamily="18" charset="0"/>
                <a:cs typeface="Times New Roman" panose="02020603050405020304" pitchFamily="18" charset="0"/>
              </a:rPr>
              <a:t> </a:t>
            </a:r>
            <a:r>
              <a:rPr lang="uk-UA" sz="2000" b="1" i="1" dirty="0">
                <a:solidFill>
                  <a:srgbClr val="0033CC"/>
                </a:solidFill>
                <a:latin typeface="Times New Roman" panose="02020603050405020304" pitchFamily="18" charset="0"/>
                <a:cs typeface="Times New Roman" panose="02020603050405020304" pitchFamily="18" charset="0"/>
              </a:rPr>
              <a:t>грн</a:t>
            </a:r>
            <a:endParaRPr lang="ru-RU" sz="2000" b="1" i="1" dirty="0">
              <a:solidFill>
                <a:srgbClr val="0033CC"/>
              </a:solidFill>
              <a:latin typeface="Times New Roman" panose="02020603050405020304" pitchFamily="18" charset="0"/>
              <a:cs typeface="Times New Roman" panose="02020603050405020304" pitchFamily="18" charset="0"/>
            </a:endParaRPr>
          </a:p>
        </p:txBody>
      </p:sp>
      <p:sp>
        <p:nvSpPr>
          <p:cNvPr id="16" name="Прямоугольник: скругленные углы 15">
            <a:extLst>
              <a:ext uri="{FF2B5EF4-FFF2-40B4-BE49-F238E27FC236}">
                <a16:creationId xmlns="" xmlns:a16="http://schemas.microsoft.com/office/drawing/2014/main" id="{86D402FD-840E-434A-8398-8C161409AF6D}"/>
              </a:ext>
            </a:extLst>
          </p:cNvPr>
          <p:cNvSpPr/>
          <p:nvPr/>
        </p:nvSpPr>
        <p:spPr>
          <a:xfrm>
            <a:off x="1998576" y="4755903"/>
            <a:ext cx="1786850" cy="1232508"/>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1500" dirty="0">
              <a:latin typeface="Times New Roman" panose="02020603050405020304" pitchFamily="18" charset="0"/>
              <a:cs typeface="Times New Roman" panose="02020603050405020304" pitchFamily="18" charset="0"/>
            </a:endParaRPr>
          </a:p>
          <a:p>
            <a:pPr algn="ctr"/>
            <a:r>
              <a:rPr lang="uk-UA" sz="1500" i="1" dirty="0">
                <a:solidFill>
                  <a:srgbClr val="0033CC"/>
                </a:solidFill>
                <a:latin typeface="Times New Roman" panose="02020603050405020304" pitchFamily="18" charset="0"/>
                <a:cs typeface="Times New Roman" panose="02020603050405020304" pitchFamily="18" charset="0"/>
              </a:rPr>
              <a:t>Позашкільна освіта</a:t>
            </a:r>
          </a:p>
          <a:p>
            <a:pPr algn="ctr"/>
            <a:r>
              <a:rPr lang="uk-UA" sz="2000" b="1" i="1" dirty="0" smtClean="0">
                <a:solidFill>
                  <a:srgbClr val="0033CC"/>
                </a:solidFill>
                <a:latin typeface="Times New Roman" panose="02020603050405020304" pitchFamily="18" charset="0"/>
                <a:cs typeface="Times New Roman" panose="02020603050405020304" pitchFamily="18" charset="0"/>
              </a:rPr>
              <a:t>7 270 735</a:t>
            </a:r>
            <a:endParaRPr lang="uk-UA" sz="2000" b="1" i="1" dirty="0">
              <a:solidFill>
                <a:srgbClr val="0033CC"/>
              </a:solidFill>
              <a:latin typeface="Times New Roman" panose="02020603050405020304" pitchFamily="18" charset="0"/>
              <a:cs typeface="Times New Roman" panose="02020603050405020304" pitchFamily="18" charset="0"/>
            </a:endParaRPr>
          </a:p>
          <a:p>
            <a:pPr algn="ctr"/>
            <a:r>
              <a:rPr lang="uk-UA" sz="2000" b="1" i="1" dirty="0">
                <a:solidFill>
                  <a:srgbClr val="0033CC"/>
                </a:solidFill>
                <a:latin typeface="Times New Roman" panose="02020603050405020304" pitchFamily="18" charset="0"/>
                <a:cs typeface="Times New Roman" panose="02020603050405020304" pitchFamily="18" charset="0"/>
              </a:rPr>
              <a:t>млн. грн</a:t>
            </a:r>
          </a:p>
          <a:p>
            <a:pPr algn="ctr"/>
            <a:endParaRPr lang="ru-RU" sz="1500" dirty="0">
              <a:latin typeface="Times New Roman" panose="02020603050405020304" pitchFamily="18" charset="0"/>
              <a:cs typeface="Times New Roman" panose="02020603050405020304" pitchFamily="18" charset="0"/>
            </a:endParaRPr>
          </a:p>
        </p:txBody>
      </p:sp>
      <p:pic>
        <p:nvPicPr>
          <p:cNvPr id="1026" name="Picture 2" descr="Фінансові показники страхової компанії PZU">
            <a:extLst>
              <a:ext uri="{FF2B5EF4-FFF2-40B4-BE49-F238E27FC236}">
                <a16:creationId xmlns="" xmlns:a16="http://schemas.microsoft.com/office/drawing/2014/main" id="{DD9C6650-D09D-40A4-AA4F-75C03645C687}"/>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36619" y="115396"/>
            <a:ext cx="1938671" cy="1938671"/>
          </a:xfrm>
          <a:prstGeom prst="rect">
            <a:avLst/>
          </a:prstGeom>
          <a:noFill/>
          <a:effectLst>
            <a:softEdge rad="31750"/>
          </a:effectLst>
          <a:extLst>
            <a:ext uri="{909E8E84-426E-40DD-AFC4-6F175D3DCCD1}">
              <a14:hiddenFill xmlns="" xmlns:a14="http://schemas.microsoft.com/office/drawing/2010/main">
                <a:solidFill>
                  <a:srgbClr val="FFFFFF"/>
                </a:solidFill>
              </a14:hiddenFill>
            </a:ext>
          </a:extLst>
        </p:spPr>
      </p:pic>
      <p:graphicFrame>
        <p:nvGraphicFramePr>
          <p:cNvPr id="10" name="Таблица 9">
            <a:extLst>
              <a:ext uri="{FF2B5EF4-FFF2-40B4-BE49-F238E27FC236}">
                <a16:creationId xmlns="" xmlns:a16="http://schemas.microsoft.com/office/drawing/2014/main" id="{43AC85AA-29B4-4642-8135-19ACCAB95934}"/>
              </a:ext>
            </a:extLst>
          </p:cNvPr>
          <p:cNvGraphicFramePr>
            <a:graphicFrameLocks noGrp="1"/>
          </p:cNvGraphicFramePr>
          <p:nvPr/>
        </p:nvGraphicFramePr>
        <p:xfrm>
          <a:off x="3896449" y="911134"/>
          <a:ext cx="5010089" cy="5760720"/>
        </p:xfrm>
        <a:graphic>
          <a:graphicData uri="http://schemas.openxmlformats.org/drawingml/2006/table">
            <a:tbl>
              <a:tblPr firstRow="1" bandRow="1">
                <a:tableStyleId>{5C22544A-7EE6-4342-B048-85BDC9FD1C3A}</a:tableStyleId>
              </a:tblPr>
              <a:tblGrid>
                <a:gridCol w="3288122">
                  <a:extLst>
                    <a:ext uri="{9D8B030D-6E8A-4147-A177-3AD203B41FA5}">
                      <a16:colId xmlns="" xmlns:a16="http://schemas.microsoft.com/office/drawing/2014/main" val="3648837901"/>
                    </a:ext>
                  </a:extLst>
                </a:gridCol>
                <a:gridCol w="1721967">
                  <a:extLst>
                    <a:ext uri="{9D8B030D-6E8A-4147-A177-3AD203B41FA5}">
                      <a16:colId xmlns="" xmlns:a16="http://schemas.microsoft.com/office/drawing/2014/main" val="1414261806"/>
                    </a:ext>
                  </a:extLst>
                </a:gridCol>
              </a:tblGrid>
              <a:tr h="315095">
                <a:tc>
                  <a:txBody>
                    <a:bodyPr/>
                    <a:lstStyle/>
                    <a:p>
                      <a:pPr algn="ctr"/>
                      <a:r>
                        <a:rPr lang="uk-UA" sz="1500" dirty="0">
                          <a:latin typeface="Times New Roman" panose="02020603050405020304" pitchFamily="18" charset="0"/>
                          <a:cs typeface="Times New Roman" panose="02020603050405020304" pitchFamily="18" charset="0"/>
                        </a:rPr>
                        <a:t>Назва </a:t>
                      </a:r>
                      <a:r>
                        <a:rPr lang="uk-UA" sz="1500" dirty="0" smtClean="0">
                          <a:latin typeface="Times New Roman" panose="02020603050405020304" pitchFamily="18" charset="0"/>
                          <a:cs typeface="Times New Roman" panose="02020603050405020304" pitchFamily="18" charset="0"/>
                        </a:rPr>
                        <a:t>закладу освіти</a:t>
                      </a:r>
                      <a:endParaRPr lang="ru-RU" sz="15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uk-UA" sz="1500" dirty="0">
                          <a:latin typeface="Times New Roman" panose="02020603050405020304" pitchFamily="18" charset="0"/>
                          <a:cs typeface="Times New Roman" panose="02020603050405020304" pitchFamily="18" charset="0"/>
                        </a:rPr>
                        <a:t>Касові видатки, грн</a:t>
                      </a:r>
                      <a:endParaRPr lang="ru-RU" sz="1500" dirty="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 xmlns:a16="http://schemas.microsoft.com/office/drawing/2014/main" val="2235296815"/>
                  </a:ext>
                </a:extLst>
              </a:tr>
              <a:tr h="278130">
                <a:tc>
                  <a:txBody>
                    <a:bodyPr/>
                    <a:lstStyle/>
                    <a:p>
                      <a:r>
                        <a:rPr lang="uk-UA" sz="1500" dirty="0">
                          <a:latin typeface="Times New Roman" panose="02020603050405020304" pitchFamily="18" charset="0"/>
                          <a:cs typeface="Times New Roman" panose="02020603050405020304" pitchFamily="18" charset="0"/>
                        </a:rPr>
                        <a:t>Гребінківський </a:t>
                      </a:r>
                      <a:r>
                        <a:rPr lang="uk-UA" sz="1500" dirty="0" smtClean="0">
                          <a:latin typeface="Times New Roman" panose="02020603050405020304" pitchFamily="18" charset="0"/>
                          <a:cs typeface="Times New Roman" panose="02020603050405020304" pitchFamily="18" charset="0"/>
                        </a:rPr>
                        <a:t> академічний ліцей</a:t>
                      </a:r>
                      <a:endParaRPr lang="ru-RU" sz="15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uk-UA" sz="1500" dirty="0">
                          <a:latin typeface="Times New Roman" panose="02020603050405020304" pitchFamily="18" charset="0"/>
                          <a:cs typeface="Times New Roman" panose="02020603050405020304" pitchFamily="18" charset="0"/>
                        </a:rPr>
                        <a:t>4 974 305</a:t>
                      </a:r>
                      <a:endParaRPr lang="ru-RU" sz="1500" dirty="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 xmlns:a16="http://schemas.microsoft.com/office/drawing/2014/main" val="3258886275"/>
                  </a:ext>
                </a:extLst>
              </a:tr>
              <a:tr h="278130">
                <a:tc>
                  <a:txBody>
                    <a:bodyPr/>
                    <a:lstStyle/>
                    <a:p>
                      <a:r>
                        <a:rPr lang="uk-UA" sz="1500" dirty="0">
                          <a:latin typeface="Times New Roman" panose="02020603050405020304" pitchFamily="18" charset="0"/>
                          <a:cs typeface="Times New Roman" panose="02020603050405020304" pitchFamily="18" charset="0"/>
                        </a:rPr>
                        <a:t>ОЗО Гребінківський ліцей</a:t>
                      </a:r>
                      <a:endParaRPr lang="ru-RU" sz="15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500" dirty="0">
                          <a:latin typeface="Times New Roman" panose="02020603050405020304" pitchFamily="18" charset="0"/>
                          <a:cs typeface="Times New Roman" panose="02020603050405020304" pitchFamily="18" charset="0"/>
                        </a:rPr>
                        <a:t>14 480 265</a:t>
                      </a:r>
                      <a:endParaRPr lang="ru-RU" sz="1500" dirty="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 xmlns:a16="http://schemas.microsoft.com/office/drawing/2014/main" val="3631562099"/>
                  </a:ext>
                </a:extLst>
              </a:tr>
              <a:tr h="388620">
                <a:tc>
                  <a:txBody>
                    <a:bodyPr/>
                    <a:lstStyle/>
                    <a:p>
                      <a:r>
                        <a:rPr lang="uk-UA" sz="1500" dirty="0" smtClean="0">
                          <a:latin typeface="Times New Roman" panose="02020603050405020304" pitchFamily="18" charset="0"/>
                          <a:cs typeface="Times New Roman" panose="02020603050405020304" pitchFamily="18" charset="0"/>
                        </a:rPr>
                        <a:t>Вільшансько-Новоселицька </a:t>
                      </a:r>
                      <a:r>
                        <a:rPr lang="uk-UA" sz="1500" dirty="0">
                          <a:latin typeface="Times New Roman" panose="02020603050405020304" pitchFamily="18" charset="0"/>
                          <a:cs typeface="Times New Roman" panose="02020603050405020304" pitchFamily="18" charset="0"/>
                        </a:rPr>
                        <a:t>філія </a:t>
                      </a:r>
                      <a:endParaRPr lang="uk-UA" sz="1500" dirty="0" smtClean="0">
                        <a:latin typeface="Times New Roman" panose="02020603050405020304" pitchFamily="18" charset="0"/>
                        <a:cs typeface="Times New Roman" panose="02020603050405020304" pitchFamily="18" charset="0"/>
                      </a:endParaRPr>
                    </a:p>
                    <a:p>
                      <a:r>
                        <a:rPr lang="uk-UA" sz="1500" dirty="0" smtClean="0">
                          <a:latin typeface="Times New Roman" panose="02020603050405020304" pitchFamily="18" charset="0"/>
                          <a:cs typeface="Times New Roman" panose="02020603050405020304" pitchFamily="18" charset="0"/>
                        </a:rPr>
                        <a:t>ОЗО </a:t>
                      </a:r>
                      <a:r>
                        <a:rPr lang="uk-UA" sz="1500" dirty="0">
                          <a:latin typeface="Times New Roman" panose="02020603050405020304" pitchFamily="18" charset="0"/>
                          <a:cs typeface="Times New Roman" panose="02020603050405020304" pitchFamily="18" charset="0"/>
                        </a:rPr>
                        <a:t>Гребінківський ліцей</a:t>
                      </a:r>
                      <a:endParaRPr lang="ru-RU" sz="15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500" dirty="0">
                          <a:latin typeface="Times New Roman" panose="02020603050405020304" pitchFamily="18" charset="0"/>
                          <a:cs typeface="Times New Roman" panose="02020603050405020304" pitchFamily="18" charset="0"/>
                        </a:rPr>
                        <a:t>1 021 018</a:t>
                      </a:r>
                    </a:p>
                    <a:p>
                      <a:pPr algn="ctr"/>
                      <a:endParaRPr lang="ru-RU" sz="1500" dirty="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 xmlns:a16="http://schemas.microsoft.com/office/drawing/2014/main" val="2685944292"/>
                  </a:ext>
                </a:extLst>
              </a:tr>
              <a:tr h="278130">
                <a:tc>
                  <a:txBody>
                    <a:bodyPr/>
                    <a:lstStyle/>
                    <a:p>
                      <a:r>
                        <a:rPr lang="uk-UA" sz="1500" dirty="0">
                          <a:latin typeface="Times New Roman" panose="02020603050405020304" pitchFamily="18" charset="0"/>
                          <a:cs typeface="Times New Roman" panose="02020603050405020304" pitchFamily="18" charset="0"/>
                        </a:rPr>
                        <a:t>Дослідницька гімназія</a:t>
                      </a:r>
                      <a:endParaRPr lang="ru-RU" sz="15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uk-UA" sz="1500" dirty="0">
                          <a:latin typeface="Times New Roman" panose="02020603050405020304" pitchFamily="18" charset="0"/>
                          <a:cs typeface="Times New Roman" panose="02020603050405020304" pitchFamily="18" charset="0"/>
                        </a:rPr>
                        <a:t>4 726 559</a:t>
                      </a:r>
                      <a:endParaRPr lang="ru-RU" sz="1500" dirty="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 xmlns:a16="http://schemas.microsoft.com/office/drawing/2014/main" val="1654640717"/>
                  </a:ext>
                </a:extLst>
              </a:tr>
              <a:tr h="388620">
                <a:tc>
                  <a:txBody>
                    <a:bodyPr/>
                    <a:lstStyle/>
                    <a:p>
                      <a:r>
                        <a:rPr lang="uk-UA" sz="1500" dirty="0">
                          <a:latin typeface="Times New Roman" panose="02020603050405020304" pitchFamily="18" charset="0"/>
                          <a:cs typeface="Times New Roman" panose="02020603050405020304" pitchFamily="18" charset="0"/>
                        </a:rPr>
                        <a:t>Ксаверівська гімназія</a:t>
                      </a:r>
                    </a:p>
                    <a:p>
                      <a:r>
                        <a:rPr lang="uk-UA" sz="1500" dirty="0">
                          <a:latin typeface="Times New Roman" panose="02020603050405020304" pitchFamily="18" charset="0"/>
                          <a:cs typeface="Times New Roman" panose="02020603050405020304" pitchFamily="18" charset="0"/>
                        </a:rPr>
                        <a:t> </a:t>
                      </a:r>
                      <a:r>
                        <a:rPr lang="uk-UA" sz="1500" i="1" dirty="0">
                          <a:latin typeface="Times New Roman" panose="02020603050405020304" pitchFamily="18" charset="0"/>
                          <a:cs typeface="Times New Roman" panose="02020603050405020304" pitchFamily="18" charset="0"/>
                        </a:rPr>
                        <a:t>(в т.ч. вартість шкільного автобуса)</a:t>
                      </a:r>
                      <a:endParaRPr lang="ru-RU" sz="1500" i="1"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uk-UA" sz="1500" dirty="0">
                          <a:latin typeface="Times New Roman" panose="02020603050405020304" pitchFamily="18" charset="0"/>
                          <a:cs typeface="Times New Roman" panose="02020603050405020304" pitchFamily="18" charset="0"/>
                        </a:rPr>
                        <a:t>8 085 </a:t>
                      </a:r>
                      <a:r>
                        <a:rPr lang="uk-UA" sz="1500" dirty="0" smtClean="0">
                          <a:latin typeface="Times New Roman" panose="02020603050405020304" pitchFamily="18" charset="0"/>
                          <a:cs typeface="Times New Roman" panose="02020603050405020304" pitchFamily="18" charset="0"/>
                        </a:rPr>
                        <a:t>574</a:t>
                      </a:r>
                    </a:p>
                    <a:p>
                      <a:pPr algn="ctr"/>
                      <a:r>
                        <a:rPr lang="uk-UA" sz="1500" i="1" dirty="0" smtClean="0">
                          <a:latin typeface="Times New Roman" panose="02020603050405020304" pitchFamily="18" charset="0"/>
                          <a:cs typeface="Times New Roman" panose="02020603050405020304" pitchFamily="18" charset="0"/>
                        </a:rPr>
                        <a:t>2 418 000</a:t>
                      </a:r>
                      <a:endParaRPr lang="ru-RU" sz="1500" i="1" dirty="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 xmlns:a16="http://schemas.microsoft.com/office/drawing/2014/main" val="1551695594"/>
                  </a:ext>
                </a:extLst>
              </a:tr>
              <a:tr h="278130">
                <a:tc>
                  <a:txBody>
                    <a:bodyPr/>
                    <a:lstStyle/>
                    <a:p>
                      <a:r>
                        <a:rPr lang="uk-UA" sz="1500" dirty="0">
                          <a:latin typeface="Times New Roman" panose="02020603050405020304" pitchFamily="18" charset="0"/>
                          <a:cs typeface="Times New Roman" panose="02020603050405020304" pitchFamily="18" charset="0"/>
                        </a:rPr>
                        <a:t>Лосятинська гімназія</a:t>
                      </a:r>
                      <a:endParaRPr lang="ru-RU" sz="15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uk-UA" sz="1500" dirty="0">
                          <a:latin typeface="Times New Roman" panose="02020603050405020304" pitchFamily="18" charset="0"/>
                          <a:cs typeface="Times New Roman" panose="02020603050405020304" pitchFamily="18" charset="0"/>
                        </a:rPr>
                        <a:t>4 115 776</a:t>
                      </a:r>
                      <a:endParaRPr lang="ru-RU" sz="1500" dirty="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 xmlns:a16="http://schemas.microsoft.com/office/drawing/2014/main" val="3749133376"/>
                  </a:ext>
                </a:extLst>
              </a:tr>
              <a:tr h="228600">
                <a:tc>
                  <a:txBody>
                    <a:bodyPr/>
                    <a:lstStyle/>
                    <a:p>
                      <a:r>
                        <a:rPr lang="uk-UA" sz="1500" dirty="0">
                          <a:latin typeface="Times New Roman" panose="02020603050405020304" pitchFamily="18" charset="0"/>
                          <a:cs typeface="Times New Roman" panose="02020603050405020304" pitchFamily="18" charset="0"/>
                        </a:rPr>
                        <a:t>Саливонківська гімназія</a:t>
                      </a:r>
                      <a:endParaRPr lang="ru-RU" sz="15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uk-UA" sz="1500" dirty="0">
                          <a:latin typeface="Times New Roman" panose="02020603050405020304" pitchFamily="18" charset="0"/>
                          <a:cs typeface="Times New Roman" panose="02020603050405020304" pitchFamily="18" charset="0"/>
                        </a:rPr>
                        <a:t>5 551 956</a:t>
                      </a:r>
                    </a:p>
                  </a:txBody>
                  <a:tcPr marL="68580" marR="68580" marT="34290" marB="34290"/>
                </a:tc>
                <a:extLst>
                  <a:ext uri="{0D108BD9-81ED-4DB2-BD59-A6C34878D82A}">
                    <a16:rowId xmlns="" xmlns:a16="http://schemas.microsoft.com/office/drawing/2014/main" val="4000974354"/>
                  </a:ext>
                </a:extLst>
              </a:tr>
              <a:tr h="240030">
                <a:tc>
                  <a:txBody>
                    <a:bodyPr/>
                    <a:lstStyle/>
                    <a:p>
                      <a:r>
                        <a:rPr lang="uk-UA" sz="1500" dirty="0">
                          <a:latin typeface="Times New Roman" panose="02020603050405020304" pitchFamily="18" charset="0"/>
                          <a:cs typeface="Times New Roman" panose="02020603050405020304" pitchFamily="18" charset="0"/>
                        </a:rPr>
                        <a:t>ЗДО «Сонечко» смт Дослідницьке</a:t>
                      </a:r>
                      <a:endParaRPr lang="ru-RU" sz="15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uk-UA" sz="1500" dirty="0">
                          <a:latin typeface="Times New Roman" panose="02020603050405020304" pitchFamily="18" charset="0"/>
                          <a:cs typeface="Times New Roman" panose="02020603050405020304" pitchFamily="18" charset="0"/>
                        </a:rPr>
                        <a:t>1 788 915</a:t>
                      </a:r>
                    </a:p>
                  </a:txBody>
                  <a:tcPr marL="68580" marR="68580" marT="34290" marB="34290"/>
                </a:tc>
                <a:extLst>
                  <a:ext uri="{0D108BD9-81ED-4DB2-BD59-A6C34878D82A}">
                    <a16:rowId xmlns="" xmlns:a16="http://schemas.microsoft.com/office/drawing/2014/main" val="1583218347"/>
                  </a:ext>
                </a:extLst>
              </a:tr>
              <a:tr h="228600">
                <a:tc>
                  <a:txBody>
                    <a:bodyPr/>
                    <a:lstStyle/>
                    <a:p>
                      <a:r>
                        <a:rPr lang="uk-UA" sz="1500" dirty="0">
                          <a:latin typeface="Times New Roman" panose="02020603050405020304" pitchFamily="18" charset="0"/>
                          <a:cs typeface="Times New Roman" panose="02020603050405020304" pitchFamily="18" charset="0"/>
                        </a:rPr>
                        <a:t>ЗДО «Казочка» смт Гребінки</a:t>
                      </a:r>
                      <a:endParaRPr lang="ru-RU" sz="15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uk-UA" sz="1500" dirty="0">
                          <a:latin typeface="Times New Roman" panose="02020603050405020304" pitchFamily="18" charset="0"/>
                          <a:cs typeface="Times New Roman" panose="02020603050405020304" pitchFamily="18" charset="0"/>
                        </a:rPr>
                        <a:t>3 679 337</a:t>
                      </a:r>
                    </a:p>
                  </a:txBody>
                  <a:tcPr marL="68580" marR="68580" marT="34290" marB="34290"/>
                </a:tc>
                <a:extLst>
                  <a:ext uri="{0D108BD9-81ED-4DB2-BD59-A6C34878D82A}">
                    <a16:rowId xmlns="" xmlns:a16="http://schemas.microsoft.com/office/drawing/2014/main" val="922981069"/>
                  </a:ext>
                </a:extLst>
              </a:tr>
              <a:tr h="228600">
                <a:tc>
                  <a:txBody>
                    <a:bodyPr/>
                    <a:lstStyle/>
                    <a:p>
                      <a:r>
                        <a:rPr lang="uk-UA" sz="1500" dirty="0">
                          <a:latin typeface="Times New Roman" panose="02020603050405020304" pitchFamily="18" charset="0"/>
                          <a:cs typeface="Times New Roman" panose="02020603050405020304" pitchFamily="18" charset="0"/>
                        </a:rPr>
                        <a:t>ЗДО «Дружба» с. Ксаверівка</a:t>
                      </a:r>
                      <a:endParaRPr lang="ru-RU" sz="15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uk-UA" sz="1500" dirty="0">
                          <a:latin typeface="Times New Roman" panose="02020603050405020304" pitchFamily="18" charset="0"/>
                          <a:cs typeface="Times New Roman" panose="02020603050405020304" pitchFamily="18" charset="0"/>
                        </a:rPr>
                        <a:t>1 021 980</a:t>
                      </a:r>
                    </a:p>
                  </a:txBody>
                  <a:tcPr marL="68580" marR="68580" marT="34290" marB="34290"/>
                </a:tc>
                <a:extLst>
                  <a:ext uri="{0D108BD9-81ED-4DB2-BD59-A6C34878D82A}">
                    <a16:rowId xmlns="" xmlns:a16="http://schemas.microsoft.com/office/drawing/2014/main" val="899634738"/>
                  </a:ext>
                </a:extLst>
              </a:tr>
              <a:tr h="320040">
                <a:tc>
                  <a:txBody>
                    <a:bodyPr/>
                    <a:lstStyle/>
                    <a:p>
                      <a:r>
                        <a:rPr lang="uk-UA" sz="1500" dirty="0">
                          <a:latin typeface="Times New Roman" panose="02020603050405020304" pitchFamily="18" charset="0"/>
                          <a:cs typeface="Times New Roman" panose="02020603050405020304" pitchFamily="18" charset="0"/>
                        </a:rPr>
                        <a:t>ЗДО «Колосочок» с. Саливонки</a:t>
                      </a:r>
                      <a:endParaRPr lang="ru-RU" sz="15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uk-UA" sz="1500" dirty="0">
                          <a:latin typeface="Times New Roman" panose="02020603050405020304" pitchFamily="18" charset="0"/>
                          <a:cs typeface="Times New Roman" panose="02020603050405020304" pitchFamily="18" charset="0"/>
                        </a:rPr>
                        <a:t>1 091 929</a:t>
                      </a:r>
                    </a:p>
                  </a:txBody>
                  <a:tcPr marL="68580" marR="68580" marT="34290" marB="34290"/>
                </a:tc>
                <a:extLst>
                  <a:ext uri="{0D108BD9-81ED-4DB2-BD59-A6C34878D82A}">
                    <a16:rowId xmlns="" xmlns:a16="http://schemas.microsoft.com/office/drawing/2014/main" val="3123120854"/>
                  </a:ext>
                </a:extLst>
              </a:tr>
              <a:tr h="228600">
                <a:tc>
                  <a:txBody>
                    <a:bodyPr/>
                    <a:lstStyle/>
                    <a:p>
                      <a:r>
                        <a:rPr lang="uk-UA" sz="1500" dirty="0">
                          <a:latin typeface="Times New Roman" panose="02020603050405020304" pitchFamily="18" charset="0"/>
                          <a:cs typeface="Times New Roman" panose="02020603050405020304" pitchFamily="18" charset="0"/>
                        </a:rPr>
                        <a:t>ЗДО «Дзвіночок» смт Гребінки</a:t>
                      </a:r>
                      <a:endParaRPr lang="ru-RU" sz="15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uk-UA" sz="1500" dirty="0">
                          <a:latin typeface="Times New Roman" panose="02020603050405020304" pitchFamily="18" charset="0"/>
                          <a:cs typeface="Times New Roman" panose="02020603050405020304" pitchFamily="18" charset="0"/>
                        </a:rPr>
                        <a:t>3 257 930</a:t>
                      </a:r>
                    </a:p>
                  </a:txBody>
                  <a:tcPr marL="68580" marR="68580" marT="34290" marB="34290"/>
                </a:tc>
                <a:extLst>
                  <a:ext uri="{0D108BD9-81ED-4DB2-BD59-A6C34878D82A}">
                    <a16:rowId xmlns="" xmlns:a16="http://schemas.microsoft.com/office/drawing/2014/main" val="590212603"/>
                  </a:ext>
                </a:extLst>
              </a:tr>
              <a:tr h="228600">
                <a:tc>
                  <a:txBody>
                    <a:bodyPr/>
                    <a:lstStyle/>
                    <a:p>
                      <a:r>
                        <a:rPr lang="uk-UA" sz="1500" dirty="0">
                          <a:latin typeface="Times New Roman" panose="02020603050405020304" pitchFamily="18" charset="0"/>
                          <a:cs typeface="Times New Roman" panose="02020603050405020304" pitchFamily="18" charset="0"/>
                        </a:rPr>
                        <a:t>Міжшкільний ресурсний центр</a:t>
                      </a:r>
                      <a:endParaRPr lang="ru-RU" sz="15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uk-UA" sz="1500" dirty="0">
                          <a:latin typeface="Times New Roman" panose="02020603050405020304" pitchFamily="18" charset="0"/>
                          <a:cs typeface="Times New Roman" panose="02020603050405020304" pitchFamily="18" charset="0"/>
                        </a:rPr>
                        <a:t>1 342 858</a:t>
                      </a:r>
                    </a:p>
                  </a:txBody>
                  <a:tcPr marL="68580" marR="68580" marT="34290" marB="34290"/>
                </a:tc>
                <a:extLst>
                  <a:ext uri="{0D108BD9-81ED-4DB2-BD59-A6C34878D82A}">
                    <a16:rowId xmlns="" xmlns:a16="http://schemas.microsoft.com/office/drawing/2014/main" val="3137836333"/>
                  </a:ext>
                </a:extLst>
              </a:tr>
              <a:tr h="228600">
                <a:tc>
                  <a:txBody>
                    <a:bodyPr/>
                    <a:lstStyle/>
                    <a:p>
                      <a:r>
                        <a:rPr lang="uk-UA" sz="1500" dirty="0">
                          <a:latin typeface="Times New Roman" panose="02020603050405020304" pitchFamily="18" charset="0"/>
                          <a:cs typeface="Times New Roman" panose="02020603050405020304" pitchFamily="18" charset="0"/>
                        </a:rPr>
                        <a:t>Центр дитячо-юнацької творчості</a:t>
                      </a:r>
                      <a:endParaRPr lang="ru-RU" sz="15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uk-UA" sz="1500" dirty="0">
                          <a:latin typeface="Times New Roman" panose="02020603050405020304" pitchFamily="18" charset="0"/>
                          <a:cs typeface="Times New Roman" panose="02020603050405020304" pitchFamily="18" charset="0"/>
                        </a:rPr>
                        <a:t>1 992521</a:t>
                      </a:r>
                    </a:p>
                  </a:txBody>
                  <a:tcPr marL="68580" marR="68580" marT="34290" marB="34290"/>
                </a:tc>
                <a:extLst>
                  <a:ext uri="{0D108BD9-81ED-4DB2-BD59-A6C34878D82A}">
                    <a16:rowId xmlns="" xmlns:a16="http://schemas.microsoft.com/office/drawing/2014/main" val="1342269703"/>
                  </a:ext>
                </a:extLst>
              </a:tr>
              <a:tr h="228600">
                <a:tc>
                  <a:txBody>
                    <a:bodyPr/>
                    <a:lstStyle/>
                    <a:p>
                      <a:r>
                        <a:rPr lang="uk-UA" sz="1500" dirty="0">
                          <a:latin typeface="Times New Roman" panose="02020603050405020304" pitchFamily="18" charset="0"/>
                          <a:cs typeface="Times New Roman" panose="02020603050405020304" pitchFamily="18" charset="0"/>
                        </a:rPr>
                        <a:t>Дитяча школа мистецтв</a:t>
                      </a:r>
                      <a:endParaRPr lang="ru-RU" sz="15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uk-UA" sz="1500" dirty="0">
                          <a:latin typeface="Times New Roman" panose="02020603050405020304" pitchFamily="18" charset="0"/>
                          <a:cs typeface="Times New Roman" panose="02020603050405020304" pitchFamily="18" charset="0"/>
                        </a:rPr>
                        <a:t>2 812 824</a:t>
                      </a:r>
                    </a:p>
                  </a:txBody>
                  <a:tcPr marL="68580" marR="68580" marT="34290" marB="34290"/>
                </a:tc>
                <a:extLst>
                  <a:ext uri="{0D108BD9-81ED-4DB2-BD59-A6C34878D82A}">
                    <a16:rowId xmlns="" xmlns:a16="http://schemas.microsoft.com/office/drawing/2014/main" val="2736843135"/>
                  </a:ext>
                </a:extLst>
              </a:tr>
              <a:tr h="228600">
                <a:tc>
                  <a:txBody>
                    <a:bodyPr/>
                    <a:lstStyle/>
                    <a:p>
                      <a:r>
                        <a:rPr lang="uk-UA" sz="1500" dirty="0">
                          <a:latin typeface="Times New Roman" panose="02020603050405020304" pitchFamily="18" charset="0"/>
                          <a:cs typeface="Times New Roman" panose="02020603050405020304" pitchFamily="18" charset="0"/>
                        </a:rPr>
                        <a:t>Дитячо-юнацька школа «Авангард»</a:t>
                      </a:r>
                      <a:endParaRPr lang="ru-RU" sz="15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uk-UA" sz="1500" dirty="0">
                          <a:latin typeface="Times New Roman" panose="02020603050405020304" pitchFamily="18" charset="0"/>
                          <a:cs typeface="Times New Roman" panose="02020603050405020304" pitchFamily="18" charset="0"/>
                        </a:rPr>
                        <a:t>1 122 532</a:t>
                      </a:r>
                    </a:p>
                  </a:txBody>
                  <a:tcPr marL="68580" marR="68580" marT="34290" marB="34290"/>
                </a:tc>
                <a:extLst>
                  <a:ext uri="{0D108BD9-81ED-4DB2-BD59-A6C34878D82A}">
                    <a16:rowId xmlns="" xmlns:a16="http://schemas.microsoft.com/office/drawing/2014/main" val="1648189604"/>
                  </a:ext>
                </a:extLst>
              </a:tr>
            </a:tbl>
          </a:graphicData>
        </a:graphic>
      </p:graphicFrame>
    </p:spTree>
    <p:extLst>
      <p:ext uri="{BB962C8B-B14F-4D97-AF65-F5344CB8AC3E}">
        <p14:creationId xmlns="" xmlns:p14="http://schemas.microsoft.com/office/powerpoint/2010/main" val="1748898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Заголовок 15">
            <a:extLst>
              <a:ext uri="{FF2B5EF4-FFF2-40B4-BE49-F238E27FC236}">
                <a16:creationId xmlns="" xmlns:a16="http://schemas.microsoft.com/office/drawing/2014/main" id="{F2E1979E-91A2-49E6-B2E6-02C3E0460F2C}"/>
              </a:ext>
            </a:extLst>
          </p:cNvPr>
          <p:cNvSpPr>
            <a:spLocks noGrp="1"/>
          </p:cNvSpPr>
          <p:nvPr>
            <p:ph type="title"/>
          </p:nvPr>
        </p:nvSpPr>
        <p:spPr>
          <a:xfrm>
            <a:off x="247537" y="268677"/>
            <a:ext cx="2932131" cy="367616"/>
          </a:xfrm>
        </p:spPr>
        <p:txBody>
          <a:bodyPr>
            <a:normAutofit fontScale="90000"/>
          </a:bodyPr>
          <a:lstStyle/>
          <a:p>
            <a:pPr algn="ctr"/>
            <a:r>
              <a:rPr lang="uk-UA" sz="3300" b="1" dirty="0">
                <a:ln w="22225">
                  <a:solidFill>
                    <a:schemeClr val="accent2"/>
                  </a:solidFill>
                  <a:prstDash val="solid"/>
                </a:ln>
                <a:solidFill>
                  <a:schemeClr val="accent2">
                    <a:lumMod val="40000"/>
                    <a:lumOff val="60000"/>
                  </a:schemeClr>
                </a:solidFill>
              </a:rPr>
              <a:t/>
            </a:r>
            <a:br>
              <a:rPr lang="uk-UA" sz="3300" b="1" dirty="0">
                <a:ln w="22225">
                  <a:solidFill>
                    <a:schemeClr val="accent2"/>
                  </a:solidFill>
                  <a:prstDash val="solid"/>
                </a:ln>
                <a:solidFill>
                  <a:schemeClr val="accent2">
                    <a:lumMod val="40000"/>
                    <a:lumOff val="60000"/>
                  </a:schemeClr>
                </a:solidFill>
              </a:rPr>
            </a:br>
            <a:r>
              <a:rPr lang="uk-UA" sz="2700" b="1" dirty="0">
                <a:ln w="0"/>
                <a:solidFill>
                  <a:srgbClr val="0033CC"/>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Дошкільна освіта</a:t>
            </a:r>
            <a:r>
              <a:rPr lang="ru-RU"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r>
            <a:br>
              <a:rPr lang="ru-RU"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br>
            <a:endParaRPr lang="ru-RU" b="1" dirty="0">
              <a:latin typeface="Times New Roman" panose="02020603050405020304" pitchFamily="18" charset="0"/>
              <a:cs typeface="Times New Roman" panose="02020603050405020304" pitchFamily="18" charset="0"/>
            </a:endParaRPr>
          </a:p>
        </p:txBody>
      </p:sp>
      <p:pic>
        <p:nvPicPr>
          <p:cNvPr id="12" name="Рисунок 11">
            <a:extLst>
              <a:ext uri="{FF2B5EF4-FFF2-40B4-BE49-F238E27FC236}">
                <a16:creationId xmlns="" xmlns:a16="http://schemas.microsoft.com/office/drawing/2014/main" id="{BF4DA55E-EE7E-402A-AC94-A64ABF4D40E7}"/>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779511" y="109222"/>
            <a:ext cx="269777" cy="387016"/>
          </a:xfrm>
          <a:prstGeom prst="rect">
            <a:avLst/>
          </a:prstGeom>
        </p:spPr>
      </p:pic>
      <p:sp>
        <p:nvSpPr>
          <p:cNvPr id="11" name="Прямоугольник 10">
            <a:extLst>
              <a:ext uri="{FF2B5EF4-FFF2-40B4-BE49-F238E27FC236}">
                <a16:creationId xmlns="" xmlns:a16="http://schemas.microsoft.com/office/drawing/2014/main" id="{05F8EFA3-1BFB-40AE-8E25-35CF227E39BF}"/>
              </a:ext>
            </a:extLst>
          </p:cNvPr>
          <p:cNvSpPr/>
          <p:nvPr/>
        </p:nvSpPr>
        <p:spPr>
          <a:xfrm>
            <a:off x="7186027" y="104528"/>
            <a:ext cx="1710436" cy="3676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625" b="1" dirty="0">
                <a:solidFill>
                  <a:srgbClr val="FF0000"/>
                </a:solidFill>
                <a:latin typeface="Times New Roman" panose="02020603050405020304" pitchFamily="18" charset="0"/>
                <a:cs typeface="Times New Roman" panose="02020603050405020304" pitchFamily="18" charset="0"/>
              </a:rPr>
              <a:t>ОСВІТА</a:t>
            </a:r>
            <a:endParaRPr lang="ru-RU" sz="2625" b="1" dirty="0">
              <a:solidFill>
                <a:srgbClr val="FF0000"/>
              </a:solidFill>
              <a:latin typeface="Times New Roman" panose="02020603050405020304" pitchFamily="18" charset="0"/>
              <a:cs typeface="Times New Roman" panose="02020603050405020304" pitchFamily="18" charset="0"/>
            </a:endParaRPr>
          </a:p>
        </p:txBody>
      </p:sp>
      <p:sp>
        <p:nvSpPr>
          <p:cNvPr id="2" name="Блок-схема: альтернативный процесс 1">
            <a:extLst>
              <a:ext uri="{FF2B5EF4-FFF2-40B4-BE49-F238E27FC236}">
                <a16:creationId xmlns="" xmlns:a16="http://schemas.microsoft.com/office/drawing/2014/main" id="{A583D2E4-4C44-43CE-91A8-6DEFB0740868}"/>
              </a:ext>
            </a:extLst>
          </p:cNvPr>
          <p:cNvSpPr/>
          <p:nvPr/>
        </p:nvSpPr>
        <p:spPr>
          <a:xfrm>
            <a:off x="569401" y="1786820"/>
            <a:ext cx="1496551" cy="873692"/>
          </a:xfrm>
          <a:prstGeom prst="flowChartAlternateProcess">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500" b="1" dirty="0">
                <a:solidFill>
                  <a:schemeClr val="accent1">
                    <a:lumMod val="75000"/>
                  </a:schemeClr>
                </a:solidFill>
                <a:latin typeface="Times New Roman" panose="02020603050405020304" pitchFamily="18" charset="0"/>
                <a:cs typeface="Times New Roman" panose="02020603050405020304" pitchFamily="18" charset="0"/>
              </a:rPr>
              <a:t>ЗДО</a:t>
            </a:r>
          </a:p>
          <a:p>
            <a:pPr algn="ctr"/>
            <a:r>
              <a:rPr lang="uk-UA" sz="1500" b="1" dirty="0">
                <a:solidFill>
                  <a:schemeClr val="accent1">
                    <a:lumMod val="75000"/>
                  </a:schemeClr>
                </a:solidFill>
                <a:latin typeface="Times New Roman" panose="02020603050405020304" pitchFamily="18" charset="0"/>
                <a:cs typeface="Times New Roman" panose="02020603050405020304" pitchFamily="18" charset="0"/>
              </a:rPr>
              <a:t>«Казочка»</a:t>
            </a:r>
          </a:p>
          <a:p>
            <a:pPr algn="ctr"/>
            <a:r>
              <a:rPr lang="uk-UA" sz="1500" b="1" dirty="0">
                <a:solidFill>
                  <a:schemeClr val="accent1">
                    <a:lumMod val="75000"/>
                  </a:schemeClr>
                </a:solidFill>
                <a:latin typeface="Times New Roman" panose="02020603050405020304" pitchFamily="18" charset="0"/>
                <a:cs typeface="Times New Roman" panose="02020603050405020304" pitchFamily="18" charset="0"/>
              </a:rPr>
              <a:t>смт Гребінки</a:t>
            </a:r>
            <a:endParaRPr lang="ru-RU" sz="15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7" name="Блок-схема: альтернативный процесс 6">
            <a:extLst>
              <a:ext uri="{FF2B5EF4-FFF2-40B4-BE49-F238E27FC236}">
                <a16:creationId xmlns="" xmlns:a16="http://schemas.microsoft.com/office/drawing/2014/main" id="{491CE4CF-E348-457E-B353-4BD3345EE494}"/>
              </a:ext>
            </a:extLst>
          </p:cNvPr>
          <p:cNvSpPr/>
          <p:nvPr/>
        </p:nvSpPr>
        <p:spPr>
          <a:xfrm>
            <a:off x="2398601" y="1786820"/>
            <a:ext cx="1434494" cy="873692"/>
          </a:xfrm>
          <a:prstGeom prst="flowChartAlternateProcess">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350" b="1" dirty="0">
                <a:solidFill>
                  <a:schemeClr val="accent1">
                    <a:lumMod val="75000"/>
                  </a:schemeClr>
                </a:solidFill>
                <a:latin typeface="Times New Roman" panose="02020603050405020304" pitchFamily="18" charset="0"/>
                <a:cs typeface="Times New Roman" panose="02020603050405020304" pitchFamily="18" charset="0"/>
              </a:rPr>
              <a:t>ЗДО </a:t>
            </a:r>
          </a:p>
          <a:p>
            <a:pPr algn="ctr"/>
            <a:r>
              <a:rPr lang="uk-UA" sz="1350" b="1" dirty="0">
                <a:solidFill>
                  <a:schemeClr val="accent1">
                    <a:lumMod val="75000"/>
                  </a:schemeClr>
                </a:solidFill>
                <a:latin typeface="Times New Roman" panose="02020603050405020304" pitchFamily="18" charset="0"/>
                <a:cs typeface="Times New Roman" panose="02020603050405020304" pitchFamily="18" charset="0"/>
              </a:rPr>
              <a:t>«Дзвіночок»</a:t>
            </a:r>
          </a:p>
          <a:p>
            <a:pPr algn="ctr"/>
            <a:r>
              <a:rPr lang="uk-UA" sz="1350" b="1" dirty="0">
                <a:solidFill>
                  <a:schemeClr val="accent1">
                    <a:lumMod val="75000"/>
                  </a:schemeClr>
                </a:solidFill>
                <a:latin typeface="Times New Roman" panose="02020603050405020304" pitchFamily="18" charset="0"/>
                <a:cs typeface="Times New Roman" panose="02020603050405020304" pitchFamily="18" charset="0"/>
              </a:rPr>
              <a:t>смт Гребінки</a:t>
            </a:r>
            <a:endParaRPr lang="ru-RU" sz="135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8" name="Блок-схема: альтернативный процесс 7">
            <a:extLst>
              <a:ext uri="{FF2B5EF4-FFF2-40B4-BE49-F238E27FC236}">
                <a16:creationId xmlns="" xmlns:a16="http://schemas.microsoft.com/office/drawing/2014/main" id="{8F4179F1-3BB6-48B7-BF9F-682AFF439B29}"/>
              </a:ext>
            </a:extLst>
          </p:cNvPr>
          <p:cNvSpPr/>
          <p:nvPr/>
        </p:nvSpPr>
        <p:spPr>
          <a:xfrm>
            <a:off x="4056031" y="1804650"/>
            <a:ext cx="1400844" cy="873692"/>
          </a:xfrm>
          <a:prstGeom prst="flowChartAlternateProcess">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350" b="1" dirty="0">
                <a:solidFill>
                  <a:schemeClr val="accent1">
                    <a:lumMod val="75000"/>
                  </a:schemeClr>
                </a:solidFill>
                <a:latin typeface="Times New Roman" panose="02020603050405020304" pitchFamily="18" charset="0"/>
                <a:cs typeface="Times New Roman" panose="02020603050405020304" pitchFamily="18" charset="0"/>
              </a:rPr>
              <a:t>ЗДО</a:t>
            </a:r>
          </a:p>
          <a:p>
            <a:pPr algn="ctr"/>
            <a:r>
              <a:rPr lang="uk-UA" sz="1350" b="1" dirty="0">
                <a:solidFill>
                  <a:schemeClr val="accent1">
                    <a:lumMod val="75000"/>
                  </a:schemeClr>
                </a:solidFill>
                <a:latin typeface="Times New Roman" panose="02020603050405020304" pitchFamily="18" charset="0"/>
                <a:cs typeface="Times New Roman" panose="02020603050405020304" pitchFamily="18" charset="0"/>
              </a:rPr>
              <a:t>«Дружба»</a:t>
            </a:r>
          </a:p>
          <a:p>
            <a:pPr algn="ctr"/>
            <a:r>
              <a:rPr lang="uk-UA" sz="1350" b="1" dirty="0">
                <a:solidFill>
                  <a:schemeClr val="accent1">
                    <a:lumMod val="75000"/>
                  </a:schemeClr>
                </a:solidFill>
                <a:latin typeface="Times New Roman" panose="02020603050405020304" pitchFamily="18" charset="0"/>
                <a:cs typeface="Times New Roman" panose="02020603050405020304" pitchFamily="18" charset="0"/>
              </a:rPr>
              <a:t>с. Ксаверівка</a:t>
            </a:r>
            <a:endParaRPr lang="ru-RU" sz="135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9" name="Блок-схема: альтернативный процесс 8">
            <a:extLst>
              <a:ext uri="{FF2B5EF4-FFF2-40B4-BE49-F238E27FC236}">
                <a16:creationId xmlns="" xmlns:a16="http://schemas.microsoft.com/office/drawing/2014/main" id="{856E757C-7537-4966-9376-8224F6F36506}"/>
              </a:ext>
            </a:extLst>
          </p:cNvPr>
          <p:cNvSpPr/>
          <p:nvPr/>
        </p:nvSpPr>
        <p:spPr>
          <a:xfrm>
            <a:off x="5679811" y="1845070"/>
            <a:ext cx="1760626" cy="863856"/>
          </a:xfrm>
          <a:prstGeom prst="flowChartAlternateProcess">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350" b="1" dirty="0">
                <a:solidFill>
                  <a:schemeClr val="accent1">
                    <a:lumMod val="75000"/>
                  </a:schemeClr>
                </a:solidFill>
                <a:latin typeface="Times New Roman" panose="02020603050405020304" pitchFamily="18" charset="0"/>
                <a:cs typeface="Times New Roman" panose="02020603050405020304" pitchFamily="18" charset="0"/>
              </a:rPr>
              <a:t>ЗДО</a:t>
            </a:r>
          </a:p>
          <a:p>
            <a:pPr algn="ctr"/>
            <a:r>
              <a:rPr lang="uk-UA" sz="1350" b="1" dirty="0">
                <a:solidFill>
                  <a:schemeClr val="accent1">
                    <a:lumMod val="75000"/>
                  </a:schemeClr>
                </a:solidFill>
                <a:latin typeface="Times New Roman" panose="02020603050405020304" pitchFamily="18" charset="0"/>
                <a:cs typeface="Times New Roman" panose="02020603050405020304" pitchFamily="18" charset="0"/>
              </a:rPr>
              <a:t>«Сонечко»</a:t>
            </a:r>
          </a:p>
          <a:p>
            <a:pPr algn="ctr"/>
            <a:r>
              <a:rPr lang="uk-UA" sz="1350" b="1" dirty="0">
                <a:solidFill>
                  <a:schemeClr val="accent1">
                    <a:lumMod val="75000"/>
                  </a:schemeClr>
                </a:solidFill>
                <a:latin typeface="Times New Roman" panose="02020603050405020304" pitchFamily="18" charset="0"/>
                <a:cs typeface="Times New Roman" panose="02020603050405020304" pitchFamily="18" charset="0"/>
              </a:rPr>
              <a:t>смт Дослідницьке</a:t>
            </a:r>
            <a:endParaRPr lang="ru-RU" sz="135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0" name="Блок-схема: альтернативный процесс 9">
            <a:extLst>
              <a:ext uri="{FF2B5EF4-FFF2-40B4-BE49-F238E27FC236}">
                <a16:creationId xmlns="" xmlns:a16="http://schemas.microsoft.com/office/drawing/2014/main" id="{8AFDBDDA-E820-4F0D-AFDF-D8E86BE8699E}"/>
              </a:ext>
            </a:extLst>
          </p:cNvPr>
          <p:cNvSpPr/>
          <p:nvPr/>
        </p:nvSpPr>
        <p:spPr>
          <a:xfrm>
            <a:off x="7621378" y="1834170"/>
            <a:ext cx="1432129" cy="863856"/>
          </a:xfrm>
          <a:prstGeom prst="flowChartAlternateProcess">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350" b="1" dirty="0">
                <a:solidFill>
                  <a:schemeClr val="accent1">
                    <a:lumMod val="75000"/>
                  </a:schemeClr>
                </a:solidFill>
                <a:latin typeface="Times New Roman" panose="02020603050405020304" pitchFamily="18" charset="0"/>
                <a:cs typeface="Times New Roman" panose="02020603050405020304" pitchFamily="18" charset="0"/>
              </a:rPr>
              <a:t>ЗДО «Колосочок»</a:t>
            </a:r>
          </a:p>
          <a:p>
            <a:pPr algn="ctr"/>
            <a:r>
              <a:rPr lang="uk-UA" sz="1350" b="1" dirty="0">
                <a:solidFill>
                  <a:schemeClr val="accent1">
                    <a:lumMod val="75000"/>
                  </a:schemeClr>
                </a:solidFill>
                <a:latin typeface="Times New Roman" panose="02020603050405020304" pitchFamily="18" charset="0"/>
                <a:cs typeface="Times New Roman" panose="02020603050405020304" pitchFamily="18" charset="0"/>
              </a:rPr>
              <a:t>с. Саливонки</a:t>
            </a:r>
            <a:endParaRPr lang="ru-RU" sz="135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3" name="Прямоугольник 2">
            <a:extLst>
              <a:ext uri="{FF2B5EF4-FFF2-40B4-BE49-F238E27FC236}">
                <a16:creationId xmlns="" xmlns:a16="http://schemas.microsoft.com/office/drawing/2014/main" id="{0C2B0A37-99FF-48F5-AFD1-9604DDFBDD1B}"/>
              </a:ext>
            </a:extLst>
          </p:cNvPr>
          <p:cNvSpPr/>
          <p:nvPr/>
        </p:nvSpPr>
        <p:spPr>
          <a:xfrm>
            <a:off x="1195325" y="3594919"/>
            <a:ext cx="1305055" cy="475483"/>
          </a:xfrm>
          <a:prstGeom prst="rect">
            <a:avLst/>
          </a:prstGeom>
          <a:solidFill>
            <a:schemeClr val="bg1">
              <a:lumMod val="85000"/>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500" b="1" i="1" dirty="0">
                <a:solidFill>
                  <a:schemeClr val="tx1"/>
                </a:solidFill>
                <a:latin typeface="Times New Roman" panose="02020603050405020304" pitchFamily="18" charset="0"/>
                <a:cs typeface="Times New Roman" panose="02020603050405020304" pitchFamily="18" charset="0"/>
              </a:rPr>
              <a:t>3 679 337 грн</a:t>
            </a:r>
          </a:p>
        </p:txBody>
      </p:sp>
      <p:sp>
        <p:nvSpPr>
          <p:cNvPr id="13" name="Прямоугольник 12">
            <a:extLst>
              <a:ext uri="{FF2B5EF4-FFF2-40B4-BE49-F238E27FC236}">
                <a16:creationId xmlns="" xmlns:a16="http://schemas.microsoft.com/office/drawing/2014/main" id="{A21EBA6F-9657-4006-83DF-41581D7F437C}"/>
              </a:ext>
            </a:extLst>
          </p:cNvPr>
          <p:cNvSpPr/>
          <p:nvPr/>
        </p:nvSpPr>
        <p:spPr>
          <a:xfrm>
            <a:off x="2851280" y="3587293"/>
            <a:ext cx="1347489" cy="475483"/>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500" b="1" i="1" dirty="0">
                <a:solidFill>
                  <a:schemeClr val="tx1"/>
                </a:solidFill>
                <a:latin typeface="Times New Roman" panose="02020603050405020304" pitchFamily="18" charset="0"/>
                <a:cs typeface="Times New Roman" panose="02020603050405020304" pitchFamily="18" charset="0"/>
              </a:rPr>
              <a:t>3 257 930 грн</a:t>
            </a:r>
          </a:p>
        </p:txBody>
      </p:sp>
      <p:sp>
        <p:nvSpPr>
          <p:cNvPr id="14" name="Прямоугольник 13">
            <a:extLst>
              <a:ext uri="{FF2B5EF4-FFF2-40B4-BE49-F238E27FC236}">
                <a16:creationId xmlns="" xmlns:a16="http://schemas.microsoft.com/office/drawing/2014/main" id="{9CD9A53D-24F5-492D-97A5-D1511B36C4CE}"/>
              </a:ext>
            </a:extLst>
          </p:cNvPr>
          <p:cNvSpPr/>
          <p:nvPr/>
        </p:nvSpPr>
        <p:spPr>
          <a:xfrm>
            <a:off x="4465440" y="3561421"/>
            <a:ext cx="1284932" cy="475484"/>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500" b="1" i="1" dirty="0">
                <a:solidFill>
                  <a:schemeClr val="tx1"/>
                </a:solidFill>
                <a:latin typeface="Times New Roman" panose="02020603050405020304" pitchFamily="18" charset="0"/>
                <a:cs typeface="Times New Roman" panose="02020603050405020304" pitchFamily="18" charset="0"/>
              </a:rPr>
              <a:t>1 021 980 грн</a:t>
            </a:r>
          </a:p>
        </p:txBody>
      </p:sp>
      <p:sp>
        <p:nvSpPr>
          <p:cNvPr id="17" name="Прямоугольник 16">
            <a:extLst>
              <a:ext uri="{FF2B5EF4-FFF2-40B4-BE49-F238E27FC236}">
                <a16:creationId xmlns="" xmlns:a16="http://schemas.microsoft.com/office/drawing/2014/main" id="{17BD2799-3C5D-4FC1-95A1-A3BAB342BC93}"/>
              </a:ext>
            </a:extLst>
          </p:cNvPr>
          <p:cNvSpPr/>
          <p:nvPr/>
        </p:nvSpPr>
        <p:spPr>
          <a:xfrm>
            <a:off x="6178087" y="3554712"/>
            <a:ext cx="1384692" cy="454131"/>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500" b="1" i="1" dirty="0">
                <a:solidFill>
                  <a:schemeClr val="tx1"/>
                </a:solidFill>
                <a:latin typeface="Times New Roman" panose="02020603050405020304" pitchFamily="18" charset="0"/>
                <a:cs typeface="Times New Roman" panose="02020603050405020304" pitchFamily="18" charset="0"/>
              </a:rPr>
              <a:t>1 788 915 грн</a:t>
            </a:r>
          </a:p>
        </p:txBody>
      </p:sp>
      <p:sp>
        <p:nvSpPr>
          <p:cNvPr id="18" name="Прямоугольник 17">
            <a:extLst>
              <a:ext uri="{FF2B5EF4-FFF2-40B4-BE49-F238E27FC236}">
                <a16:creationId xmlns="" xmlns:a16="http://schemas.microsoft.com/office/drawing/2014/main" id="{33C51372-F85A-4111-B778-680DEA0083A1}"/>
              </a:ext>
            </a:extLst>
          </p:cNvPr>
          <p:cNvSpPr/>
          <p:nvPr/>
        </p:nvSpPr>
        <p:spPr>
          <a:xfrm>
            <a:off x="7726542" y="3571191"/>
            <a:ext cx="1293022" cy="454131"/>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500" b="1" i="1" dirty="0">
                <a:solidFill>
                  <a:schemeClr val="tx1"/>
                </a:solidFill>
                <a:latin typeface="Times New Roman" panose="02020603050405020304" pitchFamily="18" charset="0"/>
                <a:cs typeface="Times New Roman" panose="02020603050405020304" pitchFamily="18" charset="0"/>
              </a:rPr>
              <a:t>1 091 929 грн</a:t>
            </a:r>
          </a:p>
        </p:txBody>
      </p:sp>
      <p:sp>
        <p:nvSpPr>
          <p:cNvPr id="20" name="TextBox 19">
            <a:extLst>
              <a:ext uri="{FF2B5EF4-FFF2-40B4-BE49-F238E27FC236}">
                <a16:creationId xmlns="" xmlns:a16="http://schemas.microsoft.com/office/drawing/2014/main" id="{CB8AA81E-EFCF-4294-9881-05E44F3AD5B0}"/>
              </a:ext>
            </a:extLst>
          </p:cNvPr>
          <p:cNvSpPr txBox="1"/>
          <p:nvPr/>
        </p:nvSpPr>
        <p:spPr>
          <a:xfrm>
            <a:off x="125857" y="813857"/>
            <a:ext cx="8715375" cy="707886"/>
          </a:xfrm>
          <a:prstGeom prst="rect">
            <a:avLst/>
          </a:prstGeom>
          <a:noFill/>
        </p:spPr>
        <p:txBody>
          <a:bodyPr wrap="square">
            <a:spAutoFit/>
          </a:bodyPr>
          <a:lstStyle/>
          <a:p>
            <a:r>
              <a:rPr lang="uk-UA" sz="2000" dirty="0">
                <a:latin typeface="Times New Roman" panose="02020603050405020304" pitchFamily="18" charset="0"/>
              </a:rPr>
              <a:t>Всього у всіх закладах дошкільної освіти </a:t>
            </a:r>
            <a:r>
              <a:rPr lang="uk-UA" sz="2000" b="1" dirty="0">
                <a:latin typeface="Times New Roman" panose="02020603050405020304" pitchFamily="18" charset="0"/>
              </a:rPr>
              <a:t>354 вихованців.</a:t>
            </a:r>
            <a:endParaRPr lang="ru-RU" sz="2000" b="1" dirty="0"/>
          </a:p>
          <a:p>
            <a:r>
              <a:rPr lang="uk-UA" sz="2000" dirty="0">
                <a:latin typeface="Times New Roman" panose="02020603050405020304" pitchFamily="18" charset="0"/>
                <a:ea typeface="Times New Roman" panose="02020603050405020304" pitchFamily="18" charset="0"/>
              </a:rPr>
              <a:t>Освітній процес в закладах дошкільної освіти забезпечують </a:t>
            </a:r>
            <a:r>
              <a:rPr lang="uk-UA" sz="2000" b="1" dirty="0">
                <a:latin typeface="Times New Roman" panose="02020603050405020304" pitchFamily="18" charset="0"/>
                <a:ea typeface="Calibri" panose="020F0502020204030204" pitchFamily="34" charset="0"/>
              </a:rPr>
              <a:t>51 працівник</a:t>
            </a:r>
            <a:r>
              <a:rPr lang="uk-UA" sz="2000" dirty="0">
                <a:latin typeface="Times New Roman" panose="02020603050405020304" pitchFamily="18" charset="0"/>
                <a:ea typeface="Calibri" panose="020F0502020204030204" pitchFamily="34" charset="0"/>
              </a:rPr>
              <a:t>.</a:t>
            </a:r>
          </a:p>
        </p:txBody>
      </p:sp>
      <p:sp>
        <p:nvSpPr>
          <p:cNvPr id="4" name="Прямоугольник: скругленные углы 3">
            <a:extLst>
              <a:ext uri="{FF2B5EF4-FFF2-40B4-BE49-F238E27FC236}">
                <a16:creationId xmlns="" xmlns:a16="http://schemas.microsoft.com/office/drawing/2014/main" id="{54D669CC-1B25-40AA-A299-59A12BC775BC}"/>
              </a:ext>
            </a:extLst>
          </p:cNvPr>
          <p:cNvSpPr/>
          <p:nvPr/>
        </p:nvSpPr>
        <p:spPr>
          <a:xfrm>
            <a:off x="2431393" y="2803819"/>
            <a:ext cx="1496550" cy="346171"/>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125" b="1" dirty="0">
                <a:solidFill>
                  <a:schemeClr val="tx1"/>
                </a:solidFill>
                <a:latin typeface="Times New Roman" panose="02020603050405020304" pitchFamily="18" charset="0"/>
                <a:cs typeface="Times New Roman" panose="02020603050405020304" pitchFamily="18" charset="0"/>
              </a:rPr>
              <a:t>дітей в групах – 108  </a:t>
            </a:r>
            <a:endParaRPr lang="ru-RU" sz="1125" b="1" dirty="0">
              <a:solidFill>
                <a:schemeClr val="tx1"/>
              </a:solidFill>
              <a:latin typeface="Times New Roman" panose="02020603050405020304" pitchFamily="18" charset="0"/>
              <a:cs typeface="Times New Roman" panose="02020603050405020304" pitchFamily="18" charset="0"/>
            </a:endParaRPr>
          </a:p>
        </p:txBody>
      </p:sp>
      <p:sp>
        <p:nvSpPr>
          <p:cNvPr id="23" name="Прямоугольник: скругленные углы 22">
            <a:extLst>
              <a:ext uri="{FF2B5EF4-FFF2-40B4-BE49-F238E27FC236}">
                <a16:creationId xmlns="" xmlns:a16="http://schemas.microsoft.com/office/drawing/2014/main" id="{61AF6DDF-12BA-48A6-A0CC-49BE1B738356}"/>
              </a:ext>
            </a:extLst>
          </p:cNvPr>
          <p:cNvSpPr/>
          <p:nvPr/>
        </p:nvSpPr>
        <p:spPr>
          <a:xfrm>
            <a:off x="5830194" y="2810436"/>
            <a:ext cx="1610243" cy="332936"/>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200" dirty="0">
                <a:solidFill>
                  <a:schemeClr val="tx1"/>
                </a:solidFill>
                <a:latin typeface="Times New Roman" panose="02020603050405020304" pitchFamily="18" charset="0"/>
                <a:cs typeface="Times New Roman" panose="02020603050405020304" pitchFamily="18" charset="0"/>
              </a:rPr>
              <a:t> </a:t>
            </a:r>
            <a:r>
              <a:rPr lang="uk-UA" sz="1200" b="1" dirty="0">
                <a:solidFill>
                  <a:schemeClr val="tx1"/>
                </a:solidFill>
                <a:latin typeface="Times New Roman" panose="02020603050405020304" pitchFamily="18" charset="0"/>
                <a:cs typeface="Times New Roman" panose="02020603050405020304" pitchFamily="18" charset="0"/>
              </a:rPr>
              <a:t>дітей в групах – 60</a:t>
            </a:r>
          </a:p>
        </p:txBody>
      </p:sp>
      <p:sp>
        <p:nvSpPr>
          <p:cNvPr id="25" name="Прямоугольник: скругленные углы 24">
            <a:extLst>
              <a:ext uri="{FF2B5EF4-FFF2-40B4-BE49-F238E27FC236}">
                <a16:creationId xmlns="" xmlns:a16="http://schemas.microsoft.com/office/drawing/2014/main" id="{BA52AF81-CB87-48DD-9DFE-66FDA78C4FDE}"/>
              </a:ext>
            </a:extLst>
          </p:cNvPr>
          <p:cNvSpPr/>
          <p:nvPr/>
        </p:nvSpPr>
        <p:spPr>
          <a:xfrm>
            <a:off x="586479" y="2792043"/>
            <a:ext cx="1549325" cy="335273"/>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125" dirty="0">
                <a:solidFill>
                  <a:schemeClr val="tx1"/>
                </a:solidFill>
                <a:latin typeface="Times New Roman" panose="02020603050405020304" pitchFamily="18" charset="0"/>
                <a:cs typeface="Times New Roman" panose="02020603050405020304" pitchFamily="18" charset="0"/>
              </a:rPr>
              <a:t> </a:t>
            </a:r>
            <a:r>
              <a:rPr lang="uk-UA" sz="1125" b="1" dirty="0">
                <a:solidFill>
                  <a:schemeClr val="tx1"/>
                </a:solidFill>
                <a:latin typeface="Times New Roman" panose="02020603050405020304" pitchFamily="18" charset="0"/>
                <a:cs typeface="Times New Roman" panose="02020603050405020304" pitchFamily="18" charset="0"/>
              </a:rPr>
              <a:t>дітей в групах – 121</a:t>
            </a:r>
          </a:p>
        </p:txBody>
      </p:sp>
      <p:sp>
        <p:nvSpPr>
          <p:cNvPr id="26" name="Прямоугольник: скругленные углы 25">
            <a:extLst>
              <a:ext uri="{FF2B5EF4-FFF2-40B4-BE49-F238E27FC236}">
                <a16:creationId xmlns="" xmlns:a16="http://schemas.microsoft.com/office/drawing/2014/main" id="{11E62006-53D3-4748-9848-636EA6B4C5CF}"/>
              </a:ext>
            </a:extLst>
          </p:cNvPr>
          <p:cNvSpPr/>
          <p:nvPr/>
        </p:nvSpPr>
        <p:spPr>
          <a:xfrm>
            <a:off x="4095749" y="2810475"/>
            <a:ext cx="1493446" cy="350721"/>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1200" dirty="0">
              <a:solidFill>
                <a:schemeClr val="tx1"/>
              </a:solidFill>
              <a:latin typeface="Times New Roman" panose="02020603050405020304" pitchFamily="18" charset="0"/>
              <a:cs typeface="Times New Roman" panose="02020603050405020304" pitchFamily="18" charset="0"/>
            </a:endParaRPr>
          </a:p>
          <a:p>
            <a:pPr algn="ctr"/>
            <a:r>
              <a:rPr lang="uk-UA" sz="1125" b="1" dirty="0">
                <a:solidFill>
                  <a:schemeClr val="tx1"/>
                </a:solidFill>
                <a:latin typeface="Times New Roman" panose="02020603050405020304" pitchFamily="18" charset="0"/>
                <a:cs typeface="Times New Roman" panose="02020603050405020304" pitchFamily="18" charset="0"/>
              </a:rPr>
              <a:t>місць в групах - 30 </a:t>
            </a:r>
          </a:p>
          <a:p>
            <a:pPr algn="ctr"/>
            <a:r>
              <a:rPr lang="uk-UA" sz="1125" dirty="0">
                <a:solidFill>
                  <a:schemeClr val="tx1"/>
                </a:solidFill>
                <a:latin typeface="Times New Roman" panose="02020603050405020304" pitchFamily="18" charset="0"/>
                <a:cs typeface="Times New Roman" panose="02020603050405020304" pitchFamily="18" charset="0"/>
              </a:rPr>
              <a:t>  </a:t>
            </a:r>
            <a:endParaRPr lang="ru-RU" sz="1125" dirty="0">
              <a:solidFill>
                <a:schemeClr val="tx1"/>
              </a:solidFill>
              <a:latin typeface="Times New Roman" panose="02020603050405020304" pitchFamily="18" charset="0"/>
              <a:cs typeface="Times New Roman" panose="02020603050405020304" pitchFamily="18" charset="0"/>
            </a:endParaRPr>
          </a:p>
        </p:txBody>
      </p:sp>
      <p:sp>
        <p:nvSpPr>
          <p:cNvPr id="27" name="Прямоугольник: скругленные углы 26">
            <a:extLst>
              <a:ext uri="{FF2B5EF4-FFF2-40B4-BE49-F238E27FC236}">
                <a16:creationId xmlns="" xmlns:a16="http://schemas.microsoft.com/office/drawing/2014/main" id="{25280963-97DF-4BF5-8255-CB0005A4B76B}"/>
              </a:ext>
            </a:extLst>
          </p:cNvPr>
          <p:cNvSpPr/>
          <p:nvPr/>
        </p:nvSpPr>
        <p:spPr>
          <a:xfrm>
            <a:off x="7562779" y="2789386"/>
            <a:ext cx="1549325" cy="326658"/>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200" b="1" dirty="0">
                <a:solidFill>
                  <a:schemeClr val="tx1"/>
                </a:solidFill>
                <a:latin typeface="Times New Roman" panose="02020603050405020304" pitchFamily="18" charset="0"/>
                <a:cs typeface="Times New Roman" panose="02020603050405020304" pitchFamily="18" charset="0"/>
              </a:rPr>
              <a:t>дітей в групах – 35</a:t>
            </a:r>
          </a:p>
        </p:txBody>
      </p:sp>
      <p:sp>
        <p:nvSpPr>
          <p:cNvPr id="28" name="Стрелка: вниз 27">
            <a:extLst>
              <a:ext uri="{FF2B5EF4-FFF2-40B4-BE49-F238E27FC236}">
                <a16:creationId xmlns="" xmlns:a16="http://schemas.microsoft.com/office/drawing/2014/main" id="{C138187E-8A5C-41DF-B072-9EBEEAB862D8}"/>
              </a:ext>
            </a:extLst>
          </p:cNvPr>
          <p:cNvSpPr/>
          <p:nvPr/>
        </p:nvSpPr>
        <p:spPr>
          <a:xfrm>
            <a:off x="1440681" y="3193481"/>
            <a:ext cx="442913" cy="335273"/>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33" name="Стрелка: вниз 32">
            <a:extLst>
              <a:ext uri="{FF2B5EF4-FFF2-40B4-BE49-F238E27FC236}">
                <a16:creationId xmlns="" xmlns:a16="http://schemas.microsoft.com/office/drawing/2014/main" id="{5F007655-1282-4BD6-A029-B34A664AB020}"/>
              </a:ext>
            </a:extLst>
          </p:cNvPr>
          <p:cNvSpPr/>
          <p:nvPr/>
        </p:nvSpPr>
        <p:spPr>
          <a:xfrm>
            <a:off x="3247954" y="3201389"/>
            <a:ext cx="442913" cy="344912"/>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34" name="Стрелка: вниз 33">
            <a:extLst>
              <a:ext uri="{FF2B5EF4-FFF2-40B4-BE49-F238E27FC236}">
                <a16:creationId xmlns="" xmlns:a16="http://schemas.microsoft.com/office/drawing/2014/main" id="{D65C4E61-4AD4-4518-AF24-3A0563497E49}"/>
              </a:ext>
            </a:extLst>
          </p:cNvPr>
          <p:cNvSpPr/>
          <p:nvPr/>
        </p:nvSpPr>
        <p:spPr>
          <a:xfrm>
            <a:off x="4994428" y="3194993"/>
            <a:ext cx="442913" cy="292925"/>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35" name="Стрелка: вниз 34">
            <a:extLst>
              <a:ext uri="{FF2B5EF4-FFF2-40B4-BE49-F238E27FC236}">
                <a16:creationId xmlns="" xmlns:a16="http://schemas.microsoft.com/office/drawing/2014/main" id="{16D01D7D-56DF-4211-A1B6-8C0E71DC3A04}"/>
              </a:ext>
            </a:extLst>
          </p:cNvPr>
          <p:cNvSpPr/>
          <p:nvPr/>
        </p:nvSpPr>
        <p:spPr>
          <a:xfrm>
            <a:off x="6801701" y="3193481"/>
            <a:ext cx="442913" cy="287984"/>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36" name="Стрелка: вниз 35">
            <a:extLst>
              <a:ext uri="{FF2B5EF4-FFF2-40B4-BE49-F238E27FC236}">
                <a16:creationId xmlns="" xmlns:a16="http://schemas.microsoft.com/office/drawing/2014/main" id="{046DBD72-5827-4FE4-918E-1B6A1097AF71}"/>
              </a:ext>
            </a:extLst>
          </p:cNvPr>
          <p:cNvSpPr/>
          <p:nvPr/>
        </p:nvSpPr>
        <p:spPr>
          <a:xfrm>
            <a:off x="8257116" y="3149990"/>
            <a:ext cx="442913" cy="287984"/>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19" name="Стрелка: пятиугольник 18">
            <a:extLst>
              <a:ext uri="{FF2B5EF4-FFF2-40B4-BE49-F238E27FC236}">
                <a16:creationId xmlns="" xmlns:a16="http://schemas.microsoft.com/office/drawing/2014/main" id="{72EDFE68-AEB4-41DA-A7BD-9CE3CDC0B3D6}"/>
              </a:ext>
            </a:extLst>
          </p:cNvPr>
          <p:cNvSpPr/>
          <p:nvPr/>
        </p:nvSpPr>
        <p:spPr>
          <a:xfrm>
            <a:off x="-3750" y="3554712"/>
            <a:ext cx="1199075" cy="62324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275" dirty="0">
                <a:latin typeface="Times New Roman" panose="02020603050405020304" pitchFamily="18" charset="0"/>
                <a:cs typeface="Times New Roman" panose="02020603050405020304" pitchFamily="18" charset="0"/>
              </a:rPr>
              <a:t>Касові видатки</a:t>
            </a:r>
          </a:p>
          <a:p>
            <a:pPr algn="ctr"/>
            <a:r>
              <a:rPr lang="uk-UA" sz="1275" dirty="0">
                <a:latin typeface="Times New Roman" panose="02020603050405020304" pitchFamily="18" charset="0"/>
                <a:cs typeface="Times New Roman" panose="02020603050405020304" pitchFamily="18" charset="0"/>
              </a:rPr>
              <a:t> за 9 міс.</a:t>
            </a:r>
            <a:endParaRPr lang="ru-RU" sz="1275" dirty="0">
              <a:latin typeface="Times New Roman" panose="02020603050405020304" pitchFamily="18" charset="0"/>
              <a:cs typeface="Times New Roman" panose="02020603050405020304" pitchFamily="18" charset="0"/>
            </a:endParaRPr>
          </a:p>
        </p:txBody>
      </p:sp>
      <p:sp>
        <p:nvSpPr>
          <p:cNvPr id="38" name="Стрелка: пятиугольник 37">
            <a:extLst>
              <a:ext uri="{FF2B5EF4-FFF2-40B4-BE49-F238E27FC236}">
                <a16:creationId xmlns="" xmlns:a16="http://schemas.microsoft.com/office/drawing/2014/main" id="{1DA16158-2CF7-4184-BA9B-15B79EADEFE8}"/>
              </a:ext>
            </a:extLst>
          </p:cNvPr>
          <p:cNvSpPr/>
          <p:nvPr/>
        </p:nvSpPr>
        <p:spPr>
          <a:xfrm>
            <a:off x="-3750" y="4530239"/>
            <a:ext cx="1444431" cy="52143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350" dirty="0">
                <a:latin typeface="Times New Roman" panose="02020603050405020304" pitchFamily="18" charset="0"/>
                <a:cs typeface="Times New Roman" panose="02020603050405020304" pitchFamily="18" charset="0"/>
              </a:rPr>
              <a:t>Видатки на 1 вихованця/міс.</a:t>
            </a:r>
            <a:endParaRPr lang="ru-RU" sz="1350" dirty="0">
              <a:latin typeface="Times New Roman" panose="02020603050405020304" pitchFamily="18" charset="0"/>
              <a:cs typeface="Times New Roman" panose="02020603050405020304" pitchFamily="18" charset="0"/>
            </a:endParaRPr>
          </a:p>
        </p:txBody>
      </p:sp>
      <p:sp>
        <p:nvSpPr>
          <p:cNvPr id="39" name="Прямоугольник 38">
            <a:extLst>
              <a:ext uri="{FF2B5EF4-FFF2-40B4-BE49-F238E27FC236}">
                <a16:creationId xmlns="" xmlns:a16="http://schemas.microsoft.com/office/drawing/2014/main" id="{B0680517-DB51-46F7-9DCE-40ED66532E3E}"/>
              </a:ext>
            </a:extLst>
          </p:cNvPr>
          <p:cNvSpPr/>
          <p:nvPr/>
        </p:nvSpPr>
        <p:spPr>
          <a:xfrm>
            <a:off x="1488735" y="4553212"/>
            <a:ext cx="1030216" cy="475483"/>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i="1" dirty="0">
                <a:solidFill>
                  <a:schemeClr val="tx1"/>
                </a:solidFill>
                <a:latin typeface="Times New Roman" panose="02020603050405020304" pitchFamily="18" charset="0"/>
                <a:cs typeface="Times New Roman" panose="02020603050405020304" pitchFamily="18" charset="0"/>
              </a:rPr>
              <a:t>3 379</a:t>
            </a:r>
            <a:r>
              <a:rPr lang="uk-UA" sz="1500" b="1" i="1" dirty="0">
                <a:solidFill>
                  <a:schemeClr val="tx1"/>
                </a:solidFill>
                <a:latin typeface="Times New Roman" panose="02020603050405020304" pitchFamily="18" charset="0"/>
                <a:cs typeface="Times New Roman" panose="02020603050405020304" pitchFamily="18" charset="0"/>
              </a:rPr>
              <a:t> грн</a:t>
            </a:r>
          </a:p>
        </p:txBody>
      </p:sp>
      <p:sp>
        <p:nvSpPr>
          <p:cNvPr id="40" name="Прямоугольник 39">
            <a:extLst>
              <a:ext uri="{FF2B5EF4-FFF2-40B4-BE49-F238E27FC236}">
                <a16:creationId xmlns="" xmlns:a16="http://schemas.microsoft.com/office/drawing/2014/main" id="{EEA3F6D2-7B77-45FC-9BFE-B40EE2AF2DEE}"/>
              </a:ext>
            </a:extLst>
          </p:cNvPr>
          <p:cNvSpPr/>
          <p:nvPr/>
        </p:nvSpPr>
        <p:spPr>
          <a:xfrm>
            <a:off x="2972854" y="4540832"/>
            <a:ext cx="1141447" cy="475483"/>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i="1" dirty="0">
                <a:solidFill>
                  <a:schemeClr val="tx1"/>
                </a:solidFill>
                <a:latin typeface="Times New Roman" panose="02020603050405020304" pitchFamily="18" charset="0"/>
                <a:cs typeface="Times New Roman" panose="02020603050405020304" pitchFamily="18" charset="0"/>
              </a:rPr>
              <a:t>3 352</a:t>
            </a:r>
            <a:r>
              <a:rPr lang="uk-UA" sz="1500" b="1" i="1" dirty="0">
                <a:solidFill>
                  <a:schemeClr val="tx1"/>
                </a:solidFill>
                <a:latin typeface="Times New Roman" panose="02020603050405020304" pitchFamily="18" charset="0"/>
                <a:cs typeface="Times New Roman" panose="02020603050405020304" pitchFamily="18" charset="0"/>
              </a:rPr>
              <a:t> грн</a:t>
            </a:r>
          </a:p>
        </p:txBody>
      </p:sp>
      <p:sp>
        <p:nvSpPr>
          <p:cNvPr id="41" name="Прямоугольник 40">
            <a:extLst>
              <a:ext uri="{FF2B5EF4-FFF2-40B4-BE49-F238E27FC236}">
                <a16:creationId xmlns="" xmlns:a16="http://schemas.microsoft.com/office/drawing/2014/main" id="{35BEBCB0-A55C-4E32-BDFC-8C4A1E679D95}"/>
              </a:ext>
            </a:extLst>
          </p:cNvPr>
          <p:cNvSpPr/>
          <p:nvPr/>
        </p:nvSpPr>
        <p:spPr>
          <a:xfrm>
            <a:off x="4636213" y="4521180"/>
            <a:ext cx="1114159" cy="475483"/>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i="1" dirty="0">
                <a:solidFill>
                  <a:schemeClr val="tx1"/>
                </a:solidFill>
                <a:latin typeface="Times New Roman" panose="02020603050405020304" pitchFamily="18" charset="0"/>
                <a:cs typeface="Times New Roman" panose="02020603050405020304" pitchFamily="18" charset="0"/>
              </a:rPr>
              <a:t>3785</a:t>
            </a:r>
            <a:r>
              <a:rPr lang="uk-UA" sz="1500" b="1" i="1" dirty="0">
                <a:solidFill>
                  <a:schemeClr val="tx1"/>
                </a:solidFill>
                <a:latin typeface="Times New Roman" panose="02020603050405020304" pitchFamily="18" charset="0"/>
                <a:cs typeface="Times New Roman" panose="02020603050405020304" pitchFamily="18" charset="0"/>
              </a:rPr>
              <a:t> грн</a:t>
            </a:r>
          </a:p>
        </p:txBody>
      </p:sp>
      <p:sp>
        <p:nvSpPr>
          <p:cNvPr id="42" name="Прямоугольник 41">
            <a:extLst>
              <a:ext uri="{FF2B5EF4-FFF2-40B4-BE49-F238E27FC236}">
                <a16:creationId xmlns="" xmlns:a16="http://schemas.microsoft.com/office/drawing/2014/main" id="{EEE5F3E3-685C-4919-A033-5D66B6F40522}"/>
              </a:ext>
            </a:extLst>
          </p:cNvPr>
          <p:cNvSpPr/>
          <p:nvPr/>
        </p:nvSpPr>
        <p:spPr>
          <a:xfrm>
            <a:off x="6251782" y="4519562"/>
            <a:ext cx="1099838" cy="475483"/>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500" b="1" i="1" dirty="0">
                <a:solidFill>
                  <a:schemeClr val="tx1"/>
                </a:solidFill>
                <a:latin typeface="Times New Roman" panose="02020603050405020304" pitchFamily="18" charset="0"/>
                <a:cs typeface="Times New Roman" panose="02020603050405020304" pitchFamily="18" charset="0"/>
              </a:rPr>
              <a:t>3 313 грн</a:t>
            </a:r>
          </a:p>
        </p:txBody>
      </p:sp>
      <p:sp>
        <p:nvSpPr>
          <p:cNvPr id="43" name="Прямоугольник 42">
            <a:extLst>
              <a:ext uri="{FF2B5EF4-FFF2-40B4-BE49-F238E27FC236}">
                <a16:creationId xmlns="" xmlns:a16="http://schemas.microsoft.com/office/drawing/2014/main" id="{F646973D-B81C-42E7-B495-35A0858E7834}"/>
              </a:ext>
            </a:extLst>
          </p:cNvPr>
          <p:cNvSpPr/>
          <p:nvPr/>
        </p:nvSpPr>
        <p:spPr>
          <a:xfrm>
            <a:off x="7835265" y="4530239"/>
            <a:ext cx="1004351" cy="454131"/>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i="1" dirty="0">
                <a:solidFill>
                  <a:schemeClr val="tx1"/>
                </a:solidFill>
                <a:latin typeface="Times New Roman" panose="02020603050405020304" pitchFamily="18" charset="0"/>
                <a:cs typeface="Times New Roman" panose="02020603050405020304" pitchFamily="18" charset="0"/>
              </a:rPr>
              <a:t>3 466</a:t>
            </a:r>
            <a:r>
              <a:rPr lang="uk-UA" sz="1500" b="1" i="1" dirty="0">
                <a:solidFill>
                  <a:schemeClr val="tx1"/>
                </a:solidFill>
                <a:latin typeface="Times New Roman" panose="02020603050405020304" pitchFamily="18" charset="0"/>
                <a:cs typeface="Times New Roman" panose="02020603050405020304" pitchFamily="18" charset="0"/>
              </a:rPr>
              <a:t> грн</a:t>
            </a:r>
          </a:p>
        </p:txBody>
      </p:sp>
      <p:pic>
        <p:nvPicPr>
          <p:cNvPr id="1026" name="Picture 2" descr="Возможно, это изображение ребенок, стоит и в помещении">
            <a:extLst>
              <a:ext uri="{FF2B5EF4-FFF2-40B4-BE49-F238E27FC236}">
                <a16:creationId xmlns="" xmlns:a16="http://schemas.microsoft.com/office/drawing/2014/main" id="{EBCEC0F6-9001-48CB-9CCE-57DA94FE8A60}"/>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8418" y="5269260"/>
            <a:ext cx="2116765" cy="1484213"/>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Возможно, это изображение 4 человека, ребенок, люди стоят и в помещении">
            <a:extLst>
              <a:ext uri="{FF2B5EF4-FFF2-40B4-BE49-F238E27FC236}">
                <a16:creationId xmlns="" xmlns:a16="http://schemas.microsoft.com/office/drawing/2014/main" id="{D4098845-58A8-4D15-9138-F31231211575}"/>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502249" y="5285133"/>
            <a:ext cx="2177562" cy="1452464"/>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Возможно, это изображение 5 человек, ребенок, люди стоят и в помещении">
            <a:extLst>
              <a:ext uri="{FF2B5EF4-FFF2-40B4-BE49-F238E27FC236}">
                <a16:creationId xmlns="" xmlns:a16="http://schemas.microsoft.com/office/drawing/2014/main" id="{0AC792B9-0A32-43B1-934B-9EE9CF3079D2}"/>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358488" y="5269259"/>
            <a:ext cx="1978952" cy="148421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4992884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Заголовок 15">
            <a:extLst>
              <a:ext uri="{FF2B5EF4-FFF2-40B4-BE49-F238E27FC236}">
                <a16:creationId xmlns="" xmlns:a16="http://schemas.microsoft.com/office/drawing/2014/main" id="{F2E1979E-91A2-49E6-B2E6-02C3E0460F2C}"/>
              </a:ext>
            </a:extLst>
          </p:cNvPr>
          <p:cNvSpPr>
            <a:spLocks noGrp="1"/>
          </p:cNvSpPr>
          <p:nvPr>
            <p:ph type="title"/>
          </p:nvPr>
        </p:nvSpPr>
        <p:spPr>
          <a:xfrm>
            <a:off x="196874" y="301488"/>
            <a:ext cx="3788366" cy="284731"/>
          </a:xfrm>
        </p:spPr>
        <p:txBody>
          <a:bodyPr>
            <a:normAutofit fontScale="90000"/>
          </a:bodyPr>
          <a:lstStyle/>
          <a:p>
            <a:pPr algn="ctr"/>
            <a:r>
              <a:rPr lang="uk-UA" sz="3300" b="1" dirty="0">
                <a:ln w="22225">
                  <a:solidFill>
                    <a:schemeClr val="accent2"/>
                  </a:solidFill>
                  <a:prstDash val="solid"/>
                </a:ln>
                <a:solidFill>
                  <a:schemeClr val="accent1"/>
                </a:solidFill>
              </a:rPr>
              <a:t/>
            </a:r>
            <a:br>
              <a:rPr lang="uk-UA" sz="3300" b="1" dirty="0">
                <a:ln w="22225">
                  <a:solidFill>
                    <a:schemeClr val="accent2"/>
                  </a:solidFill>
                  <a:prstDash val="solid"/>
                </a:ln>
                <a:solidFill>
                  <a:schemeClr val="accent1"/>
                </a:solidFill>
              </a:rPr>
            </a:br>
            <a:r>
              <a:rPr lang="uk-UA" sz="2325"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Загальна середня освіта</a:t>
            </a:r>
            <a:r>
              <a:rPr lang="ru-RU"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r>
            <a:br>
              <a:rPr lang="ru-RU"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br>
            <a:endParaRPr lang="ru-RU" b="1" dirty="0">
              <a:solidFill>
                <a:schemeClr val="accent1"/>
              </a:solidFill>
              <a:latin typeface="Times New Roman" panose="02020603050405020304" pitchFamily="18" charset="0"/>
              <a:cs typeface="Times New Roman" panose="02020603050405020304" pitchFamily="18" charset="0"/>
            </a:endParaRPr>
          </a:p>
        </p:txBody>
      </p:sp>
      <p:pic>
        <p:nvPicPr>
          <p:cNvPr id="12" name="Рисунок 11">
            <a:extLst>
              <a:ext uri="{FF2B5EF4-FFF2-40B4-BE49-F238E27FC236}">
                <a16:creationId xmlns="" xmlns:a16="http://schemas.microsoft.com/office/drawing/2014/main" id="{BF4DA55E-EE7E-402A-AC94-A64ABF4D40E7}"/>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716719" y="122169"/>
            <a:ext cx="295745" cy="424271"/>
          </a:xfrm>
          <a:prstGeom prst="rect">
            <a:avLst/>
          </a:prstGeom>
        </p:spPr>
      </p:pic>
      <p:sp>
        <p:nvSpPr>
          <p:cNvPr id="11" name="Прямоугольник 10">
            <a:extLst>
              <a:ext uri="{FF2B5EF4-FFF2-40B4-BE49-F238E27FC236}">
                <a16:creationId xmlns="" xmlns:a16="http://schemas.microsoft.com/office/drawing/2014/main" id="{05F8EFA3-1BFB-40AE-8E25-35CF227E39BF}"/>
              </a:ext>
            </a:extLst>
          </p:cNvPr>
          <p:cNvSpPr/>
          <p:nvPr/>
        </p:nvSpPr>
        <p:spPr>
          <a:xfrm>
            <a:off x="7146161" y="169895"/>
            <a:ext cx="1601032" cy="387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625" b="1" dirty="0">
                <a:solidFill>
                  <a:srgbClr val="FF0000"/>
                </a:solidFill>
                <a:latin typeface="Times New Roman" panose="02020603050405020304" pitchFamily="18" charset="0"/>
                <a:cs typeface="Times New Roman" panose="02020603050405020304" pitchFamily="18" charset="0"/>
              </a:rPr>
              <a:t>ОСВІТА</a:t>
            </a:r>
            <a:endParaRPr lang="ru-RU" sz="2625" b="1" dirty="0">
              <a:solidFill>
                <a:srgbClr val="FF0000"/>
              </a:solidFill>
              <a:latin typeface="Times New Roman" panose="02020603050405020304" pitchFamily="18" charset="0"/>
              <a:cs typeface="Times New Roman" panose="02020603050405020304" pitchFamily="18" charset="0"/>
            </a:endParaRPr>
          </a:p>
        </p:txBody>
      </p:sp>
      <p:sp>
        <p:nvSpPr>
          <p:cNvPr id="2" name="Блок-схема: альтернативный процесс 1">
            <a:extLst>
              <a:ext uri="{FF2B5EF4-FFF2-40B4-BE49-F238E27FC236}">
                <a16:creationId xmlns="" xmlns:a16="http://schemas.microsoft.com/office/drawing/2014/main" id="{A583D2E4-4C44-43CE-91A8-6DEFB0740868}"/>
              </a:ext>
            </a:extLst>
          </p:cNvPr>
          <p:cNvSpPr/>
          <p:nvPr/>
        </p:nvSpPr>
        <p:spPr>
          <a:xfrm>
            <a:off x="2933410" y="2090588"/>
            <a:ext cx="1272829" cy="863855"/>
          </a:xfrm>
          <a:prstGeom prst="flowChartAlternateProcess">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088" b="1" dirty="0">
                <a:solidFill>
                  <a:srgbClr val="0033CC"/>
                </a:solidFill>
                <a:latin typeface="Times New Roman" panose="02020603050405020304" pitchFamily="18" charset="0"/>
                <a:cs typeface="Times New Roman" panose="02020603050405020304" pitchFamily="18" charset="0"/>
              </a:rPr>
              <a:t>Гребінківський академічний ліцей</a:t>
            </a:r>
            <a:endParaRPr lang="ru-RU" sz="1088" b="1" dirty="0">
              <a:solidFill>
                <a:srgbClr val="0033CC"/>
              </a:solidFill>
              <a:latin typeface="Times New Roman" panose="02020603050405020304" pitchFamily="18" charset="0"/>
              <a:cs typeface="Times New Roman" panose="02020603050405020304" pitchFamily="18" charset="0"/>
            </a:endParaRPr>
          </a:p>
        </p:txBody>
      </p:sp>
      <p:sp>
        <p:nvSpPr>
          <p:cNvPr id="7" name="Блок-схема: альтернативный процесс 6">
            <a:extLst>
              <a:ext uri="{FF2B5EF4-FFF2-40B4-BE49-F238E27FC236}">
                <a16:creationId xmlns="" xmlns:a16="http://schemas.microsoft.com/office/drawing/2014/main" id="{491CE4CF-E348-457E-B353-4BD3345EE494}"/>
              </a:ext>
            </a:extLst>
          </p:cNvPr>
          <p:cNvSpPr/>
          <p:nvPr/>
        </p:nvSpPr>
        <p:spPr>
          <a:xfrm>
            <a:off x="1517953" y="2080298"/>
            <a:ext cx="1375727" cy="874145"/>
          </a:xfrm>
          <a:prstGeom prst="flowChartAlternateProcess">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088" b="1" dirty="0">
                <a:solidFill>
                  <a:srgbClr val="0033CC"/>
                </a:solidFill>
                <a:latin typeface="Times New Roman" panose="02020603050405020304" pitchFamily="18" charset="0"/>
                <a:cs typeface="Times New Roman" panose="02020603050405020304" pitchFamily="18" charset="0"/>
              </a:rPr>
              <a:t>В.-Новоселицька філія ОЗО «Гребінківський ліцей»</a:t>
            </a:r>
            <a:endParaRPr lang="ru-RU" sz="1088" b="1" dirty="0">
              <a:solidFill>
                <a:srgbClr val="0033CC"/>
              </a:solidFill>
              <a:latin typeface="Times New Roman" panose="02020603050405020304" pitchFamily="18" charset="0"/>
              <a:cs typeface="Times New Roman" panose="02020603050405020304" pitchFamily="18" charset="0"/>
            </a:endParaRPr>
          </a:p>
        </p:txBody>
      </p:sp>
      <p:sp>
        <p:nvSpPr>
          <p:cNvPr id="8" name="Блок-схема: альтернативный процесс 7">
            <a:extLst>
              <a:ext uri="{FF2B5EF4-FFF2-40B4-BE49-F238E27FC236}">
                <a16:creationId xmlns="" xmlns:a16="http://schemas.microsoft.com/office/drawing/2014/main" id="{8F4179F1-3BB6-48B7-BF9F-682AFF439B29}"/>
              </a:ext>
            </a:extLst>
          </p:cNvPr>
          <p:cNvSpPr/>
          <p:nvPr/>
        </p:nvSpPr>
        <p:spPr>
          <a:xfrm>
            <a:off x="5316584" y="2084696"/>
            <a:ext cx="1162594" cy="863856"/>
          </a:xfrm>
          <a:prstGeom prst="flowChartAlternateProcess">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088" b="1" dirty="0">
                <a:solidFill>
                  <a:srgbClr val="0033CC"/>
                </a:solidFill>
                <a:latin typeface="Times New Roman" panose="02020603050405020304" pitchFamily="18" charset="0"/>
                <a:cs typeface="Times New Roman" panose="02020603050405020304" pitchFamily="18" charset="0"/>
              </a:rPr>
              <a:t>Ксаверівська гімназія</a:t>
            </a:r>
            <a:endParaRPr lang="ru-RU" sz="1088" b="1" dirty="0">
              <a:solidFill>
                <a:srgbClr val="0033CC"/>
              </a:solidFill>
              <a:latin typeface="Times New Roman" panose="02020603050405020304" pitchFamily="18" charset="0"/>
              <a:cs typeface="Times New Roman" panose="02020603050405020304" pitchFamily="18" charset="0"/>
            </a:endParaRPr>
          </a:p>
        </p:txBody>
      </p:sp>
      <p:sp>
        <p:nvSpPr>
          <p:cNvPr id="9" name="Блок-схема: альтернативный процесс 8">
            <a:extLst>
              <a:ext uri="{FF2B5EF4-FFF2-40B4-BE49-F238E27FC236}">
                <a16:creationId xmlns="" xmlns:a16="http://schemas.microsoft.com/office/drawing/2014/main" id="{856E757C-7537-4966-9376-8224F6F36506}"/>
              </a:ext>
            </a:extLst>
          </p:cNvPr>
          <p:cNvSpPr/>
          <p:nvPr/>
        </p:nvSpPr>
        <p:spPr>
          <a:xfrm>
            <a:off x="6493719" y="2099184"/>
            <a:ext cx="1138739" cy="843511"/>
          </a:xfrm>
          <a:prstGeom prst="flowChartAlternateProcess">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088" b="1" dirty="0">
                <a:solidFill>
                  <a:srgbClr val="0033CC"/>
                </a:solidFill>
                <a:latin typeface="Times New Roman" panose="02020603050405020304" pitchFamily="18" charset="0"/>
                <a:cs typeface="Times New Roman" panose="02020603050405020304" pitchFamily="18" charset="0"/>
              </a:rPr>
              <a:t>Дослідницька </a:t>
            </a:r>
          </a:p>
          <a:p>
            <a:pPr algn="ctr"/>
            <a:r>
              <a:rPr lang="uk-UA" sz="1088" b="1" dirty="0">
                <a:solidFill>
                  <a:srgbClr val="0033CC"/>
                </a:solidFill>
                <a:latin typeface="Times New Roman" panose="02020603050405020304" pitchFamily="18" charset="0"/>
                <a:cs typeface="Times New Roman" panose="02020603050405020304" pitchFamily="18" charset="0"/>
              </a:rPr>
              <a:t>гімназія</a:t>
            </a:r>
            <a:endParaRPr lang="ru-RU" sz="1088" b="1" dirty="0">
              <a:solidFill>
                <a:srgbClr val="0033CC"/>
              </a:solidFill>
              <a:latin typeface="Times New Roman" panose="02020603050405020304" pitchFamily="18" charset="0"/>
              <a:cs typeface="Times New Roman" panose="02020603050405020304" pitchFamily="18" charset="0"/>
            </a:endParaRPr>
          </a:p>
        </p:txBody>
      </p:sp>
      <p:sp>
        <p:nvSpPr>
          <p:cNvPr id="10" name="Блок-схема: альтернативный процесс 9">
            <a:extLst>
              <a:ext uri="{FF2B5EF4-FFF2-40B4-BE49-F238E27FC236}">
                <a16:creationId xmlns="" xmlns:a16="http://schemas.microsoft.com/office/drawing/2014/main" id="{8AFDBDDA-E820-4F0D-AFDF-D8E86BE8699E}"/>
              </a:ext>
            </a:extLst>
          </p:cNvPr>
          <p:cNvSpPr/>
          <p:nvPr/>
        </p:nvSpPr>
        <p:spPr>
          <a:xfrm>
            <a:off x="7671552" y="2088904"/>
            <a:ext cx="1311562" cy="843512"/>
          </a:xfrm>
          <a:prstGeom prst="flowChartAlternateProcess">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088" b="1" dirty="0">
                <a:solidFill>
                  <a:srgbClr val="0033CC"/>
                </a:solidFill>
                <a:latin typeface="Times New Roman" panose="02020603050405020304" pitchFamily="18" charset="0"/>
                <a:cs typeface="Times New Roman" panose="02020603050405020304" pitchFamily="18" charset="0"/>
              </a:rPr>
              <a:t>Саливонківська гімназія</a:t>
            </a:r>
            <a:endParaRPr lang="ru-RU" sz="1088" b="1" dirty="0">
              <a:solidFill>
                <a:srgbClr val="0033CC"/>
              </a:solidFill>
              <a:latin typeface="Times New Roman" panose="02020603050405020304" pitchFamily="18" charset="0"/>
              <a:cs typeface="Times New Roman" panose="02020603050405020304" pitchFamily="18" charset="0"/>
            </a:endParaRPr>
          </a:p>
        </p:txBody>
      </p:sp>
      <p:sp>
        <p:nvSpPr>
          <p:cNvPr id="3" name="Прямоугольник 2">
            <a:extLst>
              <a:ext uri="{FF2B5EF4-FFF2-40B4-BE49-F238E27FC236}">
                <a16:creationId xmlns="" xmlns:a16="http://schemas.microsoft.com/office/drawing/2014/main" id="{0C2B0A37-99FF-48F5-AFD1-9604DDFBDD1B}"/>
              </a:ext>
            </a:extLst>
          </p:cNvPr>
          <p:cNvSpPr/>
          <p:nvPr/>
        </p:nvSpPr>
        <p:spPr>
          <a:xfrm>
            <a:off x="3517325" y="4702866"/>
            <a:ext cx="831511" cy="328994"/>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125" b="1" dirty="0">
                <a:solidFill>
                  <a:schemeClr val="accent1">
                    <a:lumMod val="75000"/>
                  </a:schemeClr>
                </a:solidFill>
                <a:latin typeface="Times New Roman" panose="02020603050405020304" pitchFamily="18" charset="0"/>
                <a:cs typeface="Times New Roman" panose="02020603050405020304" pitchFamily="18" charset="0"/>
              </a:rPr>
              <a:t>2 535 грн</a:t>
            </a:r>
            <a:endParaRPr lang="ru-RU" sz="1125"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3" name="Прямоугольник 12">
            <a:extLst>
              <a:ext uri="{FF2B5EF4-FFF2-40B4-BE49-F238E27FC236}">
                <a16:creationId xmlns="" xmlns:a16="http://schemas.microsoft.com/office/drawing/2014/main" id="{A21EBA6F-9657-4006-83DF-41581D7F437C}"/>
              </a:ext>
            </a:extLst>
          </p:cNvPr>
          <p:cNvSpPr/>
          <p:nvPr/>
        </p:nvSpPr>
        <p:spPr>
          <a:xfrm>
            <a:off x="4689416" y="4696090"/>
            <a:ext cx="831511" cy="328994"/>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125" b="1" dirty="0">
                <a:solidFill>
                  <a:schemeClr val="accent1">
                    <a:lumMod val="75000"/>
                  </a:schemeClr>
                </a:solidFill>
                <a:latin typeface="Times New Roman" panose="02020603050405020304" pitchFamily="18" charset="0"/>
                <a:cs typeface="Times New Roman" panose="02020603050405020304" pitchFamily="18" charset="0"/>
              </a:rPr>
              <a:t>5 716 грн</a:t>
            </a:r>
            <a:endParaRPr lang="ru-RU" sz="1125"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4" name="Прямоугольник 13">
            <a:extLst>
              <a:ext uri="{FF2B5EF4-FFF2-40B4-BE49-F238E27FC236}">
                <a16:creationId xmlns="" xmlns:a16="http://schemas.microsoft.com/office/drawing/2014/main" id="{9CD9A53D-24F5-492D-97A5-D1511B36C4CE}"/>
              </a:ext>
            </a:extLst>
          </p:cNvPr>
          <p:cNvSpPr/>
          <p:nvPr/>
        </p:nvSpPr>
        <p:spPr>
          <a:xfrm>
            <a:off x="5828039" y="4696090"/>
            <a:ext cx="831510" cy="361435"/>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125" b="1" dirty="0">
                <a:solidFill>
                  <a:schemeClr val="accent1">
                    <a:lumMod val="75000"/>
                  </a:schemeClr>
                </a:solidFill>
                <a:latin typeface="Times New Roman" panose="02020603050405020304" pitchFamily="18" charset="0"/>
                <a:cs typeface="Times New Roman" panose="02020603050405020304" pitchFamily="18" charset="0"/>
              </a:rPr>
              <a:t>4 735 грн</a:t>
            </a:r>
          </a:p>
        </p:txBody>
      </p:sp>
      <p:sp>
        <p:nvSpPr>
          <p:cNvPr id="17" name="Прямоугольник 16">
            <a:extLst>
              <a:ext uri="{FF2B5EF4-FFF2-40B4-BE49-F238E27FC236}">
                <a16:creationId xmlns="" xmlns:a16="http://schemas.microsoft.com/office/drawing/2014/main" id="{17BD2799-3C5D-4FC1-95A1-A3BAB342BC93}"/>
              </a:ext>
            </a:extLst>
          </p:cNvPr>
          <p:cNvSpPr/>
          <p:nvPr/>
        </p:nvSpPr>
        <p:spPr>
          <a:xfrm>
            <a:off x="6961289" y="4696090"/>
            <a:ext cx="831509" cy="350276"/>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125" b="1" dirty="0">
                <a:solidFill>
                  <a:schemeClr val="accent1">
                    <a:lumMod val="75000"/>
                  </a:schemeClr>
                </a:solidFill>
                <a:latin typeface="Times New Roman" panose="02020603050405020304" pitchFamily="18" charset="0"/>
                <a:cs typeface="Times New Roman" panose="02020603050405020304" pitchFamily="18" charset="0"/>
              </a:rPr>
              <a:t>3 573 грн</a:t>
            </a:r>
            <a:endParaRPr lang="ru-RU" sz="1125"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8" name="Прямоугольник 17">
            <a:extLst>
              <a:ext uri="{FF2B5EF4-FFF2-40B4-BE49-F238E27FC236}">
                <a16:creationId xmlns="" xmlns:a16="http://schemas.microsoft.com/office/drawing/2014/main" id="{33C51372-F85A-4111-B778-680DEA0083A1}"/>
              </a:ext>
            </a:extLst>
          </p:cNvPr>
          <p:cNvSpPr/>
          <p:nvPr/>
        </p:nvSpPr>
        <p:spPr>
          <a:xfrm>
            <a:off x="8085328" y="4664603"/>
            <a:ext cx="883452" cy="33408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125" b="1" dirty="0">
                <a:solidFill>
                  <a:schemeClr val="accent1">
                    <a:lumMod val="75000"/>
                  </a:schemeClr>
                </a:solidFill>
                <a:latin typeface="Times New Roman" panose="02020603050405020304" pitchFamily="18" charset="0"/>
                <a:cs typeface="Times New Roman" panose="02020603050405020304" pitchFamily="18" charset="0"/>
              </a:rPr>
              <a:t>3 566 грн</a:t>
            </a:r>
            <a:endParaRPr lang="ru-RU" sz="1125"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 xmlns:a16="http://schemas.microsoft.com/office/drawing/2014/main" id="{CB8AA81E-EFCF-4294-9881-05E44F3AD5B0}"/>
              </a:ext>
            </a:extLst>
          </p:cNvPr>
          <p:cNvSpPr txBox="1"/>
          <p:nvPr/>
        </p:nvSpPr>
        <p:spPr>
          <a:xfrm>
            <a:off x="189200" y="726465"/>
            <a:ext cx="4934089" cy="1200329"/>
          </a:xfrm>
          <a:prstGeom prst="rect">
            <a:avLst/>
          </a:prstGeom>
          <a:noFill/>
        </p:spPr>
        <p:txBody>
          <a:bodyPr wrap="square">
            <a:spAutoFit/>
          </a:bodyPr>
          <a:lstStyle/>
          <a:p>
            <a:r>
              <a:rPr lang="uk-UA" dirty="0">
                <a:latin typeface="Times New Roman" panose="02020603050405020304" pitchFamily="18" charset="0"/>
                <a:cs typeface="Times New Roman" panose="02020603050405020304" pitchFamily="18" charset="0"/>
              </a:rPr>
              <a:t>Всього у закладах загальної середньої </a:t>
            </a:r>
            <a:endParaRPr lang="en-US" dirty="0">
              <a:latin typeface="Times New Roman" panose="02020603050405020304" pitchFamily="18" charset="0"/>
              <a:cs typeface="Times New Roman" panose="02020603050405020304" pitchFamily="18" charset="0"/>
            </a:endParaRPr>
          </a:p>
          <a:p>
            <a:r>
              <a:rPr lang="uk-UA" dirty="0">
                <a:latin typeface="Times New Roman" panose="02020603050405020304" pitchFamily="18" charset="0"/>
                <a:cs typeface="Times New Roman" panose="02020603050405020304" pitchFamily="18" charset="0"/>
              </a:rPr>
              <a:t>освіти </a:t>
            </a:r>
            <a:r>
              <a:rPr lang="uk-UA" b="1" dirty="0">
                <a:latin typeface="Times New Roman" panose="02020603050405020304" pitchFamily="18" charset="0"/>
                <a:cs typeface="Times New Roman" panose="02020603050405020304" pitchFamily="18" charset="0"/>
              </a:rPr>
              <a:t>1584 учні</a:t>
            </a:r>
            <a:endParaRPr lang="ru-RU" b="1" dirty="0">
              <a:latin typeface="Times New Roman" panose="02020603050405020304" pitchFamily="18" charset="0"/>
              <a:cs typeface="Times New Roman" panose="02020603050405020304" pitchFamily="18" charset="0"/>
            </a:endParaRPr>
          </a:p>
          <a:p>
            <a:r>
              <a:rPr lang="uk-UA" dirty="0">
                <a:latin typeface="Times New Roman" panose="02020603050405020304" pitchFamily="18" charset="0"/>
                <a:ea typeface="Times New Roman" panose="02020603050405020304" pitchFamily="18" charset="0"/>
                <a:cs typeface="Times New Roman" panose="02020603050405020304" pitchFamily="18" charset="0"/>
              </a:rPr>
              <a:t>Освітній процес в школах забезпечують </a:t>
            </a:r>
          </a:p>
          <a:p>
            <a:r>
              <a:rPr lang="uk-UA" b="1" dirty="0">
                <a:latin typeface="Times New Roman" panose="02020603050405020304" pitchFamily="18" charset="0"/>
                <a:ea typeface="Calibri" panose="020F0502020204030204" pitchFamily="34" charset="0"/>
                <a:cs typeface="Times New Roman" panose="02020603050405020304" pitchFamily="18" charset="0"/>
              </a:rPr>
              <a:t>297 педагогічних працівників</a:t>
            </a:r>
            <a:r>
              <a:rPr lang="uk-UA" dirty="0">
                <a:latin typeface="Times New Roman" panose="02020603050405020304" pitchFamily="18" charset="0"/>
                <a:ea typeface="Calibri" panose="020F0502020204030204" pitchFamily="34" charset="0"/>
              </a:rPr>
              <a:t>.</a:t>
            </a:r>
          </a:p>
        </p:txBody>
      </p:sp>
      <p:sp>
        <p:nvSpPr>
          <p:cNvPr id="33" name="Стрелка: вниз 32">
            <a:extLst>
              <a:ext uri="{FF2B5EF4-FFF2-40B4-BE49-F238E27FC236}">
                <a16:creationId xmlns="" xmlns:a16="http://schemas.microsoft.com/office/drawing/2014/main" id="{5F007655-1282-4BD6-A029-B34A664AB020}"/>
              </a:ext>
            </a:extLst>
          </p:cNvPr>
          <p:cNvSpPr/>
          <p:nvPr/>
        </p:nvSpPr>
        <p:spPr>
          <a:xfrm>
            <a:off x="2198618" y="3937373"/>
            <a:ext cx="442913" cy="229425"/>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34" name="Стрелка: вниз 33">
            <a:extLst>
              <a:ext uri="{FF2B5EF4-FFF2-40B4-BE49-F238E27FC236}">
                <a16:creationId xmlns="" xmlns:a16="http://schemas.microsoft.com/office/drawing/2014/main" id="{D65C4E61-4AD4-4518-AF24-3A0563497E49}"/>
              </a:ext>
            </a:extLst>
          </p:cNvPr>
          <p:cNvSpPr/>
          <p:nvPr/>
        </p:nvSpPr>
        <p:spPr>
          <a:xfrm>
            <a:off x="4555309" y="3897612"/>
            <a:ext cx="442913" cy="254844"/>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35" name="Стрелка: вниз 34">
            <a:extLst>
              <a:ext uri="{FF2B5EF4-FFF2-40B4-BE49-F238E27FC236}">
                <a16:creationId xmlns="" xmlns:a16="http://schemas.microsoft.com/office/drawing/2014/main" id="{16D01D7D-56DF-4211-A1B6-8C0E71DC3A04}"/>
              </a:ext>
            </a:extLst>
          </p:cNvPr>
          <p:cNvSpPr/>
          <p:nvPr/>
        </p:nvSpPr>
        <p:spPr>
          <a:xfrm>
            <a:off x="5692327" y="3898273"/>
            <a:ext cx="442913" cy="254843"/>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36" name="Стрелка: вниз 35">
            <a:extLst>
              <a:ext uri="{FF2B5EF4-FFF2-40B4-BE49-F238E27FC236}">
                <a16:creationId xmlns="" xmlns:a16="http://schemas.microsoft.com/office/drawing/2014/main" id="{046DBD72-5827-4FE4-918E-1B6A1097AF71}"/>
              </a:ext>
            </a:extLst>
          </p:cNvPr>
          <p:cNvSpPr/>
          <p:nvPr/>
        </p:nvSpPr>
        <p:spPr>
          <a:xfrm>
            <a:off x="6994106" y="3905470"/>
            <a:ext cx="442913" cy="233713"/>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dirty="0"/>
          </a:p>
        </p:txBody>
      </p:sp>
      <p:sp>
        <p:nvSpPr>
          <p:cNvPr id="37" name="Блок-схема: альтернативный процесс 36">
            <a:extLst>
              <a:ext uri="{FF2B5EF4-FFF2-40B4-BE49-F238E27FC236}">
                <a16:creationId xmlns="" xmlns:a16="http://schemas.microsoft.com/office/drawing/2014/main" id="{6EF9AE1F-2EBD-471A-B70D-ECF179DE0D6A}"/>
              </a:ext>
            </a:extLst>
          </p:cNvPr>
          <p:cNvSpPr/>
          <p:nvPr/>
        </p:nvSpPr>
        <p:spPr>
          <a:xfrm>
            <a:off x="98549" y="2078838"/>
            <a:ext cx="1362714" cy="829657"/>
          </a:xfrm>
          <a:prstGeom prst="flowChartAlternateProcess">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088" b="1" dirty="0">
                <a:solidFill>
                  <a:srgbClr val="0033CC"/>
                </a:solidFill>
                <a:latin typeface="Times New Roman" panose="02020603050405020304" pitchFamily="18" charset="0"/>
                <a:cs typeface="Times New Roman" panose="02020603050405020304" pitchFamily="18" charset="0"/>
              </a:rPr>
              <a:t>ОЗО «Гребінківський ліцей»</a:t>
            </a:r>
            <a:endParaRPr lang="ru-RU" sz="1088" b="1" dirty="0">
              <a:solidFill>
                <a:srgbClr val="0033CC"/>
              </a:solidFill>
              <a:latin typeface="Times New Roman" panose="02020603050405020304" pitchFamily="18" charset="0"/>
              <a:cs typeface="Times New Roman" panose="02020603050405020304" pitchFamily="18" charset="0"/>
            </a:endParaRPr>
          </a:p>
        </p:txBody>
      </p:sp>
      <p:sp>
        <p:nvSpPr>
          <p:cNvPr id="38" name="Блок-схема: альтернативный процесс 37">
            <a:extLst>
              <a:ext uri="{FF2B5EF4-FFF2-40B4-BE49-F238E27FC236}">
                <a16:creationId xmlns="" xmlns:a16="http://schemas.microsoft.com/office/drawing/2014/main" id="{4827ED91-C95B-4511-A8A9-DBFDF1B7B4C8}"/>
              </a:ext>
            </a:extLst>
          </p:cNvPr>
          <p:cNvSpPr/>
          <p:nvPr/>
        </p:nvSpPr>
        <p:spPr>
          <a:xfrm>
            <a:off x="4210610" y="2107303"/>
            <a:ext cx="1092405" cy="838943"/>
          </a:xfrm>
          <a:prstGeom prst="flowChartAlternateProcess">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088" b="1" dirty="0">
                <a:solidFill>
                  <a:srgbClr val="0033CC"/>
                </a:solidFill>
                <a:latin typeface="Times New Roman" panose="02020603050405020304" pitchFamily="18" charset="0"/>
                <a:cs typeface="Times New Roman" panose="02020603050405020304" pitchFamily="18" charset="0"/>
              </a:rPr>
              <a:t>Лосятинська гімназія</a:t>
            </a:r>
            <a:endParaRPr lang="ru-RU" sz="1088" b="1" dirty="0">
              <a:solidFill>
                <a:srgbClr val="0033CC"/>
              </a:solidFill>
              <a:latin typeface="Times New Roman" panose="02020603050405020304" pitchFamily="18" charset="0"/>
              <a:cs typeface="Times New Roman" panose="02020603050405020304" pitchFamily="18" charset="0"/>
            </a:endParaRPr>
          </a:p>
        </p:txBody>
      </p:sp>
      <p:sp>
        <p:nvSpPr>
          <p:cNvPr id="39" name="Прямоугольник: скругленные углы 38">
            <a:extLst>
              <a:ext uri="{FF2B5EF4-FFF2-40B4-BE49-F238E27FC236}">
                <a16:creationId xmlns="" xmlns:a16="http://schemas.microsoft.com/office/drawing/2014/main" id="{7C65CEB1-2C10-4CAE-A6E8-83EB9434C1BF}"/>
              </a:ext>
            </a:extLst>
          </p:cNvPr>
          <p:cNvSpPr/>
          <p:nvPr/>
        </p:nvSpPr>
        <p:spPr>
          <a:xfrm>
            <a:off x="2927323" y="2890202"/>
            <a:ext cx="1267784" cy="1006274"/>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1050" b="1" i="1" dirty="0">
                <a:solidFill>
                  <a:schemeClr val="tx1"/>
                </a:solidFill>
                <a:latin typeface="Times New Roman" panose="02020603050405020304" pitchFamily="18" charset="0"/>
                <a:cs typeface="Times New Roman" panose="02020603050405020304" pitchFamily="18" charset="0"/>
              </a:rPr>
              <a:t>класів – 10 +</a:t>
            </a:r>
          </a:p>
          <a:p>
            <a:r>
              <a:rPr lang="uk-UA" sz="1050" b="1" i="1" dirty="0">
                <a:solidFill>
                  <a:schemeClr val="tx1"/>
                </a:solidFill>
                <a:latin typeface="Times New Roman" panose="02020603050405020304" pitchFamily="18" charset="0"/>
                <a:cs typeface="Times New Roman" panose="02020603050405020304" pitchFamily="18" charset="0"/>
              </a:rPr>
              <a:t>1 клас Маріупольської школи №18</a:t>
            </a:r>
          </a:p>
          <a:p>
            <a:r>
              <a:rPr lang="uk-UA" sz="1050" b="1" i="1" dirty="0" smtClean="0">
                <a:solidFill>
                  <a:schemeClr val="tx1"/>
                </a:solidFill>
                <a:latin typeface="Times New Roman" panose="02020603050405020304" pitchFamily="18" charset="0"/>
                <a:cs typeface="Times New Roman" panose="02020603050405020304" pitchFamily="18" charset="0"/>
              </a:rPr>
              <a:t>учнів у</a:t>
            </a:r>
            <a:endParaRPr lang="uk-UA" sz="1050" b="1" i="1" dirty="0">
              <a:solidFill>
                <a:schemeClr val="tx1"/>
              </a:solidFill>
              <a:latin typeface="Times New Roman" panose="02020603050405020304" pitchFamily="18" charset="0"/>
              <a:cs typeface="Times New Roman" panose="02020603050405020304" pitchFamily="18" charset="0"/>
            </a:endParaRPr>
          </a:p>
          <a:p>
            <a:r>
              <a:rPr lang="uk-UA" sz="1050" b="1" i="1" dirty="0">
                <a:solidFill>
                  <a:schemeClr val="tx1"/>
                </a:solidFill>
                <a:latin typeface="Times New Roman" panose="02020603050405020304" pitchFamily="18" charset="0"/>
                <a:cs typeface="Times New Roman" panose="02020603050405020304" pitchFamily="18" charset="0"/>
              </a:rPr>
              <a:t>класах – 218</a:t>
            </a:r>
          </a:p>
        </p:txBody>
      </p:sp>
      <p:sp>
        <p:nvSpPr>
          <p:cNvPr id="40" name="Прямоугольник: скругленные углы 39">
            <a:extLst>
              <a:ext uri="{FF2B5EF4-FFF2-40B4-BE49-F238E27FC236}">
                <a16:creationId xmlns="" xmlns:a16="http://schemas.microsoft.com/office/drawing/2014/main" id="{1C2F7F8A-D7F4-4BC2-8112-873EE4E8FE82}"/>
              </a:ext>
            </a:extLst>
          </p:cNvPr>
          <p:cNvSpPr/>
          <p:nvPr/>
        </p:nvSpPr>
        <p:spPr>
          <a:xfrm>
            <a:off x="4239806" y="2890201"/>
            <a:ext cx="1032797" cy="933371"/>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1200" b="1" i="1" dirty="0">
                <a:solidFill>
                  <a:schemeClr val="tx1"/>
                </a:solidFill>
                <a:latin typeface="Times New Roman" panose="02020603050405020304" pitchFamily="18" charset="0"/>
                <a:cs typeface="Times New Roman" panose="02020603050405020304" pitchFamily="18" charset="0"/>
              </a:rPr>
              <a:t>класів – 9</a:t>
            </a:r>
          </a:p>
          <a:p>
            <a:endParaRPr lang="uk-UA" sz="600" b="1" i="1" dirty="0">
              <a:solidFill>
                <a:schemeClr val="tx1"/>
              </a:solidFill>
              <a:latin typeface="Times New Roman" panose="02020603050405020304" pitchFamily="18" charset="0"/>
              <a:cs typeface="Times New Roman" panose="02020603050405020304" pitchFamily="18" charset="0"/>
            </a:endParaRPr>
          </a:p>
          <a:p>
            <a:r>
              <a:rPr lang="uk-UA" sz="1200" b="1" i="1" dirty="0" smtClean="0">
                <a:solidFill>
                  <a:schemeClr val="tx1"/>
                </a:solidFill>
                <a:latin typeface="Times New Roman" panose="02020603050405020304" pitchFamily="18" charset="0"/>
                <a:cs typeface="Times New Roman" panose="02020603050405020304" pitchFamily="18" charset="0"/>
              </a:rPr>
              <a:t>учнів </a:t>
            </a:r>
            <a:r>
              <a:rPr lang="uk-UA" sz="1200" b="1" i="1" dirty="0">
                <a:solidFill>
                  <a:schemeClr val="tx1"/>
                </a:solidFill>
                <a:latin typeface="Times New Roman" panose="02020603050405020304" pitchFamily="18" charset="0"/>
                <a:cs typeface="Times New Roman" panose="02020603050405020304" pitchFamily="18" charset="0"/>
              </a:rPr>
              <a:t>у</a:t>
            </a:r>
            <a:r>
              <a:rPr lang="uk-UA" sz="1200" b="1" i="1" dirty="0" smtClean="0">
                <a:solidFill>
                  <a:schemeClr val="tx1"/>
                </a:solidFill>
                <a:latin typeface="Times New Roman" panose="02020603050405020304" pitchFamily="18" charset="0"/>
                <a:cs typeface="Times New Roman" panose="02020603050405020304" pitchFamily="18" charset="0"/>
              </a:rPr>
              <a:t> </a:t>
            </a:r>
            <a:endParaRPr lang="uk-UA" sz="1200" b="1" i="1" dirty="0">
              <a:solidFill>
                <a:schemeClr val="tx1"/>
              </a:solidFill>
              <a:latin typeface="Times New Roman" panose="02020603050405020304" pitchFamily="18" charset="0"/>
              <a:cs typeface="Times New Roman" panose="02020603050405020304" pitchFamily="18" charset="0"/>
            </a:endParaRPr>
          </a:p>
          <a:p>
            <a:r>
              <a:rPr lang="uk-UA" sz="1200" b="1" i="1" dirty="0">
                <a:solidFill>
                  <a:schemeClr val="tx1"/>
                </a:solidFill>
                <a:latin typeface="Times New Roman" panose="02020603050405020304" pitchFamily="18" charset="0"/>
                <a:cs typeface="Times New Roman" panose="02020603050405020304" pitchFamily="18" charset="0"/>
              </a:rPr>
              <a:t>класах – 80</a:t>
            </a:r>
          </a:p>
        </p:txBody>
      </p:sp>
      <p:sp>
        <p:nvSpPr>
          <p:cNvPr id="41" name="Прямоугольник: скругленные углы 40">
            <a:extLst>
              <a:ext uri="{FF2B5EF4-FFF2-40B4-BE49-F238E27FC236}">
                <a16:creationId xmlns="" xmlns:a16="http://schemas.microsoft.com/office/drawing/2014/main" id="{5D76D497-3DB4-48F4-B4F4-2FC9778405A8}"/>
              </a:ext>
            </a:extLst>
          </p:cNvPr>
          <p:cNvSpPr/>
          <p:nvPr/>
        </p:nvSpPr>
        <p:spPr>
          <a:xfrm>
            <a:off x="5358425" y="2861761"/>
            <a:ext cx="1110719" cy="965108"/>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1200" b="1" i="1" dirty="0">
                <a:solidFill>
                  <a:schemeClr val="tx1"/>
                </a:solidFill>
                <a:latin typeface="Times New Roman" panose="02020603050405020304" pitchFamily="18" charset="0"/>
                <a:cs typeface="Times New Roman" panose="02020603050405020304" pitchFamily="18" charset="0"/>
              </a:rPr>
              <a:t>класів – 9</a:t>
            </a:r>
          </a:p>
          <a:p>
            <a:endParaRPr lang="uk-UA" sz="600" b="1" i="1" dirty="0">
              <a:solidFill>
                <a:schemeClr val="tx1"/>
              </a:solidFill>
              <a:latin typeface="Times New Roman" panose="02020603050405020304" pitchFamily="18" charset="0"/>
              <a:cs typeface="Times New Roman" panose="02020603050405020304" pitchFamily="18" charset="0"/>
            </a:endParaRPr>
          </a:p>
          <a:p>
            <a:r>
              <a:rPr lang="uk-UA" sz="1200" b="1" i="1" dirty="0" smtClean="0">
                <a:solidFill>
                  <a:schemeClr val="tx1"/>
                </a:solidFill>
                <a:latin typeface="Times New Roman" panose="02020603050405020304" pitchFamily="18" charset="0"/>
                <a:cs typeface="Times New Roman" panose="02020603050405020304" pitchFamily="18" charset="0"/>
              </a:rPr>
              <a:t>учнів </a:t>
            </a:r>
            <a:r>
              <a:rPr lang="uk-UA" sz="1200" b="1" i="1" dirty="0">
                <a:solidFill>
                  <a:schemeClr val="tx1"/>
                </a:solidFill>
                <a:latin typeface="Times New Roman" panose="02020603050405020304" pitchFamily="18" charset="0"/>
                <a:cs typeface="Times New Roman" panose="02020603050405020304" pitchFamily="18" charset="0"/>
              </a:rPr>
              <a:t>у</a:t>
            </a:r>
            <a:r>
              <a:rPr lang="uk-UA" sz="1200" b="1" i="1" dirty="0" smtClean="0">
                <a:solidFill>
                  <a:schemeClr val="tx1"/>
                </a:solidFill>
                <a:latin typeface="Times New Roman" panose="02020603050405020304" pitchFamily="18" charset="0"/>
                <a:cs typeface="Times New Roman" panose="02020603050405020304" pitchFamily="18" charset="0"/>
              </a:rPr>
              <a:t> </a:t>
            </a:r>
            <a:endParaRPr lang="uk-UA" sz="1200" b="1" i="1" dirty="0">
              <a:solidFill>
                <a:schemeClr val="tx1"/>
              </a:solidFill>
              <a:latin typeface="Times New Roman" panose="02020603050405020304" pitchFamily="18" charset="0"/>
              <a:cs typeface="Times New Roman" panose="02020603050405020304" pitchFamily="18" charset="0"/>
            </a:endParaRPr>
          </a:p>
          <a:p>
            <a:r>
              <a:rPr lang="uk-UA" sz="1200" b="1" i="1" dirty="0">
                <a:solidFill>
                  <a:schemeClr val="tx1"/>
                </a:solidFill>
                <a:latin typeface="Times New Roman" panose="02020603050405020304" pitchFamily="18" charset="0"/>
                <a:cs typeface="Times New Roman" panose="02020603050405020304" pitchFamily="18" charset="0"/>
              </a:rPr>
              <a:t>класах – 133</a:t>
            </a:r>
          </a:p>
        </p:txBody>
      </p:sp>
      <p:sp>
        <p:nvSpPr>
          <p:cNvPr id="42" name="Прямоугольник: скругленные углы 41">
            <a:extLst>
              <a:ext uri="{FF2B5EF4-FFF2-40B4-BE49-F238E27FC236}">
                <a16:creationId xmlns="" xmlns:a16="http://schemas.microsoft.com/office/drawing/2014/main" id="{FBB95A02-BE2E-4FB0-BB51-52A38432A58B}"/>
              </a:ext>
            </a:extLst>
          </p:cNvPr>
          <p:cNvSpPr/>
          <p:nvPr/>
        </p:nvSpPr>
        <p:spPr>
          <a:xfrm>
            <a:off x="6540176" y="2845707"/>
            <a:ext cx="1107150" cy="983451"/>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1200" b="1" i="1" dirty="0">
                <a:solidFill>
                  <a:schemeClr val="tx1"/>
                </a:solidFill>
                <a:latin typeface="Times New Roman" panose="02020603050405020304" pitchFamily="18" charset="0"/>
                <a:cs typeface="Times New Roman" panose="02020603050405020304" pitchFamily="18" charset="0"/>
              </a:rPr>
              <a:t>класів – 9</a:t>
            </a:r>
          </a:p>
          <a:p>
            <a:endParaRPr lang="uk-UA" sz="600" b="1" i="1" dirty="0">
              <a:solidFill>
                <a:schemeClr val="tx1"/>
              </a:solidFill>
              <a:latin typeface="Times New Roman" panose="02020603050405020304" pitchFamily="18" charset="0"/>
              <a:cs typeface="Times New Roman" panose="02020603050405020304" pitchFamily="18" charset="0"/>
            </a:endParaRPr>
          </a:p>
          <a:p>
            <a:r>
              <a:rPr lang="uk-UA" sz="1200" b="1" i="1" dirty="0" smtClean="0">
                <a:solidFill>
                  <a:schemeClr val="tx1"/>
                </a:solidFill>
                <a:latin typeface="Times New Roman" panose="02020603050405020304" pitchFamily="18" charset="0"/>
                <a:cs typeface="Times New Roman" panose="02020603050405020304" pitchFamily="18" charset="0"/>
              </a:rPr>
              <a:t>учнів  </a:t>
            </a:r>
            <a:r>
              <a:rPr lang="uk-UA" sz="1200" b="1" i="1" dirty="0">
                <a:solidFill>
                  <a:schemeClr val="tx1"/>
                </a:solidFill>
                <a:latin typeface="Times New Roman" panose="02020603050405020304" pitchFamily="18" charset="0"/>
                <a:cs typeface="Times New Roman" panose="02020603050405020304" pitchFamily="18" charset="0"/>
              </a:rPr>
              <a:t>у</a:t>
            </a:r>
            <a:r>
              <a:rPr lang="uk-UA" sz="1200" b="1" i="1" dirty="0" smtClean="0">
                <a:solidFill>
                  <a:schemeClr val="tx1"/>
                </a:solidFill>
                <a:latin typeface="Times New Roman" panose="02020603050405020304" pitchFamily="18" charset="0"/>
                <a:cs typeface="Times New Roman" panose="02020603050405020304" pitchFamily="18" charset="0"/>
              </a:rPr>
              <a:t> </a:t>
            </a:r>
            <a:endParaRPr lang="uk-UA" sz="1200" b="1" i="1" dirty="0">
              <a:solidFill>
                <a:schemeClr val="tx1"/>
              </a:solidFill>
              <a:latin typeface="Times New Roman" panose="02020603050405020304" pitchFamily="18" charset="0"/>
              <a:cs typeface="Times New Roman" panose="02020603050405020304" pitchFamily="18" charset="0"/>
            </a:endParaRPr>
          </a:p>
          <a:p>
            <a:r>
              <a:rPr lang="uk-UA" sz="1200" b="1" i="1" dirty="0">
                <a:solidFill>
                  <a:schemeClr val="tx1"/>
                </a:solidFill>
                <a:latin typeface="Times New Roman" panose="02020603050405020304" pitchFamily="18" charset="0"/>
                <a:cs typeface="Times New Roman" panose="02020603050405020304" pitchFamily="18" charset="0"/>
              </a:rPr>
              <a:t>класах – 147</a:t>
            </a:r>
          </a:p>
        </p:txBody>
      </p:sp>
      <p:sp>
        <p:nvSpPr>
          <p:cNvPr id="43" name="Прямоугольник: скругленные углы 42">
            <a:extLst>
              <a:ext uri="{FF2B5EF4-FFF2-40B4-BE49-F238E27FC236}">
                <a16:creationId xmlns="" xmlns:a16="http://schemas.microsoft.com/office/drawing/2014/main" id="{11F5BD88-8A53-4A78-8B65-BB2AC68F7819}"/>
              </a:ext>
            </a:extLst>
          </p:cNvPr>
          <p:cNvSpPr/>
          <p:nvPr/>
        </p:nvSpPr>
        <p:spPr>
          <a:xfrm>
            <a:off x="7712009" y="2854916"/>
            <a:ext cx="1230645" cy="981554"/>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1200" b="1" i="1" dirty="0">
                <a:solidFill>
                  <a:schemeClr val="tx1"/>
                </a:solidFill>
                <a:latin typeface="Times New Roman" panose="02020603050405020304" pitchFamily="18" charset="0"/>
                <a:cs typeface="Times New Roman" panose="02020603050405020304" pitchFamily="18" charset="0"/>
              </a:rPr>
              <a:t>класів – 9</a:t>
            </a:r>
          </a:p>
          <a:p>
            <a:endParaRPr lang="uk-UA" sz="600" b="1" i="1" dirty="0">
              <a:solidFill>
                <a:schemeClr val="tx1"/>
              </a:solidFill>
              <a:latin typeface="Times New Roman" panose="02020603050405020304" pitchFamily="18" charset="0"/>
              <a:cs typeface="Times New Roman" panose="02020603050405020304" pitchFamily="18" charset="0"/>
            </a:endParaRPr>
          </a:p>
          <a:p>
            <a:r>
              <a:rPr lang="uk-UA" sz="1200" b="1" i="1" dirty="0" smtClean="0">
                <a:solidFill>
                  <a:schemeClr val="tx1"/>
                </a:solidFill>
                <a:latin typeface="Times New Roman" panose="02020603050405020304" pitchFamily="18" charset="0"/>
                <a:cs typeface="Times New Roman" panose="02020603050405020304" pitchFamily="18" charset="0"/>
              </a:rPr>
              <a:t>учнів у</a:t>
            </a:r>
            <a:endParaRPr lang="uk-UA" sz="1200" b="1" i="1" dirty="0">
              <a:solidFill>
                <a:schemeClr val="tx1"/>
              </a:solidFill>
              <a:latin typeface="Times New Roman" panose="02020603050405020304" pitchFamily="18" charset="0"/>
              <a:cs typeface="Times New Roman" panose="02020603050405020304" pitchFamily="18" charset="0"/>
            </a:endParaRPr>
          </a:p>
          <a:p>
            <a:r>
              <a:rPr lang="uk-UA" sz="1200" b="1" i="1" dirty="0">
                <a:solidFill>
                  <a:schemeClr val="tx1"/>
                </a:solidFill>
                <a:latin typeface="Times New Roman" panose="02020603050405020304" pitchFamily="18" charset="0"/>
                <a:cs typeface="Times New Roman" panose="02020603050405020304" pitchFamily="18" charset="0"/>
              </a:rPr>
              <a:t>класах – 173</a:t>
            </a:r>
          </a:p>
        </p:txBody>
      </p:sp>
      <p:sp>
        <p:nvSpPr>
          <p:cNvPr id="44" name="Прямоугольник: скругленные углы 43">
            <a:extLst>
              <a:ext uri="{FF2B5EF4-FFF2-40B4-BE49-F238E27FC236}">
                <a16:creationId xmlns="" xmlns:a16="http://schemas.microsoft.com/office/drawing/2014/main" id="{EBFD6CF9-633A-4AB7-8773-8F8F647BF80B}"/>
              </a:ext>
            </a:extLst>
          </p:cNvPr>
          <p:cNvSpPr/>
          <p:nvPr/>
        </p:nvSpPr>
        <p:spPr>
          <a:xfrm>
            <a:off x="1436914" y="2896702"/>
            <a:ext cx="1461972" cy="985145"/>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125" b="1" i="1" dirty="0" smtClean="0">
                <a:solidFill>
                  <a:schemeClr val="tx1"/>
                </a:solidFill>
                <a:latin typeface="Times New Roman" panose="02020603050405020304" pitchFamily="18" charset="0"/>
                <a:cs typeface="Times New Roman" panose="02020603050405020304" pitchFamily="18" charset="0"/>
              </a:rPr>
              <a:t>малокомплектнй </a:t>
            </a:r>
            <a:r>
              <a:rPr lang="uk-UA" sz="1125" b="1" i="1" dirty="0">
                <a:solidFill>
                  <a:schemeClr val="tx1"/>
                </a:solidFill>
                <a:latin typeface="Times New Roman" panose="02020603050405020304" pitchFamily="18" charset="0"/>
                <a:cs typeface="Times New Roman" panose="02020603050405020304" pitchFamily="18" charset="0"/>
              </a:rPr>
              <a:t>клас</a:t>
            </a:r>
          </a:p>
          <a:p>
            <a:pPr algn="ctr"/>
            <a:endParaRPr lang="uk-UA" sz="600" b="1" i="1" dirty="0">
              <a:solidFill>
                <a:schemeClr val="tx1"/>
              </a:solidFill>
              <a:latin typeface="Times New Roman" panose="02020603050405020304" pitchFamily="18" charset="0"/>
              <a:cs typeface="Times New Roman" panose="02020603050405020304" pitchFamily="18" charset="0"/>
            </a:endParaRPr>
          </a:p>
          <a:p>
            <a:pPr algn="ctr"/>
            <a:r>
              <a:rPr lang="uk-UA" sz="1200" b="1" i="1" dirty="0" smtClean="0">
                <a:solidFill>
                  <a:schemeClr val="tx1"/>
                </a:solidFill>
                <a:latin typeface="Times New Roman" panose="02020603050405020304" pitchFamily="18" charset="0"/>
                <a:cs typeface="Times New Roman" panose="02020603050405020304" pitchFamily="18" charset="0"/>
              </a:rPr>
              <a:t>учнів </a:t>
            </a:r>
            <a:r>
              <a:rPr lang="uk-UA" sz="1200" b="1" i="1" dirty="0">
                <a:solidFill>
                  <a:schemeClr val="tx1"/>
                </a:solidFill>
                <a:latin typeface="Times New Roman" panose="02020603050405020304" pitchFamily="18" charset="0"/>
                <a:cs typeface="Times New Roman" panose="02020603050405020304" pitchFamily="18" charset="0"/>
              </a:rPr>
              <a:t>у</a:t>
            </a:r>
            <a:r>
              <a:rPr lang="uk-UA" sz="1200" b="1" i="1" dirty="0" smtClean="0">
                <a:solidFill>
                  <a:schemeClr val="tx1"/>
                </a:solidFill>
                <a:latin typeface="Times New Roman" panose="02020603050405020304" pitchFamily="18" charset="0"/>
                <a:cs typeface="Times New Roman" panose="02020603050405020304" pitchFamily="18" charset="0"/>
              </a:rPr>
              <a:t> </a:t>
            </a:r>
            <a:endParaRPr lang="uk-UA" sz="1200" b="1" i="1" dirty="0">
              <a:solidFill>
                <a:schemeClr val="tx1"/>
              </a:solidFill>
              <a:latin typeface="Times New Roman" panose="02020603050405020304" pitchFamily="18" charset="0"/>
              <a:cs typeface="Times New Roman" panose="02020603050405020304" pitchFamily="18" charset="0"/>
            </a:endParaRPr>
          </a:p>
          <a:p>
            <a:pPr algn="ctr"/>
            <a:r>
              <a:rPr lang="uk-UA" sz="1200" b="1" i="1" dirty="0">
                <a:solidFill>
                  <a:schemeClr val="tx1"/>
                </a:solidFill>
                <a:latin typeface="Times New Roman" panose="02020603050405020304" pitchFamily="18" charset="0"/>
                <a:cs typeface="Times New Roman" panose="02020603050405020304" pitchFamily="18" charset="0"/>
              </a:rPr>
              <a:t>класах – 9</a:t>
            </a:r>
          </a:p>
        </p:txBody>
      </p:sp>
      <p:sp>
        <p:nvSpPr>
          <p:cNvPr id="45" name="Прямоугольник 44">
            <a:extLst>
              <a:ext uri="{FF2B5EF4-FFF2-40B4-BE49-F238E27FC236}">
                <a16:creationId xmlns="" xmlns:a16="http://schemas.microsoft.com/office/drawing/2014/main" id="{3CE1E9C2-EB6A-412D-8485-CFD981E2170F}"/>
              </a:ext>
            </a:extLst>
          </p:cNvPr>
          <p:cNvSpPr/>
          <p:nvPr/>
        </p:nvSpPr>
        <p:spPr>
          <a:xfrm>
            <a:off x="1397415" y="4699974"/>
            <a:ext cx="1029583" cy="328994"/>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125" b="1" dirty="0">
                <a:solidFill>
                  <a:schemeClr val="accent1">
                    <a:lumMod val="75000"/>
                  </a:schemeClr>
                </a:solidFill>
                <a:latin typeface="Times New Roman" panose="02020603050405020304" pitchFamily="18" charset="0"/>
                <a:cs typeface="Times New Roman" panose="02020603050405020304" pitchFamily="18" charset="0"/>
              </a:rPr>
              <a:t>1 953 грн</a:t>
            </a:r>
            <a:endParaRPr lang="ru-RU" sz="1125"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46" name="Стрелка: вниз 45">
            <a:extLst>
              <a:ext uri="{FF2B5EF4-FFF2-40B4-BE49-F238E27FC236}">
                <a16:creationId xmlns="" xmlns:a16="http://schemas.microsoft.com/office/drawing/2014/main" id="{B62EAEFF-6501-4BDA-AF4D-A8FECACE5320}"/>
              </a:ext>
            </a:extLst>
          </p:cNvPr>
          <p:cNvSpPr/>
          <p:nvPr/>
        </p:nvSpPr>
        <p:spPr>
          <a:xfrm>
            <a:off x="3418290" y="3954709"/>
            <a:ext cx="442913" cy="229425"/>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47" name="Прямоугольник 46">
            <a:extLst>
              <a:ext uri="{FF2B5EF4-FFF2-40B4-BE49-F238E27FC236}">
                <a16:creationId xmlns="" xmlns:a16="http://schemas.microsoft.com/office/drawing/2014/main" id="{0547F6D7-FD89-450F-BA43-8916D567A598}"/>
              </a:ext>
            </a:extLst>
          </p:cNvPr>
          <p:cNvSpPr/>
          <p:nvPr/>
        </p:nvSpPr>
        <p:spPr>
          <a:xfrm>
            <a:off x="2536705" y="4696090"/>
            <a:ext cx="831512" cy="328994"/>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050" b="1" dirty="0">
                <a:solidFill>
                  <a:schemeClr val="accent1">
                    <a:lumMod val="75000"/>
                  </a:schemeClr>
                </a:solidFill>
                <a:latin typeface="Times New Roman" panose="02020603050405020304" pitchFamily="18" charset="0"/>
                <a:cs typeface="Times New Roman" panose="02020603050405020304" pitchFamily="18" charset="0"/>
              </a:rPr>
              <a:t>12 605 грн</a:t>
            </a:r>
            <a:endParaRPr lang="ru-RU" sz="105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48" name="Стрелка: вниз 47">
            <a:extLst>
              <a:ext uri="{FF2B5EF4-FFF2-40B4-BE49-F238E27FC236}">
                <a16:creationId xmlns="" xmlns:a16="http://schemas.microsoft.com/office/drawing/2014/main" id="{8E53722C-9A00-4163-AD0D-9BE84823FFE9}"/>
              </a:ext>
            </a:extLst>
          </p:cNvPr>
          <p:cNvSpPr/>
          <p:nvPr/>
        </p:nvSpPr>
        <p:spPr>
          <a:xfrm>
            <a:off x="8124571" y="3900799"/>
            <a:ext cx="442913" cy="236903"/>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28" name="Стрелка: вниз 27">
            <a:extLst>
              <a:ext uri="{FF2B5EF4-FFF2-40B4-BE49-F238E27FC236}">
                <a16:creationId xmlns="" xmlns:a16="http://schemas.microsoft.com/office/drawing/2014/main" id="{C138187E-8A5C-41DF-B072-9EBEEAB862D8}"/>
              </a:ext>
            </a:extLst>
          </p:cNvPr>
          <p:cNvSpPr/>
          <p:nvPr/>
        </p:nvSpPr>
        <p:spPr>
          <a:xfrm>
            <a:off x="977319" y="3937373"/>
            <a:ext cx="442913" cy="242846"/>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49" name="Прямоугольник 48">
            <a:extLst>
              <a:ext uri="{FF2B5EF4-FFF2-40B4-BE49-F238E27FC236}">
                <a16:creationId xmlns="" xmlns:a16="http://schemas.microsoft.com/office/drawing/2014/main" id="{12BCB2EB-1F16-415E-AAB6-0B323CF81F2A}"/>
              </a:ext>
            </a:extLst>
          </p:cNvPr>
          <p:cNvSpPr/>
          <p:nvPr/>
        </p:nvSpPr>
        <p:spPr>
          <a:xfrm>
            <a:off x="1009970" y="4210375"/>
            <a:ext cx="1081086" cy="37784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200" b="1" i="1" dirty="0">
                <a:solidFill>
                  <a:schemeClr val="tx1"/>
                </a:solidFill>
                <a:latin typeface="Times New Roman" panose="02020603050405020304" pitchFamily="18" charset="0"/>
                <a:cs typeface="Times New Roman" panose="02020603050405020304" pitchFamily="18" charset="0"/>
              </a:rPr>
              <a:t>14 480 265 грн</a:t>
            </a:r>
          </a:p>
        </p:txBody>
      </p:sp>
      <p:sp>
        <p:nvSpPr>
          <p:cNvPr id="50" name="Прямоугольник 49">
            <a:extLst>
              <a:ext uri="{FF2B5EF4-FFF2-40B4-BE49-F238E27FC236}">
                <a16:creationId xmlns="" xmlns:a16="http://schemas.microsoft.com/office/drawing/2014/main" id="{F6A6BE12-C6AD-40C6-80AE-69AA4782756A}"/>
              </a:ext>
            </a:extLst>
          </p:cNvPr>
          <p:cNvSpPr/>
          <p:nvPr/>
        </p:nvSpPr>
        <p:spPr>
          <a:xfrm>
            <a:off x="2164970" y="4208579"/>
            <a:ext cx="1083839" cy="393945"/>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200" b="1" i="1" dirty="0">
                <a:solidFill>
                  <a:schemeClr val="tx1"/>
                </a:solidFill>
                <a:latin typeface="Times New Roman" panose="02020603050405020304" pitchFamily="18" charset="0"/>
                <a:cs typeface="Times New Roman" panose="02020603050405020304" pitchFamily="18" charset="0"/>
              </a:rPr>
              <a:t>1 021 018 </a:t>
            </a:r>
            <a:endParaRPr lang="uk-UA" sz="1200" b="1" i="1" dirty="0" smtClean="0">
              <a:solidFill>
                <a:schemeClr val="tx1"/>
              </a:solidFill>
              <a:latin typeface="Times New Roman" panose="02020603050405020304" pitchFamily="18" charset="0"/>
              <a:cs typeface="Times New Roman" panose="02020603050405020304" pitchFamily="18" charset="0"/>
            </a:endParaRPr>
          </a:p>
          <a:p>
            <a:pPr algn="ctr"/>
            <a:r>
              <a:rPr lang="uk-UA" sz="1200" b="1" i="1" dirty="0" smtClean="0">
                <a:solidFill>
                  <a:schemeClr val="tx1"/>
                </a:solidFill>
                <a:latin typeface="Times New Roman" panose="02020603050405020304" pitchFamily="18" charset="0"/>
                <a:cs typeface="Times New Roman" panose="02020603050405020304" pitchFamily="18" charset="0"/>
              </a:rPr>
              <a:t>грн</a:t>
            </a:r>
            <a:endParaRPr lang="uk-UA" sz="1200" b="1" i="1" dirty="0">
              <a:solidFill>
                <a:schemeClr val="tx1"/>
              </a:solidFill>
              <a:latin typeface="Times New Roman" panose="02020603050405020304" pitchFamily="18" charset="0"/>
              <a:cs typeface="Times New Roman" panose="02020603050405020304" pitchFamily="18" charset="0"/>
            </a:endParaRPr>
          </a:p>
        </p:txBody>
      </p:sp>
      <p:sp>
        <p:nvSpPr>
          <p:cNvPr id="51" name="Прямоугольник 50">
            <a:extLst>
              <a:ext uri="{FF2B5EF4-FFF2-40B4-BE49-F238E27FC236}">
                <a16:creationId xmlns="" xmlns:a16="http://schemas.microsoft.com/office/drawing/2014/main" id="{237E14E5-58A0-4DE4-9379-0E86D1DC6858}"/>
              </a:ext>
            </a:extLst>
          </p:cNvPr>
          <p:cNvSpPr/>
          <p:nvPr/>
        </p:nvSpPr>
        <p:spPr>
          <a:xfrm>
            <a:off x="3447772" y="4214930"/>
            <a:ext cx="1032797" cy="401445"/>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200" b="1" i="1" dirty="0">
                <a:solidFill>
                  <a:schemeClr val="tx1"/>
                </a:solidFill>
                <a:latin typeface="Times New Roman" panose="02020603050405020304" pitchFamily="18" charset="0"/>
                <a:cs typeface="Times New Roman" panose="02020603050405020304" pitchFamily="18" charset="0"/>
              </a:rPr>
              <a:t>4 974 305 грн</a:t>
            </a:r>
          </a:p>
        </p:txBody>
      </p:sp>
      <p:sp>
        <p:nvSpPr>
          <p:cNvPr id="52" name="Прямоугольник 51">
            <a:extLst>
              <a:ext uri="{FF2B5EF4-FFF2-40B4-BE49-F238E27FC236}">
                <a16:creationId xmlns="" xmlns:a16="http://schemas.microsoft.com/office/drawing/2014/main" id="{54EBC855-039F-45AA-BC3E-00DF9195930C}"/>
              </a:ext>
            </a:extLst>
          </p:cNvPr>
          <p:cNvSpPr/>
          <p:nvPr/>
        </p:nvSpPr>
        <p:spPr>
          <a:xfrm>
            <a:off x="4634805" y="4197944"/>
            <a:ext cx="994966" cy="401445"/>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200" b="1" i="1" dirty="0">
                <a:solidFill>
                  <a:schemeClr val="tx1"/>
                </a:solidFill>
                <a:latin typeface="Times New Roman" panose="02020603050405020304" pitchFamily="18" charset="0"/>
                <a:cs typeface="Times New Roman" panose="02020603050405020304" pitchFamily="18" charset="0"/>
              </a:rPr>
              <a:t>4 115 776 грн</a:t>
            </a:r>
          </a:p>
        </p:txBody>
      </p:sp>
      <p:sp>
        <p:nvSpPr>
          <p:cNvPr id="53" name="Прямоугольник 52">
            <a:extLst>
              <a:ext uri="{FF2B5EF4-FFF2-40B4-BE49-F238E27FC236}">
                <a16:creationId xmlns="" xmlns:a16="http://schemas.microsoft.com/office/drawing/2014/main" id="{3704CA6C-25B7-468F-BE9C-3DEF23C9F0AE}"/>
              </a:ext>
            </a:extLst>
          </p:cNvPr>
          <p:cNvSpPr/>
          <p:nvPr/>
        </p:nvSpPr>
        <p:spPr>
          <a:xfrm>
            <a:off x="5726411" y="4183334"/>
            <a:ext cx="1092406" cy="401445"/>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200" b="1" i="1" dirty="0">
                <a:solidFill>
                  <a:schemeClr val="tx1"/>
                </a:solidFill>
                <a:latin typeface="Times New Roman" panose="02020603050405020304" pitchFamily="18" charset="0"/>
                <a:cs typeface="Times New Roman" panose="02020603050405020304" pitchFamily="18" charset="0"/>
              </a:rPr>
              <a:t>5 667 </a:t>
            </a:r>
            <a:r>
              <a:rPr lang="uk-UA" sz="1200" b="1" i="1" dirty="0" smtClean="0">
                <a:solidFill>
                  <a:schemeClr val="tx1"/>
                </a:solidFill>
                <a:latin typeface="Times New Roman" panose="02020603050405020304" pitchFamily="18" charset="0"/>
                <a:cs typeface="Times New Roman" panose="02020603050405020304" pitchFamily="18" charset="0"/>
              </a:rPr>
              <a:t>574</a:t>
            </a:r>
          </a:p>
          <a:p>
            <a:pPr algn="ctr"/>
            <a:r>
              <a:rPr lang="uk-UA" sz="1200" b="1" i="1" dirty="0" smtClean="0">
                <a:solidFill>
                  <a:schemeClr val="tx1"/>
                </a:solidFill>
                <a:latin typeface="Times New Roman" panose="02020603050405020304" pitchFamily="18" charset="0"/>
                <a:cs typeface="Times New Roman" panose="02020603050405020304" pitchFamily="18" charset="0"/>
              </a:rPr>
              <a:t> </a:t>
            </a:r>
            <a:r>
              <a:rPr lang="uk-UA" sz="1200" b="1" i="1" dirty="0">
                <a:solidFill>
                  <a:schemeClr val="tx1"/>
                </a:solidFill>
                <a:latin typeface="Times New Roman" panose="02020603050405020304" pitchFamily="18" charset="0"/>
                <a:cs typeface="Times New Roman" panose="02020603050405020304" pitchFamily="18" charset="0"/>
              </a:rPr>
              <a:t>грн</a:t>
            </a:r>
          </a:p>
        </p:txBody>
      </p:sp>
      <p:sp>
        <p:nvSpPr>
          <p:cNvPr id="54" name="Прямоугольник 53">
            <a:extLst>
              <a:ext uri="{FF2B5EF4-FFF2-40B4-BE49-F238E27FC236}">
                <a16:creationId xmlns="" xmlns:a16="http://schemas.microsoft.com/office/drawing/2014/main" id="{67D31874-FE7C-4F93-B726-F99D6EFEB161}"/>
              </a:ext>
            </a:extLst>
          </p:cNvPr>
          <p:cNvSpPr/>
          <p:nvPr/>
        </p:nvSpPr>
        <p:spPr>
          <a:xfrm>
            <a:off x="6896873" y="4193724"/>
            <a:ext cx="1023830" cy="401445"/>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200" b="1" i="1" dirty="0">
                <a:solidFill>
                  <a:schemeClr val="tx1"/>
                </a:solidFill>
                <a:latin typeface="Times New Roman" panose="02020603050405020304" pitchFamily="18" charset="0"/>
                <a:cs typeface="Times New Roman" panose="02020603050405020304" pitchFamily="18" charset="0"/>
              </a:rPr>
              <a:t>4 726 559 грн</a:t>
            </a:r>
          </a:p>
        </p:txBody>
      </p:sp>
      <p:sp>
        <p:nvSpPr>
          <p:cNvPr id="55" name="Прямоугольник 54">
            <a:extLst>
              <a:ext uri="{FF2B5EF4-FFF2-40B4-BE49-F238E27FC236}">
                <a16:creationId xmlns="" xmlns:a16="http://schemas.microsoft.com/office/drawing/2014/main" id="{BD9B5452-F153-4EB0-B2EF-05217A6D06CE}"/>
              </a:ext>
            </a:extLst>
          </p:cNvPr>
          <p:cNvSpPr/>
          <p:nvPr/>
        </p:nvSpPr>
        <p:spPr>
          <a:xfrm>
            <a:off x="7998759" y="4181737"/>
            <a:ext cx="1092406" cy="434639"/>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200" b="1" i="1" dirty="0">
                <a:solidFill>
                  <a:schemeClr val="tx1"/>
                </a:solidFill>
                <a:latin typeface="Times New Roman" panose="02020603050405020304" pitchFamily="18" charset="0"/>
                <a:cs typeface="Times New Roman" panose="02020603050405020304" pitchFamily="18" charset="0"/>
              </a:rPr>
              <a:t>5 551 </a:t>
            </a:r>
            <a:r>
              <a:rPr lang="uk-UA" sz="1200" b="1" i="1" dirty="0" smtClean="0">
                <a:solidFill>
                  <a:schemeClr val="tx1"/>
                </a:solidFill>
                <a:latin typeface="Times New Roman" panose="02020603050405020304" pitchFamily="18" charset="0"/>
                <a:cs typeface="Times New Roman" panose="02020603050405020304" pitchFamily="18" charset="0"/>
              </a:rPr>
              <a:t>956</a:t>
            </a:r>
          </a:p>
          <a:p>
            <a:pPr algn="ctr"/>
            <a:r>
              <a:rPr lang="uk-UA" sz="1200" b="1" i="1" dirty="0" smtClean="0">
                <a:solidFill>
                  <a:schemeClr val="tx1"/>
                </a:solidFill>
                <a:latin typeface="Times New Roman" panose="02020603050405020304" pitchFamily="18" charset="0"/>
                <a:cs typeface="Times New Roman" panose="02020603050405020304" pitchFamily="18" charset="0"/>
              </a:rPr>
              <a:t> </a:t>
            </a:r>
            <a:r>
              <a:rPr lang="uk-UA" sz="1200" b="1" i="1" dirty="0">
                <a:solidFill>
                  <a:schemeClr val="tx1"/>
                </a:solidFill>
                <a:latin typeface="Times New Roman" panose="02020603050405020304" pitchFamily="18" charset="0"/>
                <a:cs typeface="Times New Roman" panose="02020603050405020304" pitchFamily="18" charset="0"/>
              </a:rPr>
              <a:t>грн</a:t>
            </a:r>
          </a:p>
        </p:txBody>
      </p:sp>
      <p:sp>
        <p:nvSpPr>
          <p:cNvPr id="56" name="TextBox 55">
            <a:extLst>
              <a:ext uri="{FF2B5EF4-FFF2-40B4-BE49-F238E27FC236}">
                <a16:creationId xmlns="" xmlns:a16="http://schemas.microsoft.com/office/drawing/2014/main" id="{F816399E-BC56-4B5F-B61A-A59A628737B7}"/>
              </a:ext>
            </a:extLst>
          </p:cNvPr>
          <p:cNvSpPr txBox="1"/>
          <p:nvPr/>
        </p:nvSpPr>
        <p:spPr>
          <a:xfrm>
            <a:off x="4615754" y="681316"/>
            <a:ext cx="4280187" cy="1200329"/>
          </a:xfrm>
          <a:prstGeom prst="rect">
            <a:avLst/>
          </a:prstGeom>
          <a:noFill/>
        </p:spPr>
        <p:txBody>
          <a:bodyPr wrap="square">
            <a:spAutoFit/>
          </a:bodyPr>
          <a:lstStyle/>
          <a:p>
            <a:pPr algn="just"/>
            <a:r>
              <a:rPr lang="uk-UA" dirty="0">
                <a:latin typeface="Times New Roman" panose="02020603050405020304" pitchFamily="18" charset="0"/>
              </a:rPr>
              <a:t>В умовах воєнного стану в Україні, </a:t>
            </a:r>
            <a:r>
              <a:rPr lang="uk-UA" dirty="0" smtClean="0">
                <a:latin typeface="Times New Roman" panose="02020603050405020304" pitchFamily="18" charset="0"/>
              </a:rPr>
              <a:t>заклади освіти </a:t>
            </a:r>
            <a:r>
              <a:rPr lang="uk-UA" dirty="0">
                <a:latin typeface="Times New Roman" panose="02020603050405020304" pitchFamily="18" charset="0"/>
              </a:rPr>
              <a:t>продовжують працювати за формами навчання: онлайн, офлайн та змішаною. </a:t>
            </a:r>
            <a:endParaRPr lang="uk-UA" dirty="0">
              <a:latin typeface="Times New Roman" panose="02020603050405020304" pitchFamily="18" charset="0"/>
              <a:ea typeface="Calibri" panose="020F0502020204030204" pitchFamily="34" charset="0"/>
            </a:endParaRPr>
          </a:p>
        </p:txBody>
      </p:sp>
      <p:sp>
        <p:nvSpPr>
          <p:cNvPr id="25" name="Прямоугольник: скругленные углы 24">
            <a:extLst>
              <a:ext uri="{FF2B5EF4-FFF2-40B4-BE49-F238E27FC236}">
                <a16:creationId xmlns="" xmlns:a16="http://schemas.microsoft.com/office/drawing/2014/main" id="{BA52AF81-CB87-48DD-9DFE-66FDA78C4FDE}"/>
              </a:ext>
            </a:extLst>
          </p:cNvPr>
          <p:cNvSpPr/>
          <p:nvPr/>
        </p:nvSpPr>
        <p:spPr>
          <a:xfrm>
            <a:off x="128947" y="2870273"/>
            <a:ext cx="1285341" cy="1011574"/>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1200" b="1" i="1" dirty="0">
                <a:solidFill>
                  <a:schemeClr val="tx1"/>
                </a:solidFill>
                <a:latin typeface="Times New Roman" panose="02020603050405020304" pitchFamily="18" charset="0"/>
                <a:cs typeface="Times New Roman" panose="02020603050405020304" pitchFamily="18" charset="0"/>
              </a:rPr>
              <a:t>класів – 31</a:t>
            </a:r>
          </a:p>
          <a:p>
            <a:endParaRPr lang="uk-UA" sz="1200" b="1" i="1" dirty="0">
              <a:solidFill>
                <a:schemeClr val="tx1"/>
              </a:solidFill>
              <a:latin typeface="Times New Roman" panose="02020603050405020304" pitchFamily="18" charset="0"/>
              <a:cs typeface="Times New Roman" panose="02020603050405020304" pitchFamily="18" charset="0"/>
            </a:endParaRPr>
          </a:p>
          <a:p>
            <a:endParaRPr lang="uk-UA" sz="375" b="1" i="1" dirty="0">
              <a:solidFill>
                <a:schemeClr val="tx1"/>
              </a:solidFill>
              <a:latin typeface="Times New Roman" panose="02020603050405020304" pitchFamily="18" charset="0"/>
              <a:cs typeface="Times New Roman" panose="02020603050405020304" pitchFamily="18" charset="0"/>
            </a:endParaRPr>
          </a:p>
          <a:p>
            <a:r>
              <a:rPr lang="uk-UA" sz="1200" b="1" i="1" dirty="0" smtClean="0">
                <a:solidFill>
                  <a:schemeClr val="tx1"/>
                </a:solidFill>
                <a:latin typeface="Times New Roman" panose="02020603050405020304" pitchFamily="18" charset="0"/>
                <a:cs typeface="Times New Roman" panose="02020603050405020304" pitchFamily="18" charset="0"/>
              </a:rPr>
              <a:t>учнів </a:t>
            </a:r>
            <a:r>
              <a:rPr lang="uk-UA" sz="1200" b="1" i="1" dirty="0">
                <a:solidFill>
                  <a:schemeClr val="tx1"/>
                </a:solidFill>
                <a:latin typeface="Times New Roman" panose="02020603050405020304" pitchFamily="18" charset="0"/>
                <a:cs typeface="Times New Roman" panose="02020603050405020304" pitchFamily="18" charset="0"/>
              </a:rPr>
              <a:t>у</a:t>
            </a:r>
            <a:r>
              <a:rPr lang="uk-UA" sz="1200" b="1" i="1" dirty="0" smtClean="0">
                <a:solidFill>
                  <a:schemeClr val="tx1"/>
                </a:solidFill>
                <a:latin typeface="Times New Roman" panose="02020603050405020304" pitchFamily="18" charset="0"/>
                <a:cs typeface="Times New Roman" panose="02020603050405020304" pitchFamily="18" charset="0"/>
              </a:rPr>
              <a:t> </a:t>
            </a:r>
            <a:endParaRPr lang="uk-UA" sz="1200" b="1" i="1" dirty="0">
              <a:solidFill>
                <a:schemeClr val="tx1"/>
              </a:solidFill>
              <a:latin typeface="Times New Roman" panose="02020603050405020304" pitchFamily="18" charset="0"/>
              <a:cs typeface="Times New Roman" panose="02020603050405020304" pitchFamily="18" charset="0"/>
            </a:endParaRPr>
          </a:p>
          <a:p>
            <a:r>
              <a:rPr lang="uk-UA" sz="1200" b="1" i="1" dirty="0">
                <a:solidFill>
                  <a:schemeClr val="tx1"/>
                </a:solidFill>
                <a:latin typeface="Times New Roman" panose="02020603050405020304" pitchFamily="18" charset="0"/>
                <a:cs typeface="Times New Roman" panose="02020603050405020304" pitchFamily="18" charset="0"/>
              </a:rPr>
              <a:t>класах – 824</a:t>
            </a:r>
          </a:p>
        </p:txBody>
      </p:sp>
      <p:sp>
        <p:nvSpPr>
          <p:cNvPr id="57" name="Стрелка: пятиугольник 56">
            <a:extLst>
              <a:ext uri="{FF2B5EF4-FFF2-40B4-BE49-F238E27FC236}">
                <a16:creationId xmlns="" xmlns:a16="http://schemas.microsoft.com/office/drawing/2014/main" id="{772C490B-A853-4F13-9E7A-773BF656D0F8}"/>
              </a:ext>
            </a:extLst>
          </p:cNvPr>
          <p:cNvSpPr/>
          <p:nvPr/>
        </p:nvSpPr>
        <p:spPr>
          <a:xfrm>
            <a:off x="3064" y="4116050"/>
            <a:ext cx="1023830" cy="52143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275" dirty="0">
                <a:latin typeface="Times New Roman" panose="02020603050405020304" pitchFamily="18" charset="0"/>
                <a:cs typeface="Times New Roman" panose="02020603050405020304" pitchFamily="18" charset="0"/>
              </a:rPr>
              <a:t>Касові видатки </a:t>
            </a:r>
          </a:p>
          <a:p>
            <a:pPr algn="ctr"/>
            <a:r>
              <a:rPr lang="uk-UA" sz="1275" dirty="0">
                <a:latin typeface="Times New Roman" panose="02020603050405020304" pitchFamily="18" charset="0"/>
                <a:cs typeface="Times New Roman" panose="02020603050405020304" pitchFamily="18" charset="0"/>
              </a:rPr>
              <a:t>за 9 міс.</a:t>
            </a:r>
            <a:endParaRPr lang="ru-RU" sz="1275" dirty="0">
              <a:latin typeface="Times New Roman" panose="02020603050405020304" pitchFamily="18" charset="0"/>
              <a:cs typeface="Times New Roman" panose="02020603050405020304" pitchFamily="18" charset="0"/>
            </a:endParaRPr>
          </a:p>
        </p:txBody>
      </p:sp>
      <p:sp>
        <p:nvSpPr>
          <p:cNvPr id="58" name="Стрелка: пятиугольник 57">
            <a:extLst>
              <a:ext uri="{FF2B5EF4-FFF2-40B4-BE49-F238E27FC236}">
                <a16:creationId xmlns="" xmlns:a16="http://schemas.microsoft.com/office/drawing/2014/main" id="{5AE6C484-7BB1-4605-A37B-6226C266D55E}"/>
              </a:ext>
            </a:extLst>
          </p:cNvPr>
          <p:cNvSpPr/>
          <p:nvPr/>
        </p:nvSpPr>
        <p:spPr>
          <a:xfrm>
            <a:off x="3064" y="4697541"/>
            <a:ext cx="1361552" cy="377697"/>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350" dirty="0">
                <a:latin typeface="Times New Roman" panose="02020603050405020304" pitchFamily="18" charset="0"/>
                <a:cs typeface="Times New Roman" panose="02020603050405020304" pitchFamily="18" charset="0"/>
              </a:rPr>
              <a:t>Видатки на 1 </a:t>
            </a:r>
            <a:r>
              <a:rPr lang="uk-UA" sz="1350" dirty="0" smtClean="0">
                <a:latin typeface="Times New Roman" panose="02020603050405020304" pitchFamily="18" charset="0"/>
                <a:cs typeface="Times New Roman" panose="02020603050405020304" pitchFamily="18" charset="0"/>
              </a:rPr>
              <a:t>учня /міс</a:t>
            </a:r>
            <a:r>
              <a:rPr lang="uk-UA" sz="1350" dirty="0">
                <a:latin typeface="Times New Roman" panose="02020603050405020304" pitchFamily="18" charset="0"/>
                <a:cs typeface="Times New Roman" panose="02020603050405020304" pitchFamily="18" charset="0"/>
              </a:rPr>
              <a:t>.</a:t>
            </a:r>
            <a:endParaRPr lang="ru-RU" sz="1350" dirty="0">
              <a:latin typeface="Times New Roman" panose="02020603050405020304" pitchFamily="18" charset="0"/>
              <a:cs typeface="Times New Roman" panose="02020603050405020304" pitchFamily="18" charset="0"/>
            </a:endParaRPr>
          </a:p>
        </p:txBody>
      </p:sp>
      <p:sp>
        <p:nvSpPr>
          <p:cNvPr id="4" name="Прямоугольник 3">
            <a:extLst>
              <a:ext uri="{FF2B5EF4-FFF2-40B4-BE49-F238E27FC236}">
                <a16:creationId xmlns="" xmlns:a16="http://schemas.microsoft.com/office/drawing/2014/main" id="{5B927E84-FB43-455B-756C-7D7E1DF5B21C}"/>
              </a:ext>
            </a:extLst>
          </p:cNvPr>
          <p:cNvSpPr/>
          <p:nvPr/>
        </p:nvSpPr>
        <p:spPr>
          <a:xfrm>
            <a:off x="88669" y="5134409"/>
            <a:ext cx="4260167" cy="15276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500" dirty="0">
                <a:solidFill>
                  <a:schemeClr val="accent1">
                    <a:lumMod val="75000"/>
                  </a:schemeClr>
                </a:solidFill>
                <a:latin typeface="Times New Roman" panose="02020603050405020304" pitchFamily="18" charset="0"/>
                <a:cs typeface="Times New Roman" panose="02020603050405020304" pitchFamily="18" charset="0"/>
              </a:rPr>
              <a:t>У </a:t>
            </a:r>
            <a:r>
              <a:rPr lang="ru-RU" sz="1500" b="1" dirty="0">
                <a:solidFill>
                  <a:schemeClr val="accent1">
                    <a:lumMod val="75000"/>
                  </a:schemeClr>
                </a:solidFill>
                <a:latin typeface="Times New Roman" panose="02020603050405020304" pitchFamily="18" charset="0"/>
                <a:cs typeface="Times New Roman" panose="02020603050405020304" pitchFamily="18" charset="0"/>
              </a:rPr>
              <a:t>2021 році </a:t>
            </a:r>
            <a:r>
              <a:rPr lang="ru-RU" sz="1500" dirty="0">
                <a:solidFill>
                  <a:schemeClr val="accent1">
                    <a:lumMod val="75000"/>
                  </a:schemeClr>
                </a:solidFill>
                <a:latin typeface="Times New Roman" panose="02020603050405020304" pitchFamily="18" charset="0"/>
                <a:cs typeface="Times New Roman" panose="02020603050405020304" pitchFamily="18" charset="0"/>
              </a:rPr>
              <a:t>базову загальну середню освіту здобули 135 учнів, повну загальну середню освіту – 62 учні.  За підсумками навчання  7 випускників виявили  знання високого рівня та нагороджені золотими медалями, 4 – срібними. </a:t>
            </a:r>
            <a:endParaRPr lang="x-none" sz="1500"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5" name="Прямоугольник 4">
            <a:extLst>
              <a:ext uri="{FF2B5EF4-FFF2-40B4-BE49-F238E27FC236}">
                <a16:creationId xmlns="" xmlns:a16="http://schemas.microsoft.com/office/drawing/2014/main" id="{3D1ABD71-7204-2EFF-9C89-E4AA2B98D9A6}"/>
              </a:ext>
            </a:extLst>
          </p:cNvPr>
          <p:cNvSpPr/>
          <p:nvPr/>
        </p:nvSpPr>
        <p:spPr>
          <a:xfrm>
            <a:off x="4428310" y="5150144"/>
            <a:ext cx="4554804" cy="149884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500" dirty="0">
                <a:solidFill>
                  <a:schemeClr val="accent1">
                    <a:lumMod val="75000"/>
                  </a:schemeClr>
                </a:solidFill>
                <a:latin typeface="Times New Roman" panose="02020603050405020304" pitchFamily="18" charset="0"/>
                <a:cs typeface="Times New Roman" panose="02020603050405020304" pitchFamily="18" charset="0"/>
              </a:rPr>
              <a:t>У</a:t>
            </a:r>
            <a:r>
              <a:rPr lang="ru-RU" sz="1500" b="1" dirty="0">
                <a:solidFill>
                  <a:schemeClr val="accent1">
                    <a:lumMod val="75000"/>
                  </a:schemeClr>
                </a:solidFill>
                <a:latin typeface="Times New Roman" panose="02020603050405020304" pitchFamily="18" charset="0"/>
                <a:cs typeface="Times New Roman" panose="02020603050405020304" pitchFamily="18" charset="0"/>
              </a:rPr>
              <a:t> 2022 році </a:t>
            </a:r>
            <a:r>
              <a:rPr lang="ru-RU" sz="1500" dirty="0">
                <a:solidFill>
                  <a:schemeClr val="accent1">
                    <a:lumMod val="75000"/>
                  </a:schemeClr>
                </a:solidFill>
                <a:latin typeface="Times New Roman" panose="02020603050405020304" pitchFamily="18" charset="0"/>
                <a:cs typeface="Times New Roman" panose="02020603050405020304" pitchFamily="18" charset="0"/>
              </a:rPr>
              <a:t>базову загальну середню освіту здобули 152 учнів, повну загальну середню освіту – 88 учні.  За підсумками навчання  13 випускників виявили  знання високого рівня та нагороджені золотими медалями, 1 – срібними, похвальна грамота – 4.</a:t>
            </a:r>
            <a:endParaRPr lang="x-none" sz="1500"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6661018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Заголовок 15">
            <a:extLst>
              <a:ext uri="{FF2B5EF4-FFF2-40B4-BE49-F238E27FC236}">
                <a16:creationId xmlns="" xmlns:a16="http://schemas.microsoft.com/office/drawing/2014/main" id="{F2E1979E-91A2-49E6-B2E6-02C3E0460F2C}"/>
              </a:ext>
            </a:extLst>
          </p:cNvPr>
          <p:cNvSpPr>
            <a:spLocks noGrp="1"/>
          </p:cNvSpPr>
          <p:nvPr>
            <p:ph type="title"/>
          </p:nvPr>
        </p:nvSpPr>
        <p:spPr>
          <a:xfrm>
            <a:off x="231718" y="230579"/>
            <a:ext cx="2944091" cy="254765"/>
          </a:xfrm>
        </p:spPr>
        <p:txBody>
          <a:bodyPr>
            <a:normAutofit fontScale="90000"/>
          </a:bodyPr>
          <a:lstStyle/>
          <a:p>
            <a:pPr algn="ctr"/>
            <a:r>
              <a:rPr lang="uk-UA" sz="3300" b="1" dirty="0">
                <a:ln w="22225">
                  <a:solidFill>
                    <a:schemeClr val="accent2"/>
                  </a:solidFill>
                  <a:prstDash val="solid"/>
                </a:ln>
                <a:solidFill>
                  <a:schemeClr val="accent2">
                    <a:lumMod val="40000"/>
                    <a:lumOff val="60000"/>
                  </a:schemeClr>
                </a:solidFill>
              </a:rPr>
              <a:t/>
            </a:r>
            <a:br>
              <a:rPr lang="uk-UA" sz="3300" b="1" dirty="0">
                <a:ln w="22225">
                  <a:solidFill>
                    <a:schemeClr val="accent2"/>
                  </a:solidFill>
                  <a:prstDash val="solid"/>
                </a:ln>
                <a:solidFill>
                  <a:schemeClr val="accent2">
                    <a:lumMod val="40000"/>
                    <a:lumOff val="60000"/>
                  </a:schemeClr>
                </a:solidFill>
              </a:rPr>
            </a:br>
            <a:r>
              <a:rPr lang="uk-UA" sz="2325" b="1" dirty="0">
                <a:ln w="0"/>
                <a:solidFill>
                  <a:srgbClr val="0033CC"/>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Позашкільна освіта</a:t>
            </a:r>
            <a:r>
              <a:rPr lang="ru-RU"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r>
            <a:br>
              <a:rPr lang="ru-RU"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br>
            <a:endParaRPr lang="ru-RU" b="1" dirty="0">
              <a:latin typeface="Times New Roman" panose="02020603050405020304" pitchFamily="18" charset="0"/>
              <a:cs typeface="Times New Roman" panose="02020603050405020304" pitchFamily="18" charset="0"/>
            </a:endParaRPr>
          </a:p>
        </p:txBody>
      </p:sp>
      <p:pic>
        <p:nvPicPr>
          <p:cNvPr id="12" name="Рисунок 11">
            <a:extLst>
              <a:ext uri="{FF2B5EF4-FFF2-40B4-BE49-F238E27FC236}">
                <a16:creationId xmlns="" xmlns:a16="http://schemas.microsoft.com/office/drawing/2014/main" id="{BF4DA55E-EE7E-402A-AC94-A64ABF4D40E7}"/>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677275" y="131694"/>
            <a:ext cx="335190" cy="480856"/>
          </a:xfrm>
          <a:prstGeom prst="rect">
            <a:avLst/>
          </a:prstGeom>
        </p:spPr>
      </p:pic>
      <p:sp>
        <p:nvSpPr>
          <p:cNvPr id="11" name="Прямоугольник 10">
            <a:extLst>
              <a:ext uri="{FF2B5EF4-FFF2-40B4-BE49-F238E27FC236}">
                <a16:creationId xmlns="" xmlns:a16="http://schemas.microsoft.com/office/drawing/2014/main" id="{05F8EFA3-1BFB-40AE-8E25-35CF227E39BF}"/>
              </a:ext>
            </a:extLst>
          </p:cNvPr>
          <p:cNvSpPr/>
          <p:nvPr/>
        </p:nvSpPr>
        <p:spPr>
          <a:xfrm>
            <a:off x="6996363" y="149899"/>
            <a:ext cx="1601032" cy="387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625" b="1" dirty="0">
                <a:solidFill>
                  <a:srgbClr val="FF0000"/>
                </a:solidFill>
                <a:latin typeface="Times New Roman" panose="02020603050405020304" pitchFamily="18" charset="0"/>
                <a:cs typeface="Times New Roman" panose="02020603050405020304" pitchFamily="18" charset="0"/>
              </a:rPr>
              <a:t>ОСВІТА</a:t>
            </a:r>
            <a:endParaRPr lang="ru-RU" sz="2625" b="1" dirty="0">
              <a:solidFill>
                <a:srgbClr val="FF0000"/>
              </a:solidFill>
              <a:latin typeface="Times New Roman" panose="02020603050405020304" pitchFamily="18" charset="0"/>
              <a:cs typeface="Times New Roman" panose="02020603050405020304" pitchFamily="18" charset="0"/>
            </a:endParaRPr>
          </a:p>
        </p:txBody>
      </p:sp>
      <p:sp>
        <p:nvSpPr>
          <p:cNvPr id="9" name="Блок-схема: альтернативный процесс 8">
            <a:extLst>
              <a:ext uri="{FF2B5EF4-FFF2-40B4-BE49-F238E27FC236}">
                <a16:creationId xmlns="" xmlns:a16="http://schemas.microsoft.com/office/drawing/2014/main" id="{856E757C-7537-4966-9376-8224F6F36506}"/>
              </a:ext>
            </a:extLst>
          </p:cNvPr>
          <p:cNvSpPr/>
          <p:nvPr/>
        </p:nvSpPr>
        <p:spPr>
          <a:xfrm>
            <a:off x="4532811" y="781050"/>
            <a:ext cx="2220686" cy="1357711"/>
          </a:xfrm>
          <a:prstGeom prst="flowChartAlternateProcess">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КПНЗ «Гребінківська дитяча школа мистецтв» </a:t>
            </a:r>
            <a:r>
              <a:rPr lang="uk-UA" sz="1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(музичне і художнє відділення) </a:t>
            </a:r>
            <a:r>
              <a:rPr lang="uk-UA" sz="9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класи в смт Гребінки, смт Дослідницьке, </a:t>
            </a:r>
          </a:p>
          <a:p>
            <a:pPr algn="ctr"/>
            <a:r>
              <a:rPr lang="uk-UA" sz="9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с. Саливонки</a:t>
            </a:r>
            <a:endParaRPr lang="ru-RU" sz="900" i="1" dirty="0">
              <a:solidFill>
                <a:schemeClr val="tx1"/>
              </a:solidFill>
              <a:latin typeface="Times New Roman" panose="02020603050405020304" pitchFamily="18" charset="0"/>
              <a:cs typeface="Times New Roman" panose="02020603050405020304" pitchFamily="18" charset="0"/>
            </a:endParaRPr>
          </a:p>
        </p:txBody>
      </p:sp>
      <p:sp>
        <p:nvSpPr>
          <p:cNvPr id="10" name="Блок-схема: альтернативный процесс 9">
            <a:extLst>
              <a:ext uri="{FF2B5EF4-FFF2-40B4-BE49-F238E27FC236}">
                <a16:creationId xmlns="" xmlns:a16="http://schemas.microsoft.com/office/drawing/2014/main" id="{8AFDBDDA-E820-4F0D-AFDF-D8E86BE8699E}"/>
              </a:ext>
            </a:extLst>
          </p:cNvPr>
          <p:cNvSpPr/>
          <p:nvPr/>
        </p:nvSpPr>
        <p:spPr>
          <a:xfrm>
            <a:off x="6868499" y="800100"/>
            <a:ext cx="1890821" cy="1392795"/>
          </a:xfrm>
          <a:prstGeom prst="flowChartAlternateProcess">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6000"/>
              </a:lnSpc>
              <a:spcAft>
                <a:spcPts val="600"/>
              </a:spcAft>
            </a:pPr>
            <a:r>
              <a:rPr lang="uk-UA" sz="1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Гребінківський міжшкільний ресурсний центр</a:t>
            </a:r>
            <a:endParaRPr lang="en-US" sz="1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6000"/>
              </a:lnSpc>
              <a:spcAft>
                <a:spcPts val="600"/>
              </a:spcAft>
            </a:pPr>
            <a:r>
              <a:rPr lang="uk-UA" sz="1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смт Гребінки</a:t>
            </a:r>
          </a:p>
        </p:txBody>
      </p:sp>
      <p:sp>
        <p:nvSpPr>
          <p:cNvPr id="3" name="Прямоугольник 2">
            <a:extLst>
              <a:ext uri="{FF2B5EF4-FFF2-40B4-BE49-F238E27FC236}">
                <a16:creationId xmlns="" xmlns:a16="http://schemas.microsoft.com/office/drawing/2014/main" id="{0C2B0A37-99FF-48F5-AFD1-9604DDFBDD1B}"/>
              </a:ext>
            </a:extLst>
          </p:cNvPr>
          <p:cNvSpPr/>
          <p:nvPr/>
        </p:nvSpPr>
        <p:spPr>
          <a:xfrm>
            <a:off x="1520117" y="2886075"/>
            <a:ext cx="1318919" cy="348559"/>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200" b="1" i="1" dirty="0">
                <a:solidFill>
                  <a:schemeClr val="tx1"/>
                </a:solidFill>
                <a:latin typeface="Times New Roman" panose="02020603050405020304" pitchFamily="18" charset="0"/>
                <a:cs typeface="Times New Roman" panose="02020603050405020304" pitchFamily="18" charset="0"/>
              </a:rPr>
              <a:t>1 </a:t>
            </a:r>
            <a:r>
              <a:rPr lang="uk-UA" sz="1200" b="1" i="1" dirty="0" smtClean="0">
                <a:solidFill>
                  <a:schemeClr val="tx1"/>
                </a:solidFill>
                <a:latin typeface="Times New Roman" panose="02020603050405020304" pitchFamily="18" charset="0"/>
                <a:cs typeface="Times New Roman" panose="02020603050405020304" pitchFamily="18" charset="0"/>
              </a:rPr>
              <a:t> 122 532 </a:t>
            </a:r>
            <a:r>
              <a:rPr lang="uk-UA" sz="1200" b="1" i="1" dirty="0">
                <a:solidFill>
                  <a:schemeClr val="tx1"/>
                </a:solidFill>
                <a:latin typeface="Times New Roman" panose="02020603050405020304" pitchFamily="18" charset="0"/>
                <a:cs typeface="Times New Roman" panose="02020603050405020304" pitchFamily="18" charset="0"/>
              </a:rPr>
              <a:t>грн</a:t>
            </a:r>
          </a:p>
          <a:p>
            <a:pPr algn="ctr"/>
            <a:endParaRPr lang="uk-UA" sz="600" b="1" i="1" dirty="0">
              <a:solidFill>
                <a:schemeClr val="tx1"/>
              </a:solidFill>
              <a:latin typeface="Times New Roman" panose="02020603050405020304" pitchFamily="18" charset="0"/>
              <a:cs typeface="Times New Roman" panose="02020603050405020304" pitchFamily="18" charset="0"/>
            </a:endParaRPr>
          </a:p>
        </p:txBody>
      </p:sp>
      <p:sp>
        <p:nvSpPr>
          <p:cNvPr id="14" name="Прямоугольник 13">
            <a:extLst>
              <a:ext uri="{FF2B5EF4-FFF2-40B4-BE49-F238E27FC236}">
                <a16:creationId xmlns="" xmlns:a16="http://schemas.microsoft.com/office/drawing/2014/main" id="{9CD9A53D-24F5-492D-97A5-D1511B36C4CE}"/>
              </a:ext>
            </a:extLst>
          </p:cNvPr>
          <p:cNvSpPr/>
          <p:nvPr/>
        </p:nvSpPr>
        <p:spPr>
          <a:xfrm>
            <a:off x="3278920" y="2838450"/>
            <a:ext cx="1345463" cy="367609"/>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200" b="1" i="1" dirty="0">
                <a:solidFill>
                  <a:schemeClr val="tx1"/>
                </a:solidFill>
                <a:latin typeface="Times New Roman" panose="02020603050405020304" pitchFamily="18" charset="0"/>
                <a:cs typeface="Times New Roman" panose="02020603050405020304" pitchFamily="18" charset="0"/>
              </a:rPr>
              <a:t>1 992 521 грн</a:t>
            </a:r>
          </a:p>
        </p:txBody>
      </p:sp>
      <p:sp>
        <p:nvSpPr>
          <p:cNvPr id="17" name="Прямоугольник 16">
            <a:extLst>
              <a:ext uri="{FF2B5EF4-FFF2-40B4-BE49-F238E27FC236}">
                <a16:creationId xmlns="" xmlns:a16="http://schemas.microsoft.com/office/drawing/2014/main" id="{17BD2799-3C5D-4FC1-95A1-A3BAB342BC93}"/>
              </a:ext>
            </a:extLst>
          </p:cNvPr>
          <p:cNvSpPr/>
          <p:nvPr/>
        </p:nvSpPr>
        <p:spPr>
          <a:xfrm>
            <a:off x="5431533" y="2847975"/>
            <a:ext cx="1345463" cy="362153"/>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200" b="1" i="1" dirty="0">
                <a:solidFill>
                  <a:schemeClr val="tx1"/>
                </a:solidFill>
                <a:latin typeface="Times New Roman" panose="02020603050405020304" pitchFamily="18" charset="0"/>
                <a:cs typeface="Times New Roman" panose="02020603050405020304" pitchFamily="18" charset="0"/>
              </a:rPr>
              <a:t>2 812 824 грн</a:t>
            </a:r>
          </a:p>
          <a:p>
            <a:pPr algn="ctr"/>
            <a:endParaRPr lang="uk-UA" sz="600" b="1" i="1" dirty="0">
              <a:solidFill>
                <a:schemeClr val="tx1"/>
              </a:solidFill>
              <a:latin typeface="Times New Roman" panose="02020603050405020304" pitchFamily="18" charset="0"/>
              <a:cs typeface="Times New Roman" panose="02020603050405020304" pitchFamily="18" charset="0"/>
            </a:endParaRPr>
          </a:p>
        </p:txBody>
      </p:sp>
      <p:sp>
        <p:nvSpPr>
          <p:cNvPr id="18" name="Прямоугольник 17">
            <a:extLst>
              <a:ext uri="{FF2B5EF4-FFF2-40B4-BE49-F238E27FC236}">
                <a16:creationId xmlns="" xmlns:a16="http://schemas.microsoft.com/office/drawing/2014/main" id="{33C51372-F85A-4111-B778-680DEA0083A1}"/>
              </a:ext>
            </a:extLst>
          </p:cNvPr>
          <p:cNvSpPr/>
          <p:nvPr/>
        </p:nvSpPr>
        <p:spPr>
          <a:xfrm>
            <a:off x="7562888" y="2876550"/>
            <a:ext cx="1345463" cy="361922"/>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200" b="1" i="1" dirty="0">
                <a:solidFill>
                  <a:schemeClr val="tx1"/>
                </a:solidFill>
                <a:latin typeface="Times New Roman" panose="02020603050405020304" pitchFamily="18" charset="0"/>
                <a:cs typeface="Times New Roman" panose="02020603050405020304" pitchFamily="18" charset="0"/>
              </a:rPr>
              <a:t>1 342 </a:t>
            </a:r>
            <a:r>
              <a:rPr lang="uk-UA" sz="1200" b="1" i="1" dirty="0" smtClean="0">
                <a:solidFill>
                  <a:schemeClr val="tx1"/>
                </a:solidFill>
                <a:latin typeface="Times New Roman" panose="02020603050405020304" pitchFamily="18" charset="0"/>
                <a:cs typeface="Times New Roman" panose="02020603050405020304" pitchFamily="18" charset="0"/>
              </a:rPr>
              <a:t>858 </a:t>
            </a:r>
            <a:r>
              <a:rPr lang="uk-UA" sz="1200" b="1" i="1" dirty="0">
                <a:solidFill>
                  <a:schemeClr val="tx1"/>
                </a:solidFill>
                <a:latin typeface="Times New Roman" panose="02020603050405020304" pitchFamily="18" charset="0"/>
                <a:cs typeface="Times New Roman" panose="02020603050405020304" pitchFamily="18" charset="0"/>
              </a:rPr>
              <a:t>грн</a:t>
            </a:r>
          </a:p>
          <a:p>
            <a:pPr algn="ctr"/>
            <a:endParaRPr lang="uk-UA" sz="600" b="1" i="1" dirty="0">
              <a:solidFill>
                <a:srgbClr val="C00000"/>
              </a:solidFill>
              <a:latin typeface="Times New Roman" panose="02020603050405020304" pitchFamily="18" charset="0"/>
              <a:cs typeface="Times New Roman" panose="02020603050405020304" pitchFamily="18" charset="0"/>
            </a:endParaRPr>
          </a:p>
        </p:txBody>
      </p:sp>
      <p:sp>
        <p:nvSpPr>
          <p:cNvPr id="33" name="Стрелка: вниз 32">
            <a:extLst>
              <a:ext uri="{FF2B5EF4-FFF2-40B4-BE49-F238E27FC236}">
                <a16:creationId xmlns="" xmlns:a16="http://schemas.microsoft.com/office/drawing/2014/main" id="{5F007655-1282-4BD6-A029-B34A664AB020}"/>
              </a:ext>
            </a:extLst>
          </p:cNvPr>
          <p:cNvSpPr/>
          <p:nvPr/>
        </p:nvSpPr>
        <p:spPr>
          <a:xfrm>
            <a:off x="1937987" y="2638425"/>
            <a:ext cx="442913" cy="227701"/>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34" name="Стрелка: вниз 33">
            <a:extLst>
              <a:ext uri="{FF2B5EF4-FFF2-40B4-BE49-F238E27FC236}">
                <a16:creationId xmlns="" xmlns:a16="http://schemas.microsoft.com/office/drawing/2014/main" id="{D65C4E61-4AD4-4518-AF24-3A0563497E49}"/>
              </a:ext>
            </a:extLst>
          </p:cNvPr>
          <p:cNvSpPr/>
          <p:nvPr/>
        </p:nvSpPr>
        <p:spPr>
          <a:xfrm>
            <a:off x="3867971" y="2628114"/>
            <a:ext cx="442913" cy="194548"/>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35" name="Стрелка: вниз 34">
            <a:extLst>
              <a:ext uri="{FF2B5EF4-FFF2-40B4-BE49-F238E27FC236}">
                <a16:creationId xmlns="" xmlns:a16="http://schemas.microsoft.com/office/drawing/2014/main" id="{16D01D7D-56DF-4211-A1B6-8C0E71DC3A04}"/>
              </a:ext>
            </a:extLst>
          </p:cNvPr>
          <p:cNvSpPr/>
          <p:nvPr/>
        </p:nvSpPr>
        <p:spPr>
          <a:xfrm>
            <a:off x="6096851" y="2630466"/>
            <a:ext cx="442913" cy="215462"/>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36" name="Стрелка: вниз 35">
            <a:extLst>
              <a:ext uri="{FF2B5EF4-FFF2-40B4-BE49-F238E27FC236}">
                <a16:creationId xmlns="" xmlns:a16="http://schemas.microsoft.com/office/drawing/2014/main" id="{046DBD72-5827-4FE4-918E-1B6A1097AF71}"/>
              </a:ext>
            </a:extLst>
          </p:cNvPr>
          <p:cNvSpPr/>
          <p:nvPr/>
        </p:nvSpPr>
        <p:spPr>
          <a:xfrm>
            <a:off x="8234109" y="2608794"/>
            <a:ext cx="442913" cy="215462"/>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37" name="Блок-схема: альтернативный процесс 36">
            <a:extLst>
              <a:ext uri="{FF2B5EF4-FFF2-40B4-BE49-F238E27FC236}">
                <a16:creationId xmlns="" xmlns:a16="http://schemas.microsoft.com/office/drawing/2014/main" id="{6EF9AE1F-2EBD-471A-B70D-ECF179DE0D6A}"/>
              </a:ext>
            </a:extLst>
          </p:cNvPr>
          <p:cNvSpPr/>
          <p:nvPr/>
        </p:nvSpPr>
        <p:spPr>
          <a:xfrm>
            <a:off x="400050" y="762000"/>
            <a:ext cx="1915553" cy="1447989"/>
          </a:xfrm>
          <a:prstGeom prst="flowChartAlternateProcess">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КЗПО «Дитячо-юнацька спортивна школа «Авангард»</a:t>
            </a:r>
          </a:p>
          <a:p>
            <a:pPr algn="ctr"/>
            <a:r>
              <a:rPr lang="uk-UA" sz="9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(класи в смт Гребінки, </a:t>
            </a:r>
          </a:p>
          <a:p>
            <a:pPr algn="ctr"/>
            <a:r>
              <a:rPr lang="uk-UA" sz="9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смт Дослідницьке, </a:t>
            </a:r>
          </a:p>
          <a:p>
            <a:pPr algn="ctr"/>
            <a:r>
              <a:rPr lang="uk-UA" sz="9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с. Ксаверівка, с. Лосятин, </a:t>
            </a:r>
          </a:p>
          <a:p>
            <a:pPr algn="ctr"/>
            <a:r>
              <a:rPr lang="uk-UA" sz="9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с. Саливонки)</a:t>
            </a:r>
            <a:endParaRPr lang="ru-RU" sz="900" b="1" i="1" dirty="0">
              <a:solidFill>
                <a:schemeClr val="tx1"/>
              </a:solidFill>
              <a:latin typeface="Times New Roman" panose="02020603050405020304" pitchFamily="18" charset="0"/>
              <a:cs typeface="Times New Roman" panose="02020603050405020304" pitchFamily="18" charset="0"/>
            </a:endParaRPr>
          </a:p>
        </p:txBody>
      </p:sp>
      <p:sp>
        <p:nvSpPr>
          <p:cNvPr id="38" name="Блок-схема: альтернативный процесс 37">
            <a:extLst>
              <a:ext uri="{FF2B5EF4-FFF2-40B4-BE49-F238E27FC236}">
                <a16:creationId xmlns="" xmlns:a16="http://schemas.microsoft.com/office/drawing/2014/main" id="{4827ED91-C95B-4511-A8A9-DBFDF1B7B4C8}"/>
              </a:ext>
            </a:extLst>
          </p:cNvPr>
          <p:cNvSpPr/>
          <p:nvPr/>
        </p:nvSpPr>
        <p:spPr>
          <a:xfrm>
            <a:off x="2589810" y="781050"/>
            <a:ext cx="1786247" cy="1385685"/>
          </a:xfrm>
          <a:prstGeom prst="flowChartAlternateProcess">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Центр дитячо-юнацької творчості </a:t>
            </a:r>
            <a:r>
              <a:rPr lang="uk-UA" sz="9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(класи в смт Гребінки, </a:t>
            </a:r>
          </a:p>
          <a:p>
            <a:pPr algn="ctr"/>
            <a:r>
              <a:rPr lang="uk-UA" sz="9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смт Дослідницьке, </a:t>
            </a:r>
          </a:p>
          <a:p>
            <a:pPr algn="ctr"/>
            <a:r>
              <a:rPr lang="uk-UA" sz="9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с. Ксаверівка, с. Лосятин, </a:t>
            </a:r>
          </a:p>
          <a:p>
            <a:pPr algn="ctr"/>
            <a:r>
              <a:rPr lang="uk-UA" sz="9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с. Саливонки)</a:t>
            </a:r>
            <a:endParaRPr lang="ru-RU" sz="900" i="1" dirty="0">
              <a:solidFill>
                <a:schemeClr val="tx1"/>
              </a:solidFill>
              <a:latin typeface="Times New Roman" panose="02020603050405020304" pitchFamily="18" charset="0"/>
              <a:cs typeface="Times New Roman" panose="02020603050405020304" pitchFamily="18" charset="0"/>
            </a:endParaRPr>
          </a:p>
        </p:txBody>
      </p:sp>
      <p:sp>
        <p:nvSpPr>
          <p:cNvPr id="40" name="Прямоугольник: скругленные углы 39">
            <a:extLst>
              <a:ext uri="{FF2B5EF4-FFF2-40B4-BE49-F238E27FC236}">
                <a16:creationId xmlns="" xmlns:a16="http://schemas.microsoft.com/office/drawing/2014/main" id="{1C2F7F8A-D7F4-4BC2-8112-873EE4E8FE82}"/>
              </a:ext>
            </a:extLst>
          </p:cNvPr>
          <p:cNvSpPr/>
          <p:nvPr/>
        </p:nvSpPr>
        <p:spPr>
          <a:xfrm>
            <a:off x="828675" y="2266951"/>
            <a:ext cx="1619249" cy="327454"/>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uk-UA" sz="375" b="1" i="1" dirty="0">
              <a:solidFill>
                <a:schemeClr val="tx1"/>
              </a:solidFill>
              <a:latin typeface="Times New Roman" panose="02020603050405020304" pitchFamily="18" charset="0"/>
              <a:cs typeface="Times New Roman" panose="02020603050405020304" pitchFamily="18" charset="0"/>
            </a:endParaRPr>
          </a:p>
          <a:p>
            <a:r>
              <a:rPr lang="uk-UA" sz="1400" b="1" i="1" dirty="0" err="1" smtClean="0">
                <a:solidFill>
                  <a:schemeClr val="tx1"/>
                </a:solidFill>
                <a:latin typeface="Times New Roman" panose="02020603050405020304" pitchFamily="18" charset="0"/>
                <a:cs typeface="Times New Roman" panose="02020603050405020304" pitchFamily="18" charset="0"/>
              </a:rPr>
              <a:t>дітей–</a:t>
            </a:r>
            <a:r>
              <a:rPr lang="uk-UA" sz="1400" b="1" i="1" dirty="0" smtClean="0">
                <a:solidFill>
                  <a:schemeClr val="tx1"/>
                </a:solidFill>
                <a:latin typeface="Times New Roman" panose="02020603050405020304" pitchFamily="18" charset="0"/>
                <a:cs typeface="Times New Roman" panose="02020603050405020304" pitchFamily="18" charset="0"/>
              </a:rPr>
              <a:t> </a:t>
            </a:r>
            <a:r>
              <a:rPr lang="uk-UA" sz="1400" b="1" i="1" dirty="0">
                <a:solidFill>
                  <a:schemeClr val="tx1"/>
                </a:solidFill>
                <a:latin typeface="Times New Roman" panose="02020603050405020304" pitchFamily="18" charset="0"/>
                <a:cs typeface="Times New Roman" panose="02020603050405020304" pitchFamily="18" charset="0"/>
              </a:rPr>
              <a:t>318</a:t>
            </a:r>
          </a:p>
        </p:txBody>
      </p:sp>
      <p:sp>
        <p:nvSpPr>
          <p:cNvPr id="41" name="Прямоугольник: скругленные углы 40">
            <a:extLst>
              <a:ext uri="{FF2B5EF4-FFF2-40B4-BE49-F238E27FC236}">
                <a16:creationId xmlns="" xmlns:a16="http://schemas.microsoft.com/office/drawing/2014/main" id="{5D76D497-3DB4-48F4-B4F4-2FC9778405A8}"/>
              </a:ext>
            </a:extLst>
          </p:cNvPr>
          <p:cNvSpPr/>
          <p:nvPr/>
        </p:nvSpPr>
        <p:spPr>
          <a:xfrm>
            <a:off x="2838450" y="2247901"/>
            <a:ext cx="1733550" cy="346372"/>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1400" b="1" i="1" dirty="0" err="1" smtClean="0">
                <a:solidFill>
                  <a:schemeClr val="tx1"/>
                </a:solidFill>
                <a:latin typeface="Times New Roman" panose="02020603050405020304" pitchFamily="18" charset="0"/>
                <a:cs typeface="Times New Roman" panose="02020603050405020304" pitchFamily="18" charset="0"/>
              </a:rPr>
              <a:t>дітей–</a:t>
            </a:r>
            <a:r>
              <a:rPr lang="uk-UA" sz="1400" b="1" i="1" dirty="0" smtClean="0">
                <a:solidFill>
                  <a:schemeClr val="tx1"/>
                </a:solidFill>
                <a:latin typeface="Times New Roman" panose="02020603050405020304" pitchFamily="18" charset="0"/>
                <a:cs typeface="Times New Roman" panose="02020603050405020304" pitchFamily="18" charset="0"/>
              </a:rPr>
              <a:t> </a:t>
            </a:r>
            <a:r>
              <a:rPr lang="uk-UA" sz="1400" b="1" i="1" dirty="0">
                <a:solidFill>
                  <a:schemeClr val="tx1"/>
                </a:solidFill>
                <a:latin typeface="Times New Roman" panose="02020603050405020304" pitchFamily="18" charset="0"/>
                <a:cs typeface="Times New Roman" panose="02020603050405020304" pitchFamily="18" charset="0"/>
              </a:rPr>
              <a:t>784</a:t>
            </a:r>
          </a:p>
        </p:txBody>
      </p:sp>
      <p:sp>
        <p:nvSpPr>
          <p:cNvPr id="42" name="Прямоугольник: скругленные углы 41">
            <a:extLst>
              <a:ext uri="{FF2B5EF4-FFF2-40B4-BE49-F238E27FC236}">
                <a16:creationId xmlns="" xmlns:a16="http://schemas.microsoft.com/office/drawing/2014/main" id="{FBB95A02-BE2E-4FB0-BB51-52A38432A58B}"/>
              </a:ext>
            </a:extLst>
          </p:cNvPr>
          <p:cNvSpPr/>
          <p:nvPr/>
        </p:nvSpPr>
        <p:spPr>
          <a:xfrm>
            <a:off x="4848226" y="2238375"/>
            <a:ext cx="1644524" cy="336848"/>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1400" b="1" i="1" dirty="0" err="1" smtClean="0">
                <a:solidFill>
                  <a:schemeClr val="tx1"/>
                </a:solidFill>
                <a:latin typeface="Times New Roman" panose="02020603050405020304" pitchFamily="18" charset="0"/>
                <a:cs typeface="Times New Roman" panose="02020603050405020304" pitchFamily="18" charset="0"/>
              </a:rPr>
              <a:t>дітей–</a:t>
            </a:r>
            <a:r>
              <a:rPr lang="uk-UA" sz="1400" b="1" i="1" dirty="0" smtClean="0">
                <a:solidFill>
                  <a:schemeClr val="tx1"/>
                </a:solidFill>
                <a:latin typeface="Times New Roman" panose="02020603050405020304" pitchFamily="18" charset="0"/>
                <a:cs typeface="Times New Roman" panose="02020603050405020304" pitchFamily="18" charset="0"/>
              </a:rPr>
              <a:t> </a:t>
            </a:r>
            <a:r>
              <a:rPr lang="uk-UA" sz="1400" b="1" i="1" dirty="0">
                <a:solidFill>
                  <a:schemeClr val="tx1"/>
                </a:solidFill>
                <a:latin typeface="Times New Roman" panose="02020603050405020304" pitchFamily="18" charset="0"/>
                <a:cs typeface="Times New Roman" panose="02020603050405020304" pitchFamily="18" charset="0"/>
              </a:rPr>
              <a:t>142</a:t>
            </a:r>
          </a:p>
        </p:txBody>
      </p:sp>
      <p:sp>
        <p:nvSpPr>
          <p:cNvPr id="43" name="Прямоугольник: скругленные углы 42">
            <a:extLst>
              <a:ext uri="{FF2B5EF4-FFF2-40B4-BE49-F238E27FC236}">
                <a16:creationId xmlns="" xmlns:a16="http://schemas.microsoft.com/office/drawing/2014/main" id="{11F5BD88-8A53-4A78-8B65-BB2AC68F7819}"/>
              </a:ext>
            </a:extLst>
          </p:cNvPr>
          <p:cNvSpPr/>
          <p:nvPr/>
        </p:nvSpPr>
        <p:spPr>
          <a:xfrm>
            <a:off x="6924676" y="2266950"/>
            <a:ext cx="1873502" cy="327323"/>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1400" b="1" i="1" dirty="0" smtClean="0">
                <a:solidFill>
                  <a:schemeClr val="tx1"/>
                </a:solidFill>
                <a:latin typeface="Times New Roman" panose="02020603050405020304" pitchFamily="18" charset="0"/>
                <a:cs typeface="Times New Roman" panose="02020603050405020304" pitchFamily="18" charset="0"/>
              </a:rPr>
              <a:t>дітей </a:t>
            </a:r>
            <a:r>
              <a:rPr lang="uk-UA" sz="1400" b="1" i="1" dirty="0">
                <a:solidFill>
                  <a:schemeClr val="tx1"/>
                </a:solidFill>
                <a:latin typeface="Times New Roman" panose="02020603050405020304" pitchFamily="18" charset="0"/>
                <a:cs typeface="Times New Roman" panose="02020603050405020304" pitchFamily="18" charset="0"/>
              </a:rPr>
              <a:t>– 207</a:t>
            </a:r>
          </a:p>
        </p:txBody>
      </p:sp>
      <p:sp>
        <p:nvSpPr>
          <p:cNvPr id="24" name="Стрелка: пятиугольник 23">
            <a:extLst>
              <a:ext uri="{FF2B5EF4-FFF2-40B4-BE49-F238E27FC236}">
                <a16:creationId xmlns="" xmlns:a16="http://schemas.microsoft.com/office/drawing/2014/main" id="{8E8671F6-D1A3-4951-A5CD-4C9046F0D2BE}"/>
              </a:ext>
            </a:extLst>
          </p:cNvPr>
          <p:cNvSpPr/>
          <p:nvPr/>
        </p:nvSpPr>
        <p:spPr>
          <a:xfrm>
            <a:off x="0" y="2657621"/>
            <a:ext cx="1399496" cy="52143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275" dirty="0">
                <a:latin typeface="Times New Roman" panose="02020603050405020304" pitchFamily="18" charset="0"/>
                <a:cs typeface="Times New Roman" panose="02020603050405020304" pitchFamily="18" charset="0"/>
              </a:rPr>
              <a:t>Касові видатки </a:t>
            </a:r>
          </a:p>
          <a:p>
            <a:pPr algn="ctr"/>
            <a:r>
              <a:rPr lang="uk-UA" sz="1275" dirty="0">
                <a:latin typeface="Times New Roman" panose="02020603050405020304" pitchFamily="18" charset="0"/>
                <a:cs typeface="Times New Roman" panose="02020603050405020304" pitchFamily="18" charset="0"/>
              </a:rPr>
              <a:t>за 9 міс.</a:t>
            </a:r>
            <a:endParaRPr lang="ru-RU" sz="1275" dirty="0">
              <a:latin typeface="Times New Roman" panose="02020603050405020304" pitchFamily="18" charset="0"/>
              <a:cs typeface="Times New Roman" panose="02020603050405020304" pitchFamily="18" charset="0"/>
            </a:endParaRPr>
          </a:p>
        </p:txBody>
      </p:sp>
      <p:sp>
        <p:nvSpPr>
          <p:cNvPr id="25" name="Прямоугольник 24">
            <a:extLst>
              <a:ext uri="{FF2B5EF4-FFF2-40B4-BE49-F238E27FC236}">
                <a16:creationId xmlns="" xmlns:a16="http://schemas.microsoft.com/office/drawing/2014/main" id="{320BAC29-DB0C-4EC7-8D5D-8AFF0A4600BE}"/>
              </a:ext>
            </a:extLst>
          </p:cNvPr>
          <p:cNvSpPr/>
          <p:nvPr/>
        </p:nvSpPr>
        <p:spPr>
          <a:xfrm>
            <a:off x="1797640" y="3275462"/>
            <a:ext cx="1318919" cy="340674"/>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125" b="1" dirty="0">
                <a:solidFill>
                  <a:schemeClr val="accent1">
                    <a:lumMod val="75000"/>
                  </a:schemeClr>
                </a:solidFill>
                <a:latin typeface="Times New Roman" panose="02020603050405020304" pitchFamily="18" charset="0"/>
                <a:cs typeface="Times New Roman" panose="02020603050405020304" pitchFamily="18" charset="0"/>
              </a:rPr>
              <a:t> </a:t>
            </a:r>
            <a:r>
              <a:rPr lang="uk-UA" sz="1500" b="1" dirty="0">
                <a:solidFill>
                  <a:schemeClr val="accent1">
                    <a:lumMod val="75000"/>
                  </a:schemeClr>
                </a:solidFill>
                <a:latin typeface="Times New Roman" panose="02020603050405020304" pitchFamily="18" charset="0"/>
                <a:cs typeface="Times New Roman" panose="02020603050405020304" pitchFamily="18" charset="0"/>
              </a:rPr>
              <a:t>392 грн</a:t>
            </a:r>
            <a:endParaRPr lang="ru-RU" sz="15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26" name="Прямоугольник 25">
            <a:extLst>
              <a:ext uri="{FF2B5EF4-FFF2-40B4-BE49-F238E27FC236}">
                <a16:creationId xmlns="" xmlns:a16="http://schemas.microsoft.com/office/drawing/2014/main" id="{769EB8F1-FCF0-4B63-9CD1-6BC76B1517CB}"/>
              </a:ext>
            </a:extLst>
          </p:cNvPr>
          <p:cNvSpPr/>
          <p:nvPr/>
        </p:nvSpPr>
        <p:spPr>
          <a:xfrm>
            <a:off x="3538632" y="3255577"/>
            <a:ext cx="1318919" cy="348475"/>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125" b="1" dirty="0">
                <a:solidFill>
                  <a:schemeClr val="accent1">
                    <a:lumMod val="75000"/>
                  </a:schemeClr>
                </a:solidFill>
                <a:latin typeface="Times New Roman" panose="02020603050405020304" pitchFamily="18" charset="0"/>
                <a:cs typeface="Times New Roman" panose="02020603050405020304" pitchFamily="18" charset="0"/>
              </a:rPr>
              <a:t> </a:t>
            </a:r>
            <a:r>
              <a:rPr lang="uk-UA" sz="1500" b="1" dirty="0">
                <a:solidFill>
                  <a:schemeClr val="accent1">
                    <a:lumMod val="75000"/>
                  </a:schemeClr>
                </a:solidFill>
                <a:latin typeface="Times New Roman" panose="02020603050405020304" pitchFamily="18" charset="0"/>
                <a:cs typeface="Times New Roman" panose="02020603050405020304" pitchFamily="18" charset="0"/>
              </a:rPr>
              <a:t>282 грн</a:t>
            </a:r>
            <a:endParaRPr lang="ru-RU" sz="15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27" name="Прямоугольник 26">
            <a:extLst>
              <a:ext uri="{FF2B5EF4-FFF2-40B4-BE49-F238E27FC236}">
                <a16:creationId xmlns="" xmlns:a16="http://schemas.microsoft.com/office/drawing/2014/main" id="{D6BC4494-DABB-40CC-9738-1AB9C90D087B}"/>
              </a:ext>
            </a:extLst>
          </p:cNvPr>
          <p:cNvSpPr/>
          <p:nvPr/>
        </p:nvSpPr>
        <p:spPr>
          <a:xfrm>
            <a:off x="5647216" y="3245848"/>
            <a:ext cx="1318919" cy="310053"/>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500" b="1" dirty="0">
                <a:solidFill>
                  <a:schemeClr val="accent1">
                    <a:lumMod val="75000"/>
                  </a:schemeClr>
                </a:solidFill>
                <a:latin typeface="Times New Roman" panose="02020603050405020304" pitchFamily="18" charset="0"/>
                <a:cs typeface="Times New Roman" panose="02020603050405020304" pitchFamily="18" charset="0"/>
              </a:rPr>
              <a:t>2201 грн</a:t>
            </a:r>
            <a:endParaRPr lang="ru-RU" sz="15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29" name="Прямоугольник 28">
            <a:extLst>
              <a:ext uri="{FF2B5EF4-FFF2-40B4-BE49-F238E27FC236}">
                <a16:creationId xmlns="" xmlns:a16="http://schemas.microsoft.com/office/drawing/2014/main" id="{E26D7BE3-580F-446C-B45B-BA361FE3EC4E}"/>
              </a:ext>
            </a:extLst>
          </p:cNvPr>
          <p:cNvSpPr/>
          <p:nvPr/>
        </p:nvSpPr>
        <p:spPr>
          <a:xfrm>
            <a:off x="7456082" y="3293367"/>
            <a:ext cx="1318919" cy="348475"/>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125" b="1" dirty="0">
                <a:solidFill>
                  <a:schemeClr val="accent1">
                    <a:lumMod val="75000"/>
                  </a:schemeClr>
                </a:solidFill>
                <a:latin typeface="Times New Roman" panose="02020603050405020304" pitchFamily="18" charset="0"/>
                <a:cs typeface="Times New Roman" panose="02020603050405020304" pitchFamily="18" charset="0"/>
              </a:rPr>
              <a:t> </a:t>
            </a:r>
            <a:r>
              <a:rPr lang="uk-UA" sz="1500" b="1" dirty="0">
                <a:solidFill>
                  <a:schemeClr val="accent1">
                    <a:lumMod val="75000"/>
                  </a:schemeClr>
                </a:solidFill>
                <a:latin typeface="Times New Roman" panose="02020603050405020304" pitchFamily="18" charset="0"/>
                <a:cs typeface="Times New Roman" panose="02020603050405020304" pitchFamily="18" charset="0"/>
              </a:rPr>
              <a:t>721 грн</a:t>
            </a:r>
            <a:endParaRPr lang="ru-RU" sz="15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30" name="Стрелка: пятиугольник 29">
            <a:extLst>
              <a:ext uri="{FF2B5EF4-FFF2-40B4-BE49-F238E27FC236}">
                <a16:creationId xmlns="" xmlns:a16="http://schemas.microsoft.com/office/drawing/2014/main" id="{2A52A572-E2D6-456C-B26E-F434F155456B}"/>
              </a:ext>
            </a:extLst>
          </p:cNvPr>
          <p:cNvSpPr/>
          <p:nvPr/>
        </p:nvSpPr>
        <p:spPr>
          <a:xfrm>
            <a:off x="0" y="3248992"/>
            <a:ext cx="1534852" cy="42713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350" dirty="0">
                <a:latin typeface="Times New Roman" panose="02020603050405020304" pitchFamily="18" charset="0"/>
                <a:cs typeface="Times New Roman" panose="02020603050405020304" pitchFamily="18" charset="0"/>
              </a:rPr>
              <a:t>Видатки на 1 </a:t>
            </a:r>
            <a:r>
              <a:rPr lang="uk-UA" sz="1350" dirty="0" smtClean="0">
                <a:latin typeface="Times New Roman" panose="02020603050405020304" pitchFamily="18" charset="0"/>
                <a:cs typeface="Times New Roman" panose="02020603050405020304" pitchFamily="18" charset="0"/>
              </a:rPr>
              <a:t>дитину/міс</a:t>
            </a:r>
            <a:r>
              <a:rPr lang="uk-UA" sz="1350" dirty="0">
                <a:latin typeface="Times New Roman" panose="02020603050405020304" pitchFamily="18" charset="0"/>
                <a:cs typeface="Times New Roman" panose="02020603050405020304" pitchFamily="18" charset="0"/>
              </a:rPr>
              <a:t>.</a:t>
            </a:r>
            <a:endParaRPr lang="ru-RU" sz="1350" dirty="0">
              <a:latin typeface="Times New Roman" panose="02020603050405020304" pitchFamily="18" charset="0"/>
              <a:cs typeface="Times New Roman" panose="02020603050405020304" pitchFamily="18" charset="0"/>
            </a:endParaRPr>
          </a:p>
        </p:txBody>
      </p:sp>
      <p:sp>
        <p:nvSpPr>
          <p:cNvPr id="2" name="Скругленный прямоугольник 1">
            <a:extLst>
              <a:ext uri="{FF2B5EF4-FFF2-40B4-BE49-F238E27FC236}">
                <a16:creationId xmlns="" xmlns:a16="http://schemas.microsoft.com/office/drawing/2014/main" id="{DAB4E525-8717-4996-F7BD-E2E294C154AC}"/>
              </a:ext>
            </a:extLst>
          </p:cNvPr>
          <p:cNvSpPr/>
          <p:nvPr/>
        </p:nvSpPr>
        <p:spPr>
          <a:xfrm>
            <a:off x="180974" y="5305425"/>
            <a:ext cx="6596021" cy="126682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schemeClr val="accent1">
                    <a:lumMod val="50000"/>
                  </a:schemeClr>
                </a:solidFill>
                <a:latin typeface="Times New Roman" panose="02020603050405020304" pitchFamily="18" charset="0"/>
                <a:cs typeface="Times New Roman" panose="02020603050405020304" pitchFamily="18" charset="0"/>
              </a:rPr>
              <a:t>З метою гармонійного розвитку особистості, формування у неї громадянської і творчої активності, задоволення інтересів підлітків до отримання нових знань та умінь, здійснення допомоги учням у виборі майбутньої професії було організовано роботу 4 закладів позашкільної освіти.</a:t>
            </a:r>
            <a:endParaRPr lang="x-none" sz="1600" dirty="0"/>
          </a:p>
        </p:txBody>
      </p:sp>
      <p:sp>
        <p:nvSpPr>
          <p:cNvPr id="4" name="Скругленный прямоугольник 3">
            <a:extLst>
              <a:ext uri="{FF2B5EF4-FFF2-40B4-BE49-F238E27FC236}">
                <a16:creationId xmlns="" xmlns:a16="http://schemas.microsoft.com/office/drawing/2014/main" id="{359C3B2B-3298-4669-230F-1FFAAE5863FA}"/>
              </a:ext>
            </a:extLst>
          </p:cNvPr>
          <p:cNvSpPr/>
          <p:nvPr/>
        </p:nvSpPr>
        <p:spPr>
          <a:xfrm>
            <a:off x="5525871" y="3663220"/>
            <a:ext cx="1751564" cy="1423070"/>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50" dirty="0">
                <a:solidFill>
                  <a:schemeClr val="tx1"/>
                </a:solidFill>
                <a:latin typeface="Times New Roman" panose="02020603050405020304" pitchFamily="18" charset="0"/>
                <a:cs typeface="Times New Roman" panose="02020603050405020304" pitchFamily="18" charset="0"/>
              </a:rPr>
              <a:t>Навчальний 2021-2022 рік закінчили 175 учнів, з </a:t>
            </a:r>
            <a:r>
              <a:rPr lang="ru-RU" sz="1050" dirty="0" smtClean="0">
                <a:solidFill>
                  <a:schemeClr val="tx1"/>
                </a:solidFill>
                <a:latin typeface="Times New Roman" panose="02020603050405020304" pitchFamily="18" charset="0"/>
                <a:cs typeface="Times New Roman" panose="02020603050405020304" pitchFamily="18" charset="0"/>
              </a:rPr>
              <a:t>них: </a:t>
            </a:r>
            <a:r>
              <a:rPr lang="ru-RU" sz="1050" dirty="0">
                <a:solidFill>
                  <a:schemeClr val="tx1"/>
                </a:solidFill>
                <a:latin typeface="Times New Roman" panose="02020603050405020304" pitchFamily="18" charset="0"/>
                <a:cs typeface="Times New Roman" panose="02020603050405020304" pitchFamily="18" charset="0"/>
              </a:rPr>
              <a:t>158 музикантів та 27 художників. Випустилися із закладу 12 чоловік (10 музикантів, 2 художника).</a:t>
            </a:r>
            <a:endParaRPr lang="x-none" sz="1050" dirty="0">
              <a:solidFill>
                <a:schemeClr val="tx1"/>
              </a:solidFill>
              <a:latin typeface="Times New Roman" panose="02020603050405020304" pitchFamily="18" charset="0"/>
              <a:cs typeface="Times New Roman" panose="02020603050405020304" pitchFamily="18" charset="0"/>
            </a:endParaRPr>
          </a:p>
        </p:txBody>
      </p:sp>
      <p:sp>
        <p:nvSpPr>
          <p:cNvPr id="5" name="Скругленный прямоугольник 4">
            <a:extLst>
              <a:ext uri="{FF2B5EF4-FFF2-40B4-BE49-F238E27FC236}">
                <a16:creationId xmlns="" xmlns:a16="http://schemas.microsoft.com/office/drawing/2014/main" id="{750894D0-513E-C337-089D-5ACD8B8FFF35}"/>
              </a:ext>
            </a:extLst>
          </p:cNvPr>
          <p:cNvSpPr/>
          <p:nvPr/>
        </p:nvSpPr>
        <p:spPr>
          <a:xfrm>
            <a:off x="7365168" y="3691795"/>
            <a:ext cx="1628246" cy="1365980"/>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50" dirty="0">
                <a:solidFill>
                  <a:schemeClr val="tx1"/>
                </a:solidFill>
                <a:latin typeface="Times New Roman" panose="02020603050405020304" pitchFamily="18" charset="0"/>
                <a:cs typeface="Times New Roman" panose="02020603050405020304" pitchFamily="18" charset="0"/>
              </a:rPr>
              <a:t>Навчання проводиться за  професіями водій </a:t>
            </a:r>
          </a:p>
          <a:p>
            <a:pPr algn="ctr"/>
            <a:r>
              <a:rPr lang="ru-RU" sz="1050" dirty="0">
                <a:solidFill>
                  <a:schemeClr val="tx1"/>
                </a:solidFill>
                <a:latin typeface="Times New Roman" panose="02020603050405020304" pitchFamily="18" charset="0"/>
                <a:cs typeface="Times New Roman" panose="02020603050405020304" pitchFamily="18" charset="0"/>
              </a:rPr>
              <a:t>транспортних засобів </a:t>
            </a:r>
          </a:p>
          <a:p>
            <a:pPr algn="ctr"/>
            <a:r>
              <a:rPr lang="ru-RU" sz="1050" dirty="0">
                <a:solidFill>
                  <a:schemeClr val="tx1"/>
                </a:solidFill>
                <a:latin typeface="Times New Roman" panose="02020603050405020304" pitchFamily="18" charset="0"/>
                <a:cs typeface="Times New Roman" panose="02020603050405020304" pitchFamily="18" charset="0"/>
              </a:rPr>
              <a:t>категорій «В», «С1», «С».</a:t>
            </a:r>
            <a:endParaRPr lang="x-none" sz="1050" dirty="0">
              <a:solidFill>
                <a:schemeClr val="tx1"/>
              </a:solidFill>
              <a:latin typeface="Times New Roman" panose="02020603050405020304" pitchFamily="18" charset="0"/>
              <a:cs typeface="Times New Roman" panose="02020603050405020304" pitchFamily="18" charset="0"/>
            </a:endParaRPr>
          </a:p>
        </p:txBody>
      </p:sp>
      <p:sp>
        <p:nvSpPr>
          <p:cNvPr id="8" name="Скругленный прямоугольник 7">
            <a:extLst>
              <a:ext uri="{FF2B5EF4-FFF2-40B4-BE49-F238E27FC236}">
                <a16:creationId xmlns="" xmlns:a16="http://schemas.microsoft.com/office/drawing/2014/main" id="{5FC7B269-85AC-7D0C-901E-89612B2E854A}"/>
              </a:ext>
            </a:extLst>
          </p:cNvPr>
          <p:cNvSpPr/>
          <p:nvPr/>
        </p:nvSpPr>
        <p:spPr>
          <a:xfrm>
            <a:off x="2834054" y="3711787"/>
            <a:ext cx="2654629" cy="1423070"/>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05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Діапазон напрямків навчання в КЗ ПО ГСР «ЦДЮТ» охоплює різноманітні сфери сучасного життя: </a:t>
            </a:r>
            <a:r>
              <a:rPr lang="uk-UA" sz="105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х</a:t>
            </a:r>
            <a:r>
              <a:rPr lang="x-none" sz="105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удожньо-естетичний</a:t>
            </a:r>
            <a:r>
              <a:rPr lang="uk-UA" sz="105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x-none" sz="105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науково-технічний</a:t>
            </a:r>
            <a:r>
              <a:rPr lang="uk-UA" sz="105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x-none" sz="105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туристсько-краєзнавчий</a:t>
            </a:r>
            <a:r>
              <a:rPr lang="uk-UA" sz="105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x-none" sz="105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дозвіллєво-розважальний</a:t>
            </a:r>
            <a:r>
              <a:rPr lang="uk-UA" sz="105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x-none" sz="105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дослідницько-експериментальний</a:t>
            </a:r>
            <a:r>
              <a:rPr lang="uk-UA" sz="105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x-none" sz="105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соціально-реабілітаційний</a:t>
            </a:r>
            <a:r>
              <a:rPr lang="uk-UA" sz="105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x-none" sz="105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фізкультурно-спортивний</a:t>
            </a:r>
            <a:r>
              <a:rPr lang="uk-UA" sz="105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x-none" sz="105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військово-патріотичний</a:t>
            </a:r>
            <a:r>
              <a:rPr lang="uk-UA" sz="105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x-none" sz="105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Скругленный прямоугольник 12">
            <a:extLst>
              <a:ext uri="{FF2B5EF4-FFF2-40B4-BE49-F238E27FC236}">
                <a16:creationId xmlns="" xmlns:a16="http://schemas.microsoft.com/office/drawing/2014/main" id="{F9AEAF15-22B7-3A5E-F751-07E053F31335}"/>
              </a:ext>
            </a:extLst>
          </p:cNvPr>
          <p:cNvSpPr/>
          <p:nvPr/>
        </p:nvSpPr>
        <p:spPr>
          <a:xfrm>
            <a:off x="165043" y="3714750"/>
            <a:ext cx="2603248" cy="1393967"/>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105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П</a:t>
            </a:r>
            <a:r>
              <a:rPr lang="x-none" sz="105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рацює </a:t>
            </a:r>
            <a:r>
              <a:rPr lang="uk-UA" sz="105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4 </a:t>
            </a:r>
            <a:r>
              <a:rPr lang="x-none" sz="105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відділення з олімпійських видів спорту</a:t>
            </a:r>
            <a:r>
              <a:rPr lang="uk-UA" sz="105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в</a:t>
            </a:r>
            <a:r>
              <a:rPr lang="x-none" sz="105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ідділення баскетболу</a:t>
            </a:r>
            <a:r>
              <a:rPr lang="uk-UA" sz="105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в</a:t>
            </a:r>
            <a:r>
              <a:rPr lang="x-none" sz="105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ідділення волейболу</a:t>
            </a:r>
            <a:r>
              <a:rPr lang="uk-UA" sz="105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в</a:t>
            </a:r>
            <a:r>
              <a:rPr lang="x-none" sz="105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ідділення футболу</a:t>
            </a:r>
            <a:r>
              <a:rPr lang="uk-UA" sz="105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в</a:t>
            </a:r>
            <a:r>
              <a:rPr lang="x-none" sz="105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ідділення настільного тенісу. У перспективі плануємо відкрити відділення боротьби дзюдо та закупити борцівське татамі і спортивний інвентар.</a:t>
            </a:r>
          </a:p>
        </p:txBody>
      </p:sp>
      <p:pic>
        <p:nvPicPr>
          <p:cNvPr id="32" name="Рисунок 31">
            <a:extLst>
              <a:ext uri="{FF2B5EF4-FFF2-40B4-BE49-F238E27FC236}">
                <a16:creationId xmlns="" xmlns:a16="http://schemas.microsoft.com/office/drawing/2014/main" id="{EC817BDE-7831-48F0-BA0C-78CA8D5E65E1}"/>
              </a:ext>
            </a:extLst>
          </p:cNvPr>
          <p:cNvPicPr>
            <a:picLocks noChangeAspect="1"/>
          </p:cNvPicPr>
          <p:nvPr/>
        </p:nvPicPr>
        <p:blipFill>
          <a:blip r:embed="rId4" cstate="print"/>
          <a:stretch>
            <a:fillRect/>
          </a:stretch>
        </p:blipFill>
        <p:spPr>
          <a:xfrm>
            <a:off x="6877388" y="5146135"/>
            <a:ext cx="2104687" cy="1578515"/>
          </a:xfrm>
          <a:prstGeom prst="rect">
            <a:avLst/>
          </a:prstGeom>
        </p:spPr>
      </p:pic>
    </p:spTree>
    <p:extLst>
      <p:ext uri="{BB962C8B-B14F-4D97-AF65-F5344CB8AC3E}">
        <p14:creationId xmlns="" xmlns:p14="http://schemas.microsoft.com/office/powerpoint/2010/main" val="30754006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Заголовок 15">
            <a:extLst>
              <a:ext uri="{FF2B5EF4-FFF2-40B4-BE49-F238E27FC236}">
                <a16:creationId xmlns="" xmlns:a16="http://schemas.microsoft.com/office/drawing/2014/main" id="{F2E1979E-91A2-49E6-B2E6-02C3E0460F2C}"/>
              </a:ext>
            </a:extLst>
          </p:cNvPr>
          <p:cNvSpPr>
            <a:spLocks noGrp="1"/>
          </p:cNvSpPr>
          <p:nvPr>
            <p:ph type="title"/>
          </p:nvPr>
        </p:nvSpPr>
        <p:spPr>
          <a:xfrm>
            <a:off x="1707205" y="1000693"/>
            <a:ext cx="3290381" cy="430127"/>
          </a:xfrm>
        </p:spPr>
        <p:txBody>
          <a:bodyPr>
            <a:normAutofit fontScale="90000"/>
          </a:bodyPr>
          <a:lstStyle/>
          <a:p>
            <a:pPr algn="ctr"/>
            <a:r>
              <a:rPr lang="uk-UA" sz="3300" b="1" dirty="0">
                <a:ln w="22225">
                  <a:solidFill>
                    <a:schemeClr val="accent2"/>
                  </a:solidFill>
                  <a:prstDash val="solid"/>
                </a:ln>
                <a:solidFill>
                  <a:schemeClr val="accent2">
                    <a:lumMod val="40000"/>
                    <a:lumOff val="60000"/>
                  </a:schemeClr>
                </a:solidFill>
              </a:rPr>
              <a:t/>
            </a:r>
            <a:br>
              <a:rPr lang="uk-UA" sz="3300" b="1" dirty="0">
                <a:ln w="22225">
                  <a:solidFill>
                    <a:schemeClr val="accent2"/>
                  </a:solidFill>
                  <a:prstDash val="solid"/>
                </a:ln>
                <a:solidFill>
                  <a:schemeClr val="accent2">
                    <a:lumMod val="40000"/>
                    <a:lumOff val="60000"/>
                  </a:schemeClr>
                </a:solidFill>
              </a:rPr>
            </a:br>
            <a:r>
              <a:rPr lang="ru-RU"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r>
            <a:br>
              <a:rPr lang="ru-RU"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br>
            <a:endParaRPr lang="ru-RU" b="1" dirty="0">
              <a:latin typeface="Times New Roman" panose="02020603050405020304" pitchFamily="18" charset="0"/>
              <a:cs typeface="Times New Roman" panose="02020603050405020304" pitchFamily="18" charset="0"/>
            </a:endParaRPr>
          </a:p>
        </p:txBody>
      </p:sp>
      <p:pic>
        <p:nvPicPr>
          <p:cNvPr id="12" name="Рисунок 11">
            <a:extLst>
              <a:ext uri="{FF2B5EF4-FFF2-40B4-BE49-F238E27FC236}">
                <a16:creationId xmlns="" xmlns:a16="http://schemas.microsoft.com/office/drawing/2014/main" id="{BF4DA55E-EE7E-402A-AC94-A64ABF4D40E7}"/>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759413" y="128709"/>
            <a:ext cx="269777" cy="387016"/>
          </a:xfrm>
          <a:prstGeom prst="rect">
            <a:avLst/>
          </a:prstGeom>
        </p:spPr>
      </p:pic>
      <p:sp>
        <p:nvSpPr>
          <p:cNvPr id="11" name="Прямоугольник 10">
            <a:extLst>
              <a:ext uri="{FF2B5EF4-FFF2-40B4-BE49-F238E27FC236}">
                <a16:creationId xmlns="" xmlns:a16="http://schemas.microsoft.com/office/drawing/2014/main" id="{05F8EFA3-1BFB-40AE-8E25-35CF227E39BF}"/>
              </a:ext>
            </a:extLst>
          </p:cNvPr>
          <p:cNvSpPr/>
          <p:nvPr/>
        </p:nvSpPr>
        <p:spPr>
          <a:xfrm>
            <a:off x="7262550" y="187887"/>
            <a:ext cx="1469355" cy="316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100" b="1" dirty="0">
                <a:solidFill>
                  <a:srgbClr val="FF0000"/>
                </a:solidFill>
                <a:latin typeface="Times New Roman" panose="02020603050405020304" pitchFamily="18" charset="0"/>
                <a:cs typeface="Times New Roman" panose="02020603050405020304" pitchFamily="18" charset="0"/>
              </a:rPr>
              <a:t>ОСВІТА</a:t>
            </a:r>
            <a:endParaRPr lang="ru-RU" sz="2100" b="1" dirty="0">
              <a:solidFill>
                <a:srgbClr val="FF0000"/>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 xmlns:a16="http://schemas.microsoft.com/office/drawing/2014/main" id="{B247FCE4-256D-4641-AD54-BC9BABC6994B}"/>
              </a:ext>
            </a:extLst>
          </p:cNvPr>
          <p:cNvSpPr txBox="1"/>
          <p:nvPr/>
        </p:nvSpPr>
        <p:spPr>
          <a:xfrm>
            <a:off x="210061" y="247651"/>
            <a:ext cx="5250213" cy="6924973"/>
          </a:xfrm>
          <a:prstGeom prst="rect">
            <a:avLst/>
          </a:prstGeom>
          <a:noFill/>
        </p:spPr>
        <p:txBody>
          <a:bodyPr wrap="square">
            <a:spAutoFit/>
          </a:bodyPr>
          <a:lstStyle/>
          <a:p>
            <a:pPr algn="just">
              <a:buFont typeface="Wingdings" pitchFamily="2" charset="2"/>
              <a:buChar char="ü"/>
            </a:pPr>
            <a:r>
              <a:rPr lang="uk-UA" sz="1600" dirty="0">
                <a:latin typeface="Times New Roman" panose="02020603050405020304" pitchFamily="18" charset="0"/>
                <a:ea typeface="Calibri" panose="020F0502020204030204" pitchFamily="34" charset="0"/>
              </a:rPr>
              <a:t>Придбано новий шкільний автобус для перевезення школярів Ксаверівсько-Пінчуківського старостинського  округу до </a:t>
            </a:r>
            <a:r>
              <a:rPr lang="uk-UA" sz="1600" dirty="0" smtClean="0">
                <a:latin typeface="Times New Roman" panose="02020603050405020304" pitchFamily="18" charset="0"/>
                <a:ea typeface="Calibri" panose="020F0502020204030204" pitchFamily="34" charset="0"/>
              </a:rPr>
              <a:t>закладів освіти </a:t>
            </a:r>
            <a:r>
              <a:rPr lang="uk-UA" sz="1600" dirty="0">
                <a:latin typeface="Times New Roman" panose="02020603050405020304" pitchFamily="18" charset="0"/>
                <a:ea typeface="Calibri" panose="020F0502020204030204" pitchFamily="34" charset="0"/>
              </a:rPr>
              <a:t>Гребінківської </a:t>
            </a:r>
            <a:r>
              <a:rPr lang="uk-UA" sz="1600" dirty="0" smtClean="0">
                <a:latin typeface="Times New Roman" panose="02020603050405020304" pitchFamily="18" charset="0"/>
                <a:ea typeface="Calibri" panose="020F0502020204030204" pitchFamily="34" charset="0"/>
              </a:rPr>
              <a:t>селищної територіальної громади</a:t>
            </a:r>
            <a:endParaRPr lang="uk-UA" sz="1600" dirty="0">
              <a:latin typeface="Times New Roman" panose="02020603050405020304" pitchFamily="18" charset="0"/>
              <a:ea typeface="Calibri" panose="020F0502020204030204" pitchFamily="34" charset="0"/>
            </a:endParaRPr>
          </a:p>
          <a:p>
            <a:pPr algn="just">
              <a:buFont typeface="Wingdings" pitchFamily="2" charset="2"/>
              <a:buChar char="ü"/>
            </a:pPr>
            <a:r>
              <a:rPr lang="uk-UA" sz="1600" dirty="0">
                <a:latin typeface="Times New Roman" panose="02020603050405020304" pitchFamily="18" charset="0"/>
                <a:ea typeface="Calibri" panose="020F0502020204030204" pitchFamily="34" charset="0"/>
              </a:rPr>
              <a:t>Завершується ремонт приміщень ЗДО «Дружба» в с. Ксаверівка.</a:t>
            </a:r>
          </a:p>
          <a:p>
            <a:pPr algn="just">
              <a:buFont typeface="Wingdings" pitchFamily="2" charset="2"/>
              <a:buChar char="ü"/>
            </a:pPr>
            <a:r>
              <a:rPr lang="uk-UA" sz="1600" dirty="0">
                <a:latin typeface="Times New Roman" panose="02020603050405020304" pitchFamily="18" charset="0"/>
                <a:ea typeface="Calibri" panose="020F0502020204030204" pitchFamily="34" charset="0"/>
              </a:rPr>
              <a:t>У всіх </a:t>
            </a:r>
            <a:r>
              <a:rPr lang="uk-UA" sz="1600" dirty="0" smtClean="0">
                <a:latin typeface="Times New Roman" panose="02020603050405020304" pitchFamily="18" charset="0"/>
                <a:ea typeface="Calibri" panose="020F0502020204030204" pitchFamily="34" charset="0"/>
              </a:rPr>
              <a:t>закладах освіти належним </a:t>
            </a:r>
            <a:r>
              <a:rPr lang="uk-UA" sz="1600" dirty="0">
                <a:latin typeface="Times New Roman" panose="02020603050405020304" pitchFamily="18" charset="0"/>
                <a:ea typeface="Calibri" panose="020F0502020204030204" pitchFamily="34" charset="0"/>
              </a:rPr>
              <a:t>чином облаштовані укриття, проведена заміна каналізаційних труб, ремонт підлоги, проводилися </a:t>
            </a:r>
            <a:r>
              <a:rPr lang="uk-UA" sz="1600" dirty="0" smtClean="0">
                <a:latin typeface="Times New Roman" panose="02020603050405020304" pitchFamily="18" charset="0"/>
                <a:ea typeface="Calibri" panose="020F0502020204030204" pitchFamily="34" charset="0"/>
              </a:rPr>
              <a:t>ремонтні роботи електромережі </a:t>
            </a:r>
            <a:r>
              <a:rPr lang="uk-UA" sz="1600" dirty="0">
                <a:latin typeface="Times New Roman" panose="02020603050405020304" pitchFamily="18" charset="0"/>
                <a:ea typeface="Calibri" panose="020F0502020204030204" pitchFamily="34" charset="0"/>
              </a:rPr>
              <a:t>для можливості перебування в безпечному місці під час сигналу  «Повітряна тривога».</a:t>
            </a:r>
          </a:p>
          <a:p>
            <a:pPr algn="just">
              <a:buFont typeface="Wingdings" pitchFamily="2" charset="2"/>
              <a:buChar char="ü"/>
            </a:pPr>
            <a:r>
              <a:rPr lang="uk-UA" sz="1600" dirty="0">
                <a:latin typeface="Times New Roman" panose="02020603050405020304" pitchFamily="18" charset="0"/>
                <a:ea typeface="Calibri" panose="020F0502020204030204" pitchFamily="34" charset="0"/>
              </a:rPr>
              <a:t>Придбані генератори</a:t>
            </a:r>
            <a:r>
              <a:rPr lang="en-US" sz="1600" dirty="0">
                <a:latin typeface="Times New Roman" panose="02020603050405020304" pitchFamily="18" charset="0"/>
                <a:ea typeface="Calibri" panose="020F0502020204030204" pitchFamily="34" charset="0"/>
              </a:rPr>
              <a:t> </a:t>
            </a:r>
            <a:r>
              <a:rPr lang="uk-UA" sz="1600" dirty="0">
                <a:latin typeface="Times New Roman" panose="02020603050405020304" pitchFamily="18" charset="0"/>
                <a:ea typeface="Calibri" panose="020F0502020204030204" pitchFamily="34" charset="0"/>
              </a:rPr>
              <a:t>для можливості безперебійного навчання під час відключення електроенергії.</a:t>
            </a:r>
            <a:endParaRPr lang="en-US" sz="1600" dirty="0">
              <a:latin typeface="Times New Roman" panose="02020603050405020304" pitchFamily="18" charset="0"/>
              <a:ea typeface="Calibri" panose="020F0502020204030204" pitchFamily="34" charset="0"/>
            </a:endParaRPr>
          </a:p>
          <a:p>
            <a:pPr algn="just">
              <a:buFont typeface="Wingdings" pitchFamily="2" charset="2"/>
              <a:buChar char="ü"/>
            </a:pPr>
            <a:r>
              <a:rPr lang="uk-UA" sz="1600" dirty="0">
                <a:latin typeface="Times New Roman" panose="02020603050405020304" pitchFamily="18" charset="0"/>
                <a:ea typeface="Calibri" panose="020F0502020204030204" pitchFamily="34" charset="0"/>
              </a:rPr>
              <a:t>Всі </a:t>
            </a:r>
            <a:r>
              <a:rPr lang="uk-UA" sz="1600" dirty="0" smtClean="0">
                <a:latin typeface="Times New Roman" panose="02020603050405020304" pitchFamily="18" charset="0"/>
                <a:ea typeface="Calibri" panose="020F0502020204030204" pitchFamily="34" charset="0"/>
              </a:rPr>
              <a:t>заклади освіти громади </a:t>
            </a:r>
            <a:r>
              <a:rPr lang="uk-UA" sz="1600" dirty="0">
                <a:latin typeface="Times New Roman" panose="02020603050405020304" pitchFamily="18" charset="0"/>
                <a:ea typeface="Calibri" panose="020F0502020204030204" pitchFamily="34" charset="0"/>
              </a:rPr>
              <a:t>підключені до всесвітньої </a:t>
            </a:r>
          </a:p>
          <a:p>
            <a:pPr algn="just"/>
            <a:r>
              <a:rPr lang="uk-UA" sz="1600" dirty="0">
                <a:latin typeface="Times New Roman" panose="02020603050405020304" pitchFamily="18" charset="0"/>
                <a:ea typeface="Calibri" panose="020F0502020204030204" pitchFamily="34" charset="0"/>
              </a:rPr>
              <a:t>мережі </a:t>
            </a:r>
            <a:r>
              <a:rPr lang="en-US" sz="1600" dirty="0">
                <a:latin typeface="Times New Roman" panose="02020603050405020304" pitchFamily="18" charset="0"/>
                <a:ea typeface="Calibri" panose="020F0502020204030204" pitchFamily="34" charset="0"/>
              </a:rPr>
              <a:t>Internet</a:t>
            </a:r>
            <a:r>
              <a:rPr lang="uk-UA" sz="1600" dirty="0">
                <a:latin typeface="Times New Roman" panose="02020603050405020304" pitchFamily="18" charset="0"/>
                <a:ea typeface="Calibri" panose="020F0502020204030204" pitchFamily="34" charset="0"/>
              </a:rPr>
              <a:t>.</a:t>
            </a:r>
          </a:p>
          <a:p>
            <a:pPr algn="just">
              <a:buFont typeface="Wingdings" pitchFamily="2" charset="2"/>
              <a:buChar char="ü"/>
            </a:pPr>
            <a:r>
              <a:rPr lang="uk-UA" sz="1600" dirty="0">
                <a:latin typeface="Times New Roman" panose="02020603050405020304" pitchFamily="18" charset="0"/>
                <a:ea typeface="Calibri" panose="020F0502020204030204" pitchFamily="34" charset="0"/>
              </a:rPr>
              <a:t>В усіх закладах </a:t>
            </a:r>
            <a:r>
              <a:rPr lang="uk-UA" sz="1600" dirty="0" smtClean="0">
                <a:latin typeface="Times New Roman" panose="02020603050405020304" pitchFamily="18" charset="0"/>
                <a:ea typeface="Calibri" panose="020F0502020204030204" pitchFamily="34" charset="0"/>
              </a:rPr>
              <a:t>освіти проведено </a:t>
            </a:r>
            <a:r>
              <a:rPr lang="uk-UA" sz="1600" dirty="0">
                <a:latin typeface="Times New Roman" panose="02020603050405020304" pitchFamily="18" charset="0"/>
                <a:ea typeface="Calibri" panose="020F0502020204030204" pitchFamily="34" charset="0"/>
              </a:rPr>
              <a:t>поточні ремонти котелень.</a:t>
            </a:r>
          </a:p>
          <a:p>
            <a:pPr algn="just">
              <a:buFont typeface="Wingdings" pitchFamily="2" charset="2"/>
              <a:buChar char="ü"/>
            </a:pPr>
            <a:r>
              <a:rPr lang="uk-UA" sz="1600" dirty="0">
                <a:latin typeface="Times New Roman" panose="02020603050405020304" pitchFamily="18" charset="0"/>
                <a:ea typeface="Calibri" panose="020F0502020204030204" pitchFamily="34" charset="0"/>
              </a:rPr>
              <a:t>За даними інвентаризації фондів навчальної літератури, яку </a:t>
            </a:r>
            <a:r>
              <a:rPr lang="uk-UA" sz="1600" dirty="0" smtClean="0">
                <a:latin typeface="Times New Roman" panose="02020603050405020304" pitchFamily="18" charset="0"/>
                <a:ea typeface="Calibri" panose="020F0502020204030204" pitchFamily="34" charset="0"/>
              </a:rPr>
              <a:t>здійснили заклади </a:t>
            </a:r>
            <a:r>
              <a:rPr lang="uk-UA" sz="1600" dirty="0">
                <a:latin typeface="Times New Roman" panose="02020603050405020304" pitchFamily="18" charset="0"/>
                <a:ea typeface="Calibri" panose="020F0502020204030204" pitchFamily="34" charset="0"/>
              </a:rPr>
              <a:t>загальної середньої освіти у системі «ДІСО» «ІСУО» (Курс: Школа) забезпечення друкованими підручниками для учнів у ‎2021-2022, 2022-2023 навчальному році становить 100 %.</a:t>
            </a:r>
          </a:p>
          <a:p>
            <a:pPr algn="just">
              <a:buFont typeface="Wingdings" pitchFamily="2" charset="2"/>
              <a:buChar char="ü"/>
            </a:pPr>
            <a:r>
              <a:rPr lang="uk-UA" sz="1600" dirty="0">
                <a:latin typeface="Times New Roman" panose="02020603050405020304" pitchFamily="18" charset="0"/>
                <a:ea typeface="Calibri" panose="020F0502020204030204" pitchFamily="34" charset="0"/>
              </a:rPr>
              <a:t>Всі педагоги ОЗО «Гребінківський ліцей» отримали нові ноутбуки від Департаменту освіти і науки Київської області.</a:t>
            </a:r>
          </a:p>
          <a:p>
            <a:pPr algn="just"/>
            <a:endParaRPr lang="uk-UA" sz="1600" dirty="0">
              <a:latin typeface="Times New Roman" panose="02020603050405020304" pitchFamily="18" charset="0"/>
              <a:ea typeface="Calibri" panose="020F0502020204030204" pitchFamily="34" charset="0"/>
            </a:endParaRPr>
          </a:p>
          <a:p>
            <a:pPr algn="just"/>
            <a:endParaRPr lang="uk-UA" sz="1200" dirty="0">
              <a:latin typeface="Times New Roman" panose="02020603050405020304" pitchFamily="18" charset="0"/>
              <a:ea typeface="Calibri" panose="020F0502020204030204" pitchFamily="34" charset="0"/>
            </a:endParaRPr>
          </a:p>
        </p:txBody>
      </p:sp>
      <p:pic>
        <p:nvPicPr>
          <p:cNvPr id="2" name="Рисунок 1">
            <a:extLst>
              <a:ext uri="{FF2B5EF4-FFF2-40B4-BE49-F238E27FC236}">
                <a16:creationId xmlns="" xmlns:a16="http://schemas.microsoft.com/office/drawing/2014/main" id="{056A77C3-FDB6-409B-8BA3-9746700F8101}"/>
              </a:ext>
            </a:extLst>
          </p:cNvPr>
          <p:cNvPicPr>
            <a:picLocks noChangeAspect="1"/>
          </p:cNvPicPr>
          <p:nvPr/>
        </p:nvPicPr>
        <p:blipFill rotWithShape="1">
          <a:blip r:embed="rId4" cstate="print"/>
          <a:srcRect t="23558"/>
          <a:stretch/>
        </p:blipFill>
        <p:spPr>
          <a:xfrm>
            <a:off x="7185409" y="1358352"/>
            <a:ext cx="1825241" cy="1046441"/>
          </a:xfrm>
          <a:prstGeom prst="rect">
            <a:avLst/>
          </a:prstGeom>
        </p:spPr>
      </p:pic>
      <p:pic>
        <p:nvPicPr>
          <p:cNvPr id="5" name="Рисунок 4">
            <a:extLst>
              <a:ext uri="{FF2B5EF4-FFF2-40B4-BE49-F238E27FC236}">
                <a16:creationId xmlns="" xmlns:a16="http://schemas.microsoft.com/office/drawing/2014/main" id="{2E43C0B0-B59A-4423-B7E4-CF0DBDCAA3AF}"/>
              </a:ext>
            </a:extLst>
          </p:cNvPr>
          <p:cNvPicPr>
            <a:picLocks noChangeAspect="1"/>
          </p:cNvPicPr>
          <p:nvPr/>
        </p:nvPicPr>
        <p:blipFill rotWithShape="1">
          <a:blip r:embed="rId5" cstate="print"/>
          <a:srcRect t="13122" b="11070"/>
          <a:stretch/>
        </p:blipFill>
        <p:spPr>
          <a:xfrm>
            <a:off x="5691362" y="2187252"/>
            <a:ext cx="1551866" cy="1568585"/>
          </a:xfrm>
          <a:prstGeom prst="rect">
            <a:avLst/>
          </a:prstGeom>
        </p:spPr>
      </p:pic>
      <p:pic>
        <p:nvPicPr>
          <p:cNvPr id="6" name="Рисунок 5">
            <a:extLst>
              <a:ext uri="{FF2B5EF4-FFF2-40B4-BE49-F238E27FC236}">
                <a16:creationId xmlns="" xmlns:a16="http://schemas.microsoft.com/office/drawing/2014/main" id="{C91F1049-A8EF-4BE0-8A51-259C18B6E1E4}"/>
              </a:ext>
            </a:extLst>
          </p:cNvPr>
          <p:cNvPicPr>
            <a:picLocks noChangeAspect="1"/>
          </p:cNvPicPr>
          <p:nvPr/>
        </p:nvPicPr>
        <p:blipFill rotWithShape="1">
          <a:blip r:embed="rId6" cstate="print"/>
          <a:srcRect l="6488"/>
          <a:stretch/>
        </p:blipFill>
        <p:spPr>
          <a:xfrm>
            <a:off x="7303847" y="5062980"/>
            <a:ext cx="1840153" cy="1475861"/>
          </a:xfrm>
          <a:prstGeom prst="rect">
            <a:avLst/>
          </a:prstGeom>
        </p:spPr>
      </p:pic>
      <p:pic>
        <p:nvPicPr>
          <p:cNvPr id="4" name="Рисунок 3">
            <a:extLst>
              <a:ext uri="{FF2B5EF4-FFF2-40B4-BE49-F238E27FC236}">
                <a16:creationId xmlns="" xmlns:a16="http://schemas.microsoft.com/office/drawing/2014/main" id="{85B59C23-B89B-4619-ADA2-69E79256A914}"/>
              </a:ext>
            </a:extLst>
          </p:cNvPr>
          <p:cNvPicPr>
            <a:picLocks noChangeAspect="1"/>
          </p:cNvPicPr>
          <p:nvPr/>
        </p:nvPicPr>
        <p:blipFill rotWithShape="1">
          <a:blip r:embed="rId7" cstate="print"/>
          <a:srcRect t="12054"/>
          <a:stretch/>
        </p:blipFill>
        <p:spPr>
          <a:xfrm>
            <a:off x="5541326" y="4398635"/>
            <a:ext cx="1754511" cy="1362692"/>
          </a:xfrm>
          <a:prstGeom prst="rect">
            <a:avLst/>
          </a:prstGeom>
        </p:spPr>
      </p:pic>
      <p:pic>
        <p:nvPicPr>
          <p:cNvPr id="3" name="Рисунок 2">
            <a:extLst>
              <a:ext uri="{FF2B5EF4-FFF2-40B4-BE49-F238E27FC236}">
                <a16:creationId xmlns="" xmlns:a16="http://schemas.microsoft.com/office/drawing/2014/main" id="{4FA33B3C-FBF8-4B10-B0EF-7A5D449D0649}"/>
              </a:ext>
            </a:extLst>
          </p:cNvPr>
          <p:cNvPicPr>
            <a:picLocks noChangeAspect="1"/>
          </p:cNvPicPr>
          <p:nvPr/>
        </p:nvPicPr>
        <p:blipFill>
          <a:blip r:embed="rId8" cstate="print"/>
          <a:stretch>
            <a:fillRect/>
          </a:stretch>
        </p:blipFill>
        <p:spPr>
          <a:xfrm>
            <a:off x="7163848" y="3064369"/>
            <a:ext cx="1840152" cy="1329510"/>
          </a:xfrm>
          <a:prstGeom prst="rect">
            <a:avLst/>
          </a:prstGeom>
        </p:spPr>
      </p:pic>
      <p:pic>
        <p:nvPicPr>
          <p:cNvPr id="7" name="Рисунок 6">
            <a:extLst>
              <a:ext uri="{FF2B5EF4-FFF2-40B4-BE49-F238E27FC236}">
                <a16:creationId xmlns="" xmlns:a16="http://schemas.microsoft.com/office/drawing/2014/main" id="{6A732FD3-B069-4DDF-5843-7AF18956C624}"/>
              </a:ext>
            </a:extLst>
          </p:cNvPr>
          <p:cNvPicPr>
            <a:picLocks noChangeAspect="1"/>
          </p:cNvPicPr>
          <p:nvPr/>
        </p:nvPicPr>
        <p:blipFill>
          <a:blip r:embed="rId9" cstate="print"/>
          <a:stretch>
            <a:fillRect/>
          </a:stretch>
        </p:blipFill>
        <p:spPr>
          <a:xfrm>
            <a:off x="5651504" y="453750"/>
            <a:ext cx="1654562" cy="1160506"/>
          </a:xfrm>
          <a:prstGeom prst="rect">
            <a:avLst/>
          </a:prstGeom>
        </p:spPr>
      </p:pic>
    </p:spTree>
    <p:extLst>
      <p:ext uri="{BB962C8B-B14F-4D97-AF65-F5344CB8AC3E}">
        <p14:creationId xmlns="" xmlns:p14="http://schemas.microsoft.com/office/powerpoint/2010/main" val="27417345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 xmlns:a16="http://schemas.microsoft.com/office/drawing/2014/main" id="{BF4DA55E-EE7E-402A-AC94-A64ABF4D40E7}"/>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828281" y="127793"/>
            <a:ext cx="228768" cy="328186"/>
          </a:xfrm>
          <a:prstGeom prst="rect">
            <a:avLst/>
          </a:prstGeom>
        </p:spPr>
      </p:pic>
      <p:sp>
        <p:nvSpPr>
          <p:cNvPr id="3" name="Прямоугольник 2">
            <a:extLst>
              <a:ext uri="{FF2B5EF4-FFF2-40B4-BE49-F238E27FC236}">
                <a16:creationId xmlns="" xmlns:a16="http://schemas.microsoft.com/office/drawing/2014/main" id="{2AF923DF-FF63-46EB-88DA-D7EC378A14E2}"/>
              </a:ext>
            </a:extLst>
          </p:cNvPr>
          <p:cNvSpPr/>
          <p:nvPr/>
        </p:nvSpPr>
        <p:spPr>
          <a:xfrm>
            <a:off x="5353780" y="127793"/>
            <a:ext cx="3344947" cy="387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dirty="0">
                <a:solidFill>
                  <a:srgbClr val="FF0000"/>
                </a:solidFill>
                <a:latin typeface="Times New Roman" panose="02020603050405020304" pitchFamily="18" charset="0"/>
                <a:cs typeface="Times New Roman" panose="02020603050405020304" pitchFamily="18" charset="0"/>
              </a:rPr>
              <a:t>КУЛЬТУРА І СПОРТ</a:t>
            </a:r>
            <a:endParaRPr lang="ru-RU" sz="2400" b="1" dirty="0">
              <a:solidFill>
                <a:srgbClr val="FF0000"/>
              </a:solidFill>
              <a:latin typeface="Times New Roman" panose="02020603050405020304" pitchFamily="18" charset="0"/>
              <a:cs typeface="Times New Roman" panose="02020603050405020304" pitchFamily="18" charset="0"/>
            </a:endParaRPr>
          </a:p>
        </p:txBody>
      </p:sp>
      <p:sp>
        <p:nvSpPr>
          <p:cNvPr id="6" name="Прямоугольник 5">
            <a:extLst>
              <a:ext uri="{FF2B5EF4-FFF2-40B4-BE49-F238E27FC236}">
                <a16:creationId xmlns="" xmlns:a16="http://schemas.microsoft.com/office/drawing/2014/main" id="{0B0CA26E-3843-4692-AD5D-269F82505C9C}"/>
              </a:ext>
            </a:extLst>
          </p:cNvPr>
          <p:cNvSpPr/>
          <p:nvPr/>
        </p:nvSpPr>
        <p:spPr>
          <a:xfrm>
            <a:off x="301709" y="2330344"/>
            <a:ext cx="6365791" cy="23062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1700" b="1" dirty="0">
                <a:solidFill>
                  <a:schemeClr val="tx1"/>
                </a:solidFill>
                <a:latin typeface="Times New Roman" panose="02020603050405020304" pitchFamily="18" charset="0"/>
                <a:cs typeface="Times New Roman" panose="02020603050405020304" pitchFamily="18" charset="0"/>
              </a:rPr>
              <a:t>За звітний період на території Гребінківської </a:t>
            </a:r>
            <a:r>
              <a:rPr lang="uk-UA" sz="1700" b="1" dirty="0" smtClean="0">
                <a:solidFill>
                  <a:schemeClr val="tx1"/>
                </a:solidFill>
                <a:latin typeface="Times New Roman" panose="02020603050405020304" pitchFamily="18" charset="0"/>
                <a:cs typeface="Times New Roman" panose="02020603050405020304" pitchFamily="18" charset="0"/>
              </a:rPr>
              <a:t> селищної територіальної громади, незважаючи </a:t>
            </a:r>
            <a:r>
              <a:rPr lang="uk-UA" sz="1700" b="1" dirty="0">
                <a:solidFill>
                  <a:schemeClr val="tx1"/>
                </a:solidFill>
                <a:latin typeface="Times New Roman" panose="02020603050405020304" pitchFamily="18" charset="0"/>
                <a:cs typeface="Times New Roman" panose="02020603050405020304" pitchFamily="18" charset="0"/>
              </a:rPr>
              <a:t>на всі труднощі воєнного </a:t>
            </a:r>
            <a:r>
              <a:rPr lang="uk-UA" sz="1700" b="1" dirty="0" smtClean="0">
                <a:solidFill>
                  <a:schemeClr val="tx1"/>
                </a:solidFill>
                <a:latin typeface="Times New Roman" panose="02020603050405020304" pitchFamily="18" charset="0"/>
                <a:cs typeface="Times New Roman" panose="02020603050405020304" pitchFamily="18" charset="0"/>
              </a:rPr>
              <a:t>стану, </a:t>
            </a:r>
            <a:r>
              <a:rPr lang="uk-UA" sz="1700" b="1" dirty="0">
                <a:solidFill>
                  <a:schemeClr val="tx1"/>
                </a:solidFill>
                <a:latin typeface="Times New Roman" panose="02020603050405020304" pitchFamily="18" charset="0"/>
                <a:cs typeface="Times New Roman" panose="02020603050405020304" pitchFamily="18" charset="0"/>
              </a:rPr>
              <a:t>була проведена велика робота в сфері фізичної культури та спорту.</a:t>
            </a:r>
          </a:p>
          <a:p>
            <a:endParaRPr lang="ru-RU" sz="1700" b="1" dirty="0">
              <a:solidFill>
                <a:schemeClr val="tx1"/>
              </a:solidFill>
              <a:latin typeface="Times New Roman" panose="02020603050405020304" pitchFamily="18" charset="0"/>
              <a:cs typeface="Times New Roman" panose="02020603050405020304" pitchFamily="18" charset="0"/>
            </a:endParaRPr>
          </a:p>
          <a:p>
            <a:pPr marL="214313" indent="-214313">
              <a:buFont typeface="Wingdings" panose="05000000000000000000" pitchFamily="2" charset="2"/>
              <a:buChar char="Ø"/>
            </a:pPr>
            <a:r>
              <a:rPr lang="uk-UA" sz="1700" b="1" dirty="0">
                <a:solidFill>
                  <a:schemeClr val="tx1"/>
                </a:solidFill>
                <a:latin typeface="Times New Roman" panose="02020603050405020304" pitchFamily="18" charset="0"/>
                <a:cs typeface="Times New Roman" panose="02020603050405020304" pitchFamily="18" charset="0"/>
              </a:rPr>
              <a:t>Серед учнів закладів освіти за програмою Спортивних ігор школярів </a:t>
            </a:r>
            <a:r>
              <a:rPr lang="uk-UA" sz="1700" b="1" dirty="0" smtClean="0">
                <a:solidFill>
                  <a:schemeClr val="tx1"/>
                </a:solidFill>
                <a:latin typeface="Times New Roman" panose="02020603050405020304" pitchFamily="18" charset="0"/>
                <a:cs typeface="Times New Roman" panose="02020603050405020304" pitchFamily="18" charset="0"/>
              </a:rPr>
              <a:t>громади  </a:t>
            </a:r>
            <a:r>
              <a:rPr lang="uk-UA" sz="1700" b="1" dirty="0">
                <a:solidFill>
                  <a:schemeClr val="tx1"/>
                </a:solidFill>
                <a:latin typeface="Times New Roman" panose="02020603050405020304" pitchFamily="18" charset="0"/>
                <a:cs typeface="Times New Roman" panose="02020603050405020304" pitchFamily="18" charset="0"/>
              </a:rPr>
              <a:t>проведено шість змагань з різних видів спорту: футбол, міні-футбол, шашки, баскетбол, теніс настільний.</a:t>
            </a:r>
          </a:p>
          <a:p>
            <a:endParaRPr lang="en-US" sz="1700" b="1" dirty="0">
              <a:solidFill>
                <a:schemeClr val="tx1"/>
              </a:solidFill>
              <a:latin typeface="Times New Roman" panose="02020603050405020304" pitchFamily="18" charset="0"/>
              <a:cs typeface="Times New Roman" panose="02020603050405020304" pitchFamily="18" charset="0"/>
            </a:endParaRPr>
          </a:p>
          <a:p>
            <a:pPr marL="214313" indent="-214313">
              <a:buFont typeface="Wingdings" panose="05000000000000000000" pitchFamily="2" charset="2"/>
              <a:buChar char="Ø"/>
            </a:pPr>
            <a:r>
              <a:rPr lang="uk-UA" sz="1700" b="1" dirty="0">
                <a:solidFill>
                  <a:schemeClr val="tx1"/>
                </a:solidFill>
                <a:latin typeface="Times New Roman" panose="02020603050405020304" pitchFamily="18" charset="0"/>
                <a:cs typeface="Times New Roman" panose="02020603050405020304" pitchFamily="18" charset="0"/>
              </a:rPr>
              <a:t>КЗ ПО ДЮСШ «Авангард» були проведені відкриті першості спортивної школи до Дня захисту дітей  з </a:t>
            </a:r>
            <a:r>
              <a:rPr lang="uk-UA" sz="1700" b="1" dirty="0" smtClean="0">
                <a:solidFill>
                  <a:schemeClr val="tx1"/>
                </a:solidFill>
                <a:latin typeface="Times New Roman" panose="02020603050405020304" pitchFamily="18" charset="0"/>
                <a:cs typeface="Times New Roman" panose="02020603050405020304" pitchFamily="18" charset="0"/>
              </a:rPr>
              <a:t>настільного тенісу, </a:t>
            </a:r>
            <a:r>
              <a:rPr lang="uk-UA" sz="1700" b="1" dirty="0">
                <a:solidFill>
                  <a:schemeClr val="tx1"/>
                </a:solidFill>
                <a:latin typeface="Times New Roman" panose="02020603050405020304" pitchFamily="18" charset="0"/>
                <a:cs typeface="Times New Roman" panose="02020603050405020304" pitchFamily="18" charset="0"/>
              </a:rPr>
              <a:t>пляжного волейболу, шашок, футболу. </a:t>
            </a:r>
          </a:p>
          <a:p>
            <a:endParaRPr lang="ru-RU" sz="1700" b="1" dirty="0">
              <a:solidFill>
                <a:schemeClr val="tx1"/>
              </a:solidFill>
              <a:latin typeface="Times New Roman" panose="02020603050405020304" pitchFamily="18" charset="0"/>
              <a:cs typeface="Times New Roman" panose="02020603050405020304" pitchFamily="18" charset="0"/>
            </a:endParaRPr>
          </a:p>
          <a:p>
            <a:pPr marL="214313" indent="-214313">
              <a:buFont typeface="Wingdings" panose="05000000000000000000" pitchFamily="2" charset="2"/>
              <a:buChar char="Ø"/>
            </a:pPr>
            <a:r>
              <a:rPr lang="uk-UA" sz="1700" b="1" dirty="0">
                <a:solidFill>
                  <a:schemeClr val="tx1"/>
                </a:solidFill>
                <a:latin typeface="Times New Roman" panose="02020603050405020304" pitchFamily="18" charset="0"/>
                <a:cs typeface="Times New Roman" panose="02020603050405020304" pitchFamily="18" charset="0"/>
              </a:rPr>
              <a:t>Серед учнівської молоді були проведені відкриті змагання </a:t>
            </a:r>
            <a:r>
              <a:rPr lang="uk-UA" sz="1700" b="1" dirty="0" smtClean="0">
                <a:solidFill>
                  <a:schemeClr val="tx1"/>
                </a:solidFill>
                <a:latin typeface="Times New Roman" panose="02020603050405020304" pitchFamily="18" charset="0"/>
                <a:cs typeface="Times New Roman" panose="02020603050405020304" pitchFamily="18" charset="0"/>
              </a:rPr>
              <a:t>громади,  </a:t>
            </a:r>
            <a:r>
              <a:rPr lang="uk-UA" sz="1700" b="1" dirty="0">
                <a:solidFill>
                  <a:schemeClr val="tx1"/>
                </a:solidFill>
                <a:latin typeface="Times New Roman" panose="02020603050405020304" pitchFamily="18" charset="0"/>
                <a:cs typeface="Times New Roman" panose="02020603050405020304" pitchFamily="18" charset="0"/>
              </a:rPr>
              <a:t>присвячені Дню Конституції з волейболу</a:t>
            </a:r>
            <a:r>
              <a:rPr lang="ru-RU" sz="1700" b="1" dirty="0">
                <a:solidFill>
                  <a:schemeClr val="tx1"/>
                </a:solidFill>
                <a:latin typeface="Times New Roman" panose="02020603050405020304" pitchFamily="18" charset="0"/>
                <a:cs typeface="Times New Roman" panose="02020603050405020304" pitchFamily="18" charset="0"/>
              </a:rPr>
              <a:t>,</a:t>
            </a:r>
            <a:r>
              <a:rPr lang="uk-UA" sz="1700" b="1" dirty="0">
                <a:solidFill>
                  <a:schemeClr val="tx1"/>
                </a:solidFill>
                <a:latin typeface="Times New Roman" panose="02020603050405020304" pitchFamily="18" charset="0"/>
                <a:cs typeface="Times New Roman" panose="02020603050405020304" pitchFamily="18" charset="0"/>
              </a:rPr>
              <a:t> міні -футболу та тенісу. </a:t>
            </a:r>
          </a:p>
          <a:p>
            <a:endParaRPr lang="ru-RU" sz="1700" b="1" dirty="0">
              <a:solidFill>
                <a:schemeClr val="tx1"/>
              </a:solidFill>
              <a:latin typeface="Times New Roman" panose="02020603050405020304" pitchFamily="18" charset="0"/>
              <a:cs typeface="Times New Roman" panose="02020603050405020304" pitchFamily="18" charset="0"/>
            </a:endParaRPr>
          </a:p>
          <a:p>
            <a:pPr marL="214313" indent="-214313">
              <a:buFont typeface="Wingdings" panose="05000000000000000000" pitchFamily="2" charset="2"/>
              <a:buChar char="Ø"/>
            </a:pPr>
            <a:r>
              <a:rPr lang="uk-UA" sz="1700" b="1" dirty="0">
                <a:solidFill>
                  <a:schemeClr val="tx1"/>
                </a:solidFill>
                <a:latin typeface="Times New Roman" panose="02020603050405020304" pitchFamily="18" charset="0"/>
                <a:cs typeface="Times New Roman" panose="02020603050405020304" pitchFamily="18" charset="0"/>
              </a:rPr>
              <a:t>Серед дорослого населення  6 серпня на стадіоні </a:t>
            </a:r>
            <a:endParaRPr lang="uk-UA" sz="1700" b="1" dirty="0" smtClean="0">
              <a:solidFill>
                <a:schemeClr val="tx1"/>
              </a:solidFill>
              <a:latin typeface="Times New Roman" panose="02020603050405020304" pitchFamily="18" charset="0"/>
              <a:cs typeface="Times New Roman" panose="02020603050405020304" pitchFamily="18" charset="0"/>
            </a:endParaRPr>
          </a:p>
          <a:p>
            <a:pPr marL="214313" indent="-214313"/>
            <a:r>
              <a:rPr lang="uk-UA" sz="1700" b="1" dirty="0" smtClean="0">
                <a:solidFill>
                  <a:schemeClr val="tx1"/>
                </a:solidFill>
                <a:latin typeface="Times New Roman" panose="02020603050405020304" pitchFamily="18" charset="0"/>
                <a:cs typeface="Times New Roman" panose="02020603050405020304" pitchFamily="18" charset="0"/>
              </a:rPr>
              <a:t>    смт Гребінки </a:t>
            </a:r>
            <a:r>
              <a:rPr lang="uk-UA" sz="1700" b="1" dirty="0">
                <a:solidFill>
                  <a:schemeClr val="tx1"/>
                </a:solidFill>
                <a:latin typeface="Times New Roman" panose="02020603050405020304" pitchFamily="18" charset="0"/>
                <a:cs typeface="Times New Roman" panose="02020603050405020304" pitchFamily="18" charset="0"/>
              </a:rPr>
              <a:t>відбувся турнір з футболу на підтримку Добровольчого формування </a:t>
            </a:r>
            <a:r>
              <a:rPr lang="uk-UA" sz="1700" b="1" dirty="0" smtClean="0">
                <a:solidFill>
                  <a:schemeClr val="tx1"/>
                </a:solidFill>
                <a:latin typeface="Times New Roman" panose="02020603050405020304" pitchFamily="18" charset="0"/>
                <a:cs typeface="Times New Roman" panose="02020603050405020304" pitchFamily="18" charset="0"/>
              </a:rPr>
              <a:t>Гребінківської </a:t>
            </a:r>
            <a:r>
              <a:rPr lang="uk-UA" sz="1700" b="1" dirty="0">
                <a:solidFill>
                  <a:schemeClr val="tx1"/>
                </a:solidFill>
                <a:latin typeface="Times New Roman" panose="02020603050405020304" pitchFamily="18" charset="0"/>
                <a:cs typeface="Times New Roman" panose="02020603050405020304" pitchFamily="18" charset="0"/>
              </a:rPr>
              <a:t>селищної територіальної </a:t>
            </a:r>
            <a:r>
              <a:rPr lang="uk-UA" sz="1700" b="1" dirty="0" smtClean="0">
                <a:solidFill>
                  <a:schemeClr val="tx1"/>
                </a:solidFill>
                <a:latin typeface="Times New Roman" panose="02020603050405020304" pitchFamily="18" charset="0"/>
                <a:cs typeface="Times New Roman" panose="02020603050405020304" pitchFamily="18" charset="0"/>
              </a:rPr>
              <a:t>громади №1. </a:t>
            </a:r>
            <a:r>
              <a:rPr lang="uk-UA" sz="1700" b="1" dirty="0">
                <a:solidFill>
                  <a:schemeClr val="tx1"/>
                </a:solidFill>
                <a:latin typeface="Times New Roman" panose="02020603050405020304" pitchFamily="18" charset="0"/>
                <a:cs typeface="Times New Roman" panose="02020603050405020304" pitchFamily="18" charset="0"/>
              </a:rPr>
              <a:t>Зібрані кошти були перераховані </a:t>
            </a:r>
            <a:r>
              <a:rPr lang="uk-UA" sz="1700" b="1" dirty="0" smtClean="0">
                <a:solidFill>
                  <a:schemeClr val="tx1"/>
                </a:solidFill>
                <a:latin typeface="Times New Roman" panose="02020603050405020304" pitchFamily="18" charset="0"/>
                <a:cs typeface="Times New Roman" panose="02020603050405020304" pitchFamily="18" charset="0"/>
              </a:rPr>
              <a:t> на </a:t>
            </a:r>
            <a:r>
              <a:rPr lang="uk-UA" sz="1700" b="1" dirty="0">
                <a:solidFill>
                  <a:schemeClr val="tx1"/>
                </a:solidFill>
                <a:latin typeface="Times New Roman" panose="02020603050405020304" pitchFamily="18" charset="0"/>
                <a:cs typeface="Times New Roman" panose="02020603050405020304" pitchFamily="18" charset="0"/>
              </a:rPr>
              <a:t>лікування одного із членів ДФТГ.</a:t>
            </a:r>
          </a:p>
        </p:txBody>
      </p:sp>
      <p:pic>
        <p:nvPicPr>
          <p:cNvPr id="2" name="Рисунок 1">
            <a:extLst>
              <a:ext uri="{FF2B5EF4-FFF2-40B4-BE49-F238E27FC236}">
                <a16:creationId xmlns="" xmlns:a16="http://schemas.microsoft.com/office/drawing/2014/main" id="{21741EBD-98C2-454C-845C-2D321BA944E8}"/>
              </a:ext>
            </a:extLst>
          </p:cNvPr>
          <p:cNvPicPr>
            <a:picLocks noChangeAspect="1"/>
          </p:cNvPicPr>
          <p:nvPr/>
        </p:nvPicPr>
        <p:blipFill rotWithShape="1">
          <a:blip r:embed="rId4" cstate="print"/>
          <a:srcRect t="12778" r="8659" b="8403"/>
          <a:stretch/>
        </p:blipFill>
        <p:spPr>
          <a:xfrm>
            <a:off x="6924675" y="715447"/>
            <a:ext cx="1936272" cy="2227778"/>
          </a:xfrm>
          <a:prstGeom prst="rect">
            <a:avLst/>
          </a:prstGeom>
        </p:spPr>
      </p:pic>
      <p:pic>
        <p:nvPicPr>
          <p:cNvPr id="4" name="Рисунок 3">
            <a:extLst>
              <a:ext uri="{FF2B5EF4-FFF2-40B4-BE49-F238E27FC236}">
                <a16:creationId xmlns="" xmlns:a16="http://schemas.microsoft.com/office/drawing/2014/main" id="{36EDD0D2-6ADE-41E0-933D-0B955FEE6F81}"/>
              </a:ext>
            </a:extLst>
          </p:cNvPr>
          <p:cNvPicPr>
            <a:picLocks noChangeAspect="1"/>
          </p:cNvPicPr>
          <p:nvPr/>
        </p:nvPicPr>
        <p:blipFill rotWithShape="1">
          <a:blip r:embed="rId5" cstate="print"/>
          <a:srcRect l="13536" b="27626"/>
          <a:stretch/>
        </p:blipFill>
        <p:spPr>
          <a:xfrm>
            <a:off x="6444439" y="3153021"/>
            <a:ext cx="2442386" cy="1533280"/>
          </a:xfrm>
          <a:prstGeom prst="rect">
            <a:avLst/>
          </a:prstGeom>
        </p:spPr>
      </p:pic>
      <p:pic>
        <p:nvPicPr>
          <p:cNvPr id="8" name="Рисунок 7">
            <a:extLst>
              <a:ext uri="{FF2B5EF4-FFF2-40B4-BE49-F238E27FC236}">
                <a16:creationId xmlns="" xmlns:a16="http://schemas.microsoft.com/office/drawing/2014/main" id="{32E1323B-D791-4CA2-AE24-517977CA291C}"/>
              </a:ext>
            </a:extLst>
          </p:cNvPr>
          <p:cNvPicPr>
            <a:picLocks noChangeAspect="1"/>
          </p:cNvPicPr>
          <p:nvPr/>
        </p:nvPicPr>
        <p:blipFill>
          <a:blip r:embed="rId6" cstate="print"/>
          <a:stretch>
            <a:fillRect/>
          </a:stretch>
        </p:blipFill>
        <p:spPr>
          <a:xfrm>
            <a:off x="6553200" y="4926807"/>
            <a:ext cx="2371725" cy="1778793"/>
          </a:xfrm>
          <a:prstGeom prst="rect">
            <a:avLst/>
          </a:prstGeom>
        </p:spPr>
      </p:pic>
    </p:spTree>
    <p:extLst>
      <p:ext uri="{BB962C8B-B14F-4D97-AF65-F5344CB8AC3E}">
        <p14:creationId xmlns="" xmlns:p14="http://schemas.microsoft.com/office/powerpoint/2010/main" val="33053843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 xmlns:a16="http://schemas.microsoft.com/office/drawing/2014/main" id="{BF4DA55E-EE7E-402A-AC94-A64ABF4D40E7}"/>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818502" y="111523"/>
            <a:ext cx="242420" cy="347771"/>
          </a:xfrm>
          <a:prstGeom prst="rect">
            <a:avLst/>
          </a:prstGeom>
        </p:spPr>
      </p:pic>
      <p:sp>
        <p:nvSpPr>
          <p:cNvPr id="3" name="Прямоугольник 2">
            <a:extLst>
              <a:ext uri="{FF2B5EF4-FFF2-40B4-BE49-F238E27FC236}">
                <a16:creationId xmlns="" xmlns:a16="http://schemas.microsoft.com/office/drawing/2014/main" id="{2AF923DF-FF63-46EB-88DA-D7EC378A14E2}"/>
              </a:ext>
            </a:extLst>
          </p:cNvPr>
          <p:cNvSpPr/>
          <p:nvPr/>
        </p:nvSpPr>
        <p:spPr>
          <a:xfrm>
            <a:off x="5827757" y="93602"/>
            <a:ext cx="3111955" cy="387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250" b="1" dirty="0">
                <a:solidFill>
                  <a:srgbClr val="FF0000"/>
                </a:solidFill>
                <a:latin typeface="Times New Roman" panose="02020603050405020304" pitchFamily="18" charset="0"/>
                <a:cs typeface="Times New Roman" panose="02020603050405020304" pitchFamily="18" charset="0"/>
              </a:rPr>
              <a:t>КУЛЬТУРА І СПОРТ</a:t>
            </a:r>
            <a:endParaRPr lang="ru-RU" sz="2250" b="1" dirty="0">
              <a:solidFill>
                <a:srgbClr val="FF0000"/>
              </a:solidFill>
              <a:latin typeface="Times New Roman" panose="02020603050405020304" pitchFamily="18" charset="0"/>
              <a:cs typeface="Times New Roman" panose="02020603050405020304" pitchFamily="18" charset="0"/>
            </a:endParaRPr>
          </a:p>
        </p:txBody>
      </p:sp>
      <p:sp>
        <p:nvSpPr>
          <p:cNvPr id="7" name="Блок-схема: альтернативный процесс 6">
            <a:extLst>
              <a:ext uri="{FF2B5EF4-FFF2-40B4-BE49-F238E27FC236}">
                <a16:creationId xmlns="" xmlns:a16="http://schemas.microsoft.com/office/drawing/2014/main" id="{BE90D251-DD3F-4F09-90FB-64D948BE4152}"/>
              </a:ext>
            </a:extLst>
          </p:cNvPr>
          <p:cNvSpPr/>
          <p:nvPr/>
        </p:nvSpPr>
        <p:spPr>
          <a:xfrm>
            <a:off x="295274" y="1951578"/>
            <a:ext cx="8734425" cy="1639347"/>
          </a:xfrm>
          <a:prstGeom prst="flowChartAlternateProcess">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sz="750" dirty="0">
              <a:solidFill>
                <a:schemeClr val="tx1"/>
              </a:solidFill>
              <a:latin typeface="Times New Roman" panose="02020603050405020304" pitchFamily="18" charset="0"/>
              <a:cs typeface="Times New Roman" panose="02020603050405020304" pitchFamily="18" charset="0"/>
            </a:endParaRPr>
          </a:p>
          <a:p>
            <a:pPr marL="214313" indent="-214313">
              <a:buFont typeface="Wingdings" panose="05000000000000000000" pitchFamily="2" charset="2"/>
              <a:buChar char="Ø"/>
            </a:pPr>
            <a:r>
              <a:rPr lang="uk-UA" b="1" dirty="0">
                <a:solidFill>
                  <a:schemeClr val="tx1"/>
                </a:solidFill>
                <a:latin typeface="Times New Roman" panose="02020603050405020304" pitchFamily="18" charset="0"/>
                <a:cs typeface="Times New Roman" panose="02020603050405020304" pitchFamily="18" charset="0"/>
              </a:rPr>
              <a:t>До Дня Незалежності </a:t>
            </a:r>
            <a:r>
              <a:rPr lang="uk-UA" b="1" dirty="0" smtClean="0">
                <a:solidFill>
                  <a:schemeClr val="tx1"/>
                </a:solidFill>
                <a:latin typeface="Times New Roman" panose="02020603050405020304" pitchFamily="18" charset="0"/>
                <a:cs typeface="Times New Roman" panose="02020603050405020304" pitchFamily="18" charset="0"/>
              </a:rPr>
              <a:t>України в </a:t>
            </a:r>
            <a:r>
              <a:rPr lang="uk-UA" b="1" dirty="0">
                <a:solidFill>
                  <a:schemeClr val="tx1"/>
                </a:solidFill>
                <a:latin typeface="Times New Roman" panose="02020603050405020304" pitchFamily="18" charset="0"/>
                <a:cs typeface="Times New Roman" panose="02020603050405020304" pitchFamily="18" charset="0"/>
              </a:rPr>
              <a:t>с.</a:t>
            </a:r>
            <a:r>
              <a:rPr lang="en-US" b="1" dirty="0">
                <a:solidFill>
                  <a:schemeClr val="tx1"/>
                </a:solidFill>
                <a:latin typeface="Times New Roman" panose="02020603050405020304" pitchFamily="18" charset="0"/>
                <a:cs typeface="Times New Roman" panose="02020603050405020304" pitchFamily="18" charset="0"/>
              </a:rPr>
              <a:t> </a:t>
            </a:r>
            <a:r>
              <a:rPr lang="uk-UA" b="1" dirty="0">
                <a:solidFill>
                  <a:schemeClr val="tx1"/>
                </a:solidFill>
                <a:latin typeface="Times New Roman" panose="02020603050405020304" pitchFamily="18" charset="0"/>
                <a:cs typeface="Times New Roman" panose="02020603050405020304" pitchFamily="18" charset="0"/>
              </a:rPr>
              <a:t>Лосятин був проведений </a:t>
            </a:r>
          </a:p>
          <a:p>
            <a:pPr marL="214313" indent="-214313"/>
            <a:r>
              <a:rPr lang="uk-UA" b="1" dirty="0">
                <a:solidFill>
                  <a:schemeClr val="tx1"/>
                </a:solidFill>
                <a:latin typeface="Times New Roman" panose="02020603050405020304" pitchFamily="18" charset="0"/>
                <a:cs typeface="Times New Roman" panose="02020603050405020304" pitchFamily="18" charset="0"/>
              </a:rPr>
              <a:t>   відкритий турнір з футболу в підтримку </a:t>
            </a:r>
            <a:r>
              <a:rPr lang="uk-UA" b="1" dirty="0" smtClean="0">
                <a:solidFill>
                  <a:schemeClr val="tx1"/>
                </a:solidFill>
                <a:latin typeface="Times New Roman" panose="02020603050405020304" pitchFamily="18" charset="0"/>
                <a:cs typeface="Times New Roman" panose="02020603050405020304" pitchFamily="18" charset="0"/>
              </a:rPr>
              <a:t>збройних сил України. </a:t>
            </a:r>
            <a:endParaRPr lang="uk-UA" b="1" dirty="0">
              <a:solidFill>
                <a:schemeClr val="tx1"/>
              </a:solidFill>
              <a:latin typeface="Times New Roman" panose="02020603050405020304" pitchFamily="18" charset="0"/>
              <a:cs typeface="Times New Roman" panose="02020603050405020304" pitchFamily="18" charset="0"/>
            </a:endParaRPr>
          </a:p>
          <a:p>
            <a:endParaRPr lang="en-US" b="1" dirty="0">
              <a:solidFill>
                <a:schemeClr val="tx1"/>
              </a:solidFill>
              <a:latin typeface="Times New Roman" panose="02020603050405020304" pitchFamily="18" charset="0"/>
              <a:cs typeface="Times New Roman" panose="02020603050405020304" pitchFamily="18" charset="0"/>
            </a:endParaRPr>
          </a:p>
          <a:p>
            <a:pPr marL="214313" indent="-214313">
              <a:buFont typeface="Wingdings" panose="05000000000000000000" pitchFamily="2" charset="2"/>
              <a:buChar char="Ø"/>
            </a:pPr>
            <a:r>
              <a:rPr lang="uk-UA" b="1" dirty="0" smtClean="0">
                <a:solidFill>
                  <a:schemeClr val="tx1"/>
                </a:solidFill>
                <a:latin typeface="Times New Roman" panose="02020603050405020304" pitchFamily="18" charset="0"/>
                <a:cs typeface="Times New Roman" panose="02020603050405020304" pitchFamily="18" charset="0"/>
              </a:rPr>
              <a:t> У с. </a:t>
            </a:r>
            <a:r>
              <a:rPr lang="uk-UA" b="1" dirty="0">
                <a:solidFill>
                  <a:schemeClr val="tx1"/>
                </a:solidFill>
                <a:latin typeface="Times New Roman" panose="02020603050405020304" pitchFamily="18" charset="0"/>
                <a:cs typeface="Times New Roman" panose="02020603050405020304" pitchFamily="18" charset="0"/>
              </a:rPr>
              <a:t>Ксаверівка відбувся відкритий благодійний турнір з футболу в підтримку ЗСУ між командами ветеранів футболу ( 35+).</a:t>
            </a:r>
            <a:endParaRPr lang="ru-RU" dirty="0">
              <a:solidFill>
                <a:schemeClr val="tx1"/>
              </a:solidFill>
              <a:latin typeface="Times New Roman" panose="02020603050405020304" pitchFamily="18" charset="0"/>
              <a:cs typeface="Times New Roman" panose="02020603050405020304" pitchFamily="18" charset="0"/>
            </a:endParaRPr>
          </a:p>
          <a:p>
            <a:r>
              <a:rPr lang="ru-RU" dirty="0">
                <a:solidFill>
                  <a:schemeClr val="tx1"/>
                </a:solidFill>
                <a:latin typeface="Times New Roman" panose="02020603050405020304" pitchFamily="18" charset="0"/>
                <a:cs typeface="Times New Roman" panose="02020603050405020304" pitchFamily="18" charset="0"/>
              </a:rPr>
              <a:t>     </a:t>
            </a:r>
          </a:p>
          <a:p>
            <a:endParaRPr lang="uk-UA" dirty="0">
              <a:solidFill>
                <a:schemeClr val="tx1"/>
              </a:solidFill>
              <a:latin typeface="Times New Roman" panose="02020603050405020304" pitchFamily="18" charset="0"/>
              <a:cs typeface="Times New Roman" panose="02020603050405020304" pitchFamily="18" charset="0"/>
            </a:endParaRPr>
          </a:p>
          <a:p>
            <a:endParaRPr lang="uk-UA" dirty="0">
              <a:solidFill>
                <a:schemeClr val="tx1"/>
              </a:solidFill>
              <a:latin typeface="Times New Roman" panose="02020603050405020304" pitchFamily="18" charset="0"/>
              <a:cs typeface="Times New Roman" panose="02020603050405020304" pitchFamily="18" charset="0"/>
            </a:endParaRPr>
          </a:p>
          <a:p>
            <a:endParaRPr lang="uk-UA" dirty="0">
              <a:solidFill>
                <a:schemeClr val="tx1"/>
              </a:solidFill>
              <a:latin typeface="Times New Roman" panose="02020603050405020304" pitchFamily="18" charset="0"/>
              <a:cs typeface="Times New Roman" panose="02020603050405020304" pitchFamily="18" charset="0"/>
            </a:endParaRPr>
          </a:p>
          <a:p>
            <a:endParaRPr lang="uk-UA" dirty="0">
              <a:solidFill>
                <a:schemeClr val="tx1"/>
              </a:solidFill>
              <a:latin typeface="Times New Roman" panose="02020603050405020304" pitchFamily="18" charset="0"/>
              <a:cs typeface="Times New Roman" panose="02020603050405020304" pitchFamily="18" charset="0"/>
            </a:endParaRPr>
          </a:p>
          <a:p>
            <a:pPr marL="285750" indent="-285750" algn="just"/>
            <a:r>
              <a:rPr lang="uk-UA" b="1" dirty="0">
                <a:solidFill>
                  <a:schemeClr val="tx1"/>
                </a:solidFill>
                <a:latin typeface="Times New Roman" panose="02020603050405020304" pitchFamily="18" charset="0"/>
                <a:cs typeface="Times New Roman" panose="02020603050405020304" pitchFamily="18" charset="0"/>
              </a:rPr>
              <a:t>     </a:t>
            </a:r>
          </a:p>
          <a:p>
            <a:pPr marL="285750" indent="-285750" algn="just"/>
            <a:endParaRPr lang="uk-UA" sz="2000" b="1" dirty="0">
              <a:solidFill>
                <a:schemeClr val="tx1"/>
              </a:solidFill>
              <a:latin typeface="Times New Roman" panose="02020603050405020304" pitchFamily="18" charset="0"/>
              <a:cs typeface="Times New Roman" panose="02020603050405020304" pitchFamily="18" charset="0"/>
            </a:endParaRPr>
          </a:p>
          <a:p>
            <a:pPr marL="285750" indent="-285750" algn="just"/>
            <a:endParaRPr lang="uk-UA" sz="2000" b="1" dirty="0">
              <a:solidFill>
                <a:schemeClr val="tx1"/>
              </a:solidFill>
              <a:latin typeface="Times New Roman" panose="02020603050405020304" pitchFamily="18" charset="0"/>
              <a:cs typeface="Times New Roman" panose="02020603050405020304" pitchFamily="18" charset="0"/>
            </a:endParaRPr>
          </a:p>
          <a:p>
            <a:pPr marL="285750" indent="-285750" algn="just"/>
            <a:r>
              <a:rPr lang="uk-UA" sz="2000" b="1" dirty="0">
                <a:solidFill>
                  <a:schemeClr val="tx1"/>
                </a:solidFill>
                <a:latin typeface="Times New Roman" panose="02020603050405020304" pitchFamily="18" charset="0"/>
                <a:cs typeface="Times New Roman" panose="02020603050405020304" pitchFamily="18" charset="0"/>
              </a:rPr>
              <a:t>Проведено заходи щодо святкування загальнодержавних та місцевих свят, відзначення пам'ятних дат. </a:t>
            </a:r>
            <a:endParaRPr lang="uk-UA" sz="2000" b="1" dirty="0" smtClean="0">
              <a:solidFill>
                <a:schemeClr val="tx1"/>
              </a:solidFill>
              <a:latin typeface="Times New Roman" panose="02020603050405020304" pitchFamily="18" charset="0"/>
              <a:cs typeface="Times New Roman" panose="02020603050405020304" pitchFamily="18" charset="0"/>
            </a:endParaRPr>
          </a:p>
          <a:p>
            <a:pPr marL="285750" indent="-285750" algn="just"/>
            <a:r>
              <a:rPr lang="uk-UA" sz="2000" b="1" dirty="0" smtClean="0">
                <a:solidFill>
                  <a:schemeClr val="tx1"/>
                </a:solidFill>
                <a:latin typeface="Times New Roman" panose="02020603050405020304" pitchFamily="18" charset="0"/>
                <a:cs typeface="Times New Roman" panose="02020603050405020304" pitchFamily="18" charset="0"/>
              </a:rPr>
              <a:t>Функціонують </a:t>
            </a:r>
            <a:r>
              <a:rPr lang="uk-UA" sz="2000" b="1" dirty="0">
                <a:solidFill>
                  <a:schemeClr val="tx1"/>
                </a:solidFill>
                <a:latin typeface="Times New Roman" panose="02020603050405020304" pitchFamily="18" charset="0"/>
                <a:cs typeface="Times New Roman" panose="02020603050405020304" pitchFamily="18" charset="0"/>
              </a:rPr>
              <a:t>7  будинків </a:t>
            </a:r>
            <a:r>
              <a:rPr lang="uk-UA" sz="2000" b="1" dirty="0" smtClean="0">
                <a:solidFill>
                  <a:schemeClr val="tx1"/>
                </a:solidFill>
                <a:latin typeface="Times New Roman" panose="02020603050405020304" pitchFamily="18" charset="0"/>
                <a:cs typeface="Times New Roman" panose="02020603050405020304" pitchFamily="18" charset="0"/>
              </a:rPr>
              <a:t>культури та11 </a:t>
            </a:r>
            <a:r>
              <a:rPr lang="uk-UA" sz="2000" b="1" dirty="0">
                <a:solidFill>
                  <a:schemeClr val="tx1"/>
                </a:solidFill>
                <a:latin typeface="Times New Roman" panose="02020603050405020304" pitchFamily="18" charset="0"/>
                <a:cs typeface="Times New Roman" panose="02020603050405020304" pitchFamily="18" charset="0"/>
              </a:rPr>
              <a:t>бібліотек. </a:t>
            </a:r>
          </a:p>
          <a:p>
            <a:pPr marL="285750" indent="-285750">
              <a:buFont typeface="Wingdings" panose="05000000000000000000" pitchFamily="2" charset="2"/>
              <a:buChar char="v"/>
            </a:pPr>
            <a:endParaRPr lang="ru-RU" dirty="0">
              <a:solidFill>
                <a:schemeClr val="tx1"/>
              </a:solidFill>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 xmlns:a16="http://schemas.microsoft.com/office/drawing/2014/main" id="{2769E348-E5B5-4FC1-BEDD-E4A1B4DDE826}"/>
              </a:ext>
            </a:extLst>
          </p:cNvPr>
          <p:cNvPicPr>
            <a:picLocks noChangeAspect="1"/>
          </p:cNvPicPr>
          <p:nvPr/>
        </p:nvPicPr>
        <p:blipFill>
          <a:blip r:embed="rId4" cstate="print"/>
          <a:stretch>
            <a:fillRect/>
          </a:stretch>
        </p:blipFill>
        <p:spPr>
          <a:xfrm>
            <a:off x="6531313" y="4974685"/>
            <a:ext cx="2307887" cy="1730915"/>
          </a:xfrm>
          <a:prstGeom prst="rect">
            <a:avLst/>
          </a:prstGeom>
        </p:spPr>
      </p:pic>
      <p:pic>
        <p:nvPicPr>
          <p:cNvPr id="8" name="Рисунок 7">
            <a:extLst>
              <a:ext uri="{FF2B5EF4-FFF2-40B4-BE49-F238E27FC236}">
                <a16:creationId xmlns="" xmlns:a16="http://schemas.microsoft.com/office/drawing/2014/main" id="{2CF2DC3B-69A4-45C7-BECA-AC177C81F8FD}"/>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387018" y="4991138"/>
            <a:ext cx="2308932" cy="1731698"/>
          </a:xfrm>
          <a:prstGeom prst="rect">
            <a:avLst/>
          </a:prstGeom>
        </p:spPr>
      </p:pic>
      <p:pic>
        <p:nvPicPr>
          <p:cNvPr id="10" name="Рисунок 9">
            <a:extLst>
              <a:ext uri="{FF2B5EF4-FFF2-40B4-BE49-F238E27FC236}">
                <a16:creationId xmlns="" xmlns:a16="http://schemas.microsoft.com/office/drawing/2014/main" id="{3AFE3D2D-C518-48AC-99EA-D15FC9F51F26}"/>
              </a:ext>
            </a:extLst>
          </p:cNvPr>
          <p:cNvPicPr>
            <a:picLocks noChangeAspect="1"/>
          </p:cNvPicPr>
          <p:nvPr/>
        </p:nvPicPr>
        <p:blipFill rotWithShape="1">
          <a:blip r:embed="rId6" cstate="print"/>
          <a:srcRect t="5550" b="21046"/>
          <a:stretch/>
        </p:blipFill>
        <p:spPr>
          <a:xfrm>
            <a:off x="5744614" y="2080858"/>
            <a:ext cx="1194265" cy="1900592"/>
          </a:xfrm>
          <a:prstGeom prst="rect">
            <a:avLst/>
          </a:prstGeom>
        </p:spPr>
      </p:pic>
      <p:pic>
        <p:nvPicPr>
          <p:cNvPr id="11" name="Рисунок 10">
            <a:extLst>
              <a:ext uri="{FF2B5EF4-FFF2-40B4-BE49-F238E27FC236}">
                <a16:creationId xmlns="" xmlns:a16="http://schemas.microsoft.com/office/drawing/2014/main" id="{F66B574E-9F13-46D8-A4E0-63DCFE10F21A}"/>
              </a:ext>
            </a:extLst>
          </p:cNvPr>
          <p:cNvPicPr>
            <a:picLocks noChangeAspect="1"/>
          </p:cNvPicPr>
          <p:nvPr/>
        </p:nvPicPr>
        <p:blipFill>
          <a:blip r:embed="rId7" cstate="print"/>
          <a:stretch>
            <a:fillRect/>
          </a:stretch>
        </p:blipFill>
        <p:spPr>
          <a:xfrm>
            <a:off x="593785" y="4967106"/>
            <a:ext cx="2059522" cy="1748019"/>
          </a:xfrm>
          <a:prstGeom prst="rect">
            <a:avLst/>
          </a:prstGeom>
        </p:spPr>
      </p:pic>
      <p:pic>
        <p:nvPicPr>
          <p:cNvPr id="13" name="Рисунок 12">
            <a:extLst>
              <a:ext uri="{FF2B5EF4-FFF2-40B4-BE49-F238E27FC236}">
                <a16:creationId xmlns="" xmlns:a16="http://schemas.microsoft.com/office/drawing/2014/main" id="{666EBF88-E396-4064-A6A1-A71CB28696C1}"/>
              </a:ext>
            </a:extLst>
          </p:cNvPr>
          <p:cNvPicPr>
            <a:picLocks noChangeAspect="1"/>
          </p:cNvPicPr>
          <p:nvPr/>
        </p:nvPicPr>
        <p:blipFill rotWithShape="1">
          <a:blip r:embed="rId8" cstate="print"/>
          <a:srcRect t="9086" b="23323"/>
          <a:stretch/>
        </p:blipFill>
        <p:spPr>
          <a:xfrm>
            <a:off x="1466850" y="2076449"/>
            <a:ext cx="3762375" cy="1907260"/>
          </a:xfrm>
          <a:prstGeom prst="rect">
            <a:avLst/>
          </a:prstGeom>
        </p:spPr>
      </p:pic>
    </p:spTree>
    <p:extLst>
      <p:ext uri="{BB962C8B-B14F-4D97-AF65-F5344CB8AC3E}">
        <p14:creationId xmlns="" xmlns:p14="http://schemas.microsoft.com/office/powerpoint/2010/main" val="6771898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Объект 7">
            <a:extLst>
              <a:ext uri="{FF2B5EF4-FFF2-40B4-BE49-F238E27FC236}">
                <a16:creationId xmlns="" xmlns:a16="http://schemas.microsoft.com/office/drawing/2014/main" id="{3465205B-4FEC-43E1-8FC3-E3911D443EBA}"/>
              </a:ext>
            </a:extLst>
          </p:cNvPr>
          <p:cNvPicPr>
            <a:picLocks noGrp="1" noChangeAspect="1"/>
          </p:cNvPicPr>
          <p:nvPr>
            <p:ph sz="quarter" idx="4"/>
          </p:nvPr>
        </p:nvPicPr>
        <p:blipFill rotWithShape="1">
          <a:blip r:embed="rId2" cstate="print">
            <a:grayscl/>
          </a:blip>
          <a:srcRect b="3084"/>
          <a:stretch/>
        </p:blipFill>
        <p:spPr>
          <a:xfrm>
            <a:off x="3525912" y="1314406"/>
            <a:ext cx="1081563" cy="1459049"/>
          </a:xfrm>
          <a:prstGeom prst="rect">
            <a:avLst/>
          </a:prstGeom>
        </p:spPr>
      </p:pic>
      <p:pic>
        <p:nvPicPr>
          <p:cNvPr id="7" name="Рисунок 6">
            <a:extLst>
              <a:ext uri="{FF2B5EF4-FFF2-40B4-BE49-F238E27FC236}">
                <a16:creationId xmlns="" xmlns:a16="http://schemas.microsoft.com/office/drawing/2014/main" id="{3C47D6E5-BFF5-4FD1-B3E1-DEA90852254B}"/>
              </a:ext>
            </a:extLst>
          </p:cNvPr>
          <p:cNvPicPr>
            <a:picLocks noChangeAspect="1"/>
          </p:cNvPicPr>
          <p:nvPr/>
        </p:nvPicPr>
        <p:blipFill rotWithShape="1">
          <a:blip r:embed="rId3" cstate="print"/>
          <a:srcRect l="53739" t="23808" r="5488" b="12983"/>
          <a:stretch/>
        </p:blipFill>
        <p:spPr>
          <a:xfrm>
            <a:off x="3768291" y="2827537"/>
            <a:ext cx="1111775" cy="1412430"/>
          </a:xfrm>
          <a:prstGeom prst="rect">
            <a:avLst/>
          </a:prstGeom>
        </p:spPr>
      </p:pic>
      <p:pic>
        <p:nvPicPr>
          <p:cNvPr id="10" name="Рисунок 9">
            <a:extLst>
              <a:ext uri="{FF2B5EF4-FFF2-40B4-BE49-F238E27FC236}">
                <a16:creationId xmlns="" xmlns:a16="http://schemas.microsoft.com/office/drawing/2014/main" id="{FA11E7F8-7FB8-4F79-A504-91E4D0EFFE56}"/>
              </a:ext>
            </a:extLst>
          </p:cNvPr>
          <p:cNvPicPr>
            <a:picLocks noChangeAspect="1"/>
          </p:cNvPicPr>
          <p:nvPr/>
        </p:nvPicPr>
        <p:blipFill rotWithShape="1">
          <a:blip r:embed="rId4" cstate="print">
            <a:extLst>
              <a:ext uri="{28A0092B-C50C-407E-A947-70E740481C1C}">
                <a14:useLocalDpi xmlns="" xmlns:a14="http://schemas.microsoft.com/office/drawing/2010/main" val="0"/>
              </a:ext>
            </a:extLst>
          </a:blip>
          <a:srcRect l="8117" t="3436"/>
          <a:stretch/>
        </p:blipFill>
        <p:spPr>
          <a:xfrm>
            <a:off x="6276778" y="5157551"/>
            <a:ext cx="2765592" cy="1638944"/>
          </a:xfrm>
          <a:prstGeom prst="rect">
            <a:avLst/>
          </a:prstGeom>
          <a:effectLst>
            <a:softEdge rad="63500"/>
          </a:effectLst>
        </p:spPr>
      </p:pic>
      <p:pic>
        <p:nvPicPr>
          <p:cNvPr id="11" name="Рисунок 10">
            <a:extLst>
              <a:ext uri="{FF2B5EF4-FFF2-40B4-BE49-F238E27FC236}">
                <a16:creationId xmlns="" xmlns:a16="http://schemas.microsoft.com/office/drawing/2014/main" id="{B77294F6-E78E-493C-AD33-4E12B0E5A34D}"/>
              </a:ext>
            </a:extLst>
          </p:cNvPr>
          <p:cNvPicPr>
            <a:picLocks noChangeAspect="1"/>
          </p:cNvPicPr>
          <p:nvPr/>
        </p:nvPicPr>
        <p:blipFill>
          <a:blip r:embed="rId5" cstate="print">
            <a:grayscl/>
          </a:blip>
          <a:stretch>
            <a:fillRect/>
          </a:stretch>
        </p:blipFill>
        <p:spPr>
          <a:xfrm>
            <a:off x="596000" y="1311536"/>
            <a:ext cx="1018960" cy="1461919"/>
          </a:xfrm>
          <a:prstGeom prst="rect">
            <a:avLst/>
          </a:prstGeom>
        </p:spPr>
      </p:pic>
      <p:pic>
        <p:nvPicPr>
          <p:cNvPr id="3076" name="Picture 4" descr="Возможно, это изображение один или несколько человек, борода и на открытом воздухе">
            <a:extLst>
              <a:ext uri="{FF2B5EF4-FFF2-40B4-BE49-F238E27FC236}">
                <a16:creationId xmlns="" xmlns:a16="http://schemas.microsoft.com/office/drawing/2014/main" id="{42C1DE1A-CB62-47B5-8E9D-FA8361A4A854}"/>
              </a:ext>
            </a:extLst>
          </p:cNvPr>
          <p:cNvPicPr>
            <a:picLocks noChangeAspect="1" noChangeArrowheads="1"/>
          </p:cNvPicPr>
          <p:nvPr/>
        </p:nvPicPr>
        <p:blipFill>
          <a:blip r:embed="rId6" cstate="print">
            <a:grayscl/>
            <a:extLst>
              <a:ext uri="{28A0092B-C50C-407E-A947-70E740481C1C}">
                <a14:useLocalDpi xmlns="" xmlns:a14="http://schemas.microsoft.com/office/drawing/2010/main" val="0"/>
              </a:ext>
            </a:extLst>
          </a:blip>
          <a:srcRect/>
          <a:stretch>
            <a:fillRect/>
          </a:stretch>
        </p:blipFill>
        <p:spPr bwMode="auto">
          <a:xfrm>
            <a:off x="1953733" y="4070167"/>
            <a:ext cx="1111774" cy="1471220"/>
          </a:xfrm>
          <a:prstGeom prst="rect">
            <a:avLst/>
          </a:prstGeom>
          <a:noFill/>
          <a:extLst>
            <a:ext uri="{909E8E84-426E-40DD-AFC4-6F175D3DCCD1}">
              <a14:hiddenFill xmlns="" xmlns:a14="http://schemas.microsoft.com/office/drawing/2010/main">
                <a:solidFill>
                  <a:srgbClr val="FFFFFF"/>
                </a:solidFill>
              </a14:hiddenFill>
            </a:ext>
          </a:extLst>
        </p:spPr>
      </p:pic>
      <p:pic>
        <p:nvPicPr>
          <p:cNvPr id="3078" name="Picture 6" descr="Возможно, это изображение 2 человека и текст">
            <a:extLst>
              <a:ext uri="{FF2B5EF4-FFF2-40B4-BE49-F238E27FC236}">
                <a16:creationId xmlns="" xmlns:a16="http://schemas.microsoft.com/office/drawing/2014/main" id="{A4A446C3-30CC-4A1C-B45A-49A1E87DE46B}"/>
              </a:ext>
            </a:extLst>
          </p:cNvPr>
          <p:cNvPicPr>
            <a:picLocks noChangeAspect="1" noChangeArrowheads="1"/>
          </p:cNvPicPr>
          <p:nvPr/>
        </p:nvPicPr>
        <p:blipFill rotWithShape="1">
          <a:blip r:embed="rId7" cstate="print">
            <a:duotone>
              <a:prstClr val="black"/>
              <a:schemeClr val="tx2">
                <a:tint val="45000"/>
                <a:satMod val="400000"/>
              </a:schemeClr>
            </a:duotone>
            <a:extLst>
              <a:ext uri="{28A0092B-C50C-407E-A947-70E740481C1C}">
                <a14:useLocalDpi xmlns="" xmlns:a14="http://schemas.microsoft.com/office/drawing/2010/main" val="0"/>
              </a:ext>
            </a:extLst>
          </a:blip>
          <a:srcRect l="51975" r="3438"/>
          <a:stretch/>
        </p:blipFill>
        <p:spPr bwMode="auto">
          <a:xfrm>
            <a:off x="215207" y="2863066"/>
            <a:ext cx="1111774" cy="1433744"/>
          </a:xfrm>
          <a:prstGeom prst="rect">
            <a:avLst/>
          </a:prstGeom>
          <a:noFill/>
          <a:extLst>
            <a:ext uri="{909E8E84-426E-40DD-AFC4-6F175D3DCCD1}">
              <a14:hiddenFill xmlns="" xmlns:a14="http://schemas.microsoft.com/office/drawing/2010/main">
                <a:solidFill>
                  <a:srgbClr val="FFFFFF"/>
                </a:solidFill>
              </a14:hiddenFill>
            </a:ext>
          </a:extLst>
        </p:spPr>
      </p:pic>
      <p:pic>
        <p:nvPicPr>
          <p:cNvPr id="3080" name="Picture 8" descr="Возможно, это изображение один или несколько человек">
            <a:extLst>
              <a:ext uri="{FF2B5EF4-FFF2-40B4-BE49-F238E27FC236}">
                <a16:creationId xmlns="" xmlns:a16="http://schemas.microsoft.com/office/drawing/2014/main" id="{2CC2E078-67E6-4387-9CC3-2B376B6AE943}"/>
              </a:ext>
            </a:extLst>
          </p:cNvPr>
          <p:cNvPicPr>
            <a:picLocks noChangeAspect="1" noChangeArrowheads="1"/>
          </p:cNvPicPr>
          <p:nvPr/>
        </p:nvPicPr>
        <p:blipFill>
          <a:blip r:embed="rId8" cstate="print">
            <a:grayscl/>
            <a:extLst>
              <a:ext uri="{28A0092B-C50C-407E-A947-70E740481C1C}">
                <a14:useLocalDpi xmlns="" xmlns:a14="http://schemas.microsoft.com/office/drawing/2010/main" val="0"/>
              </a:ext>
            </a:extLst>
          </a:blip>
          <a:srcRect/>
          <a:stretch>
            <a:fillRect/>
          </a:stretch>
        </p:blipFill>
        <p:spPr bwMode="auto">
          <a:xfrm>
            <a:off x="705144" y="4150703"/>
            <a:ext cx="1036921" cy="1440415"/>
          </a:xfrm>
          <a:prstGeom prst="rect">
            <a:avLst/>
          </a:prstGeom>
          <a:noFill/>
          <a:extLst>
            <a:ext uri="{909E8E84-426E-40DD-AFC4-6F175D3DCCD1}">
              <a14:hiddenFill xmlns="" xmlns:a14="http://schemas.microsoft.com/office/drawing/2010/main">
                <a:solidFill>
                  <a:srgbClr val="FFFFFF"/>
                </a:solidFill>
              </a14:hiddenFill>
            </a:ext>
          </a:extLst>
        </p:spPr>
      </p:pic>
      <p:pic>
        <p:nvPicPr>
          <p:cNvPr id="3082" name="Picture 10" descr="Возможно, это изображение один или несколько человек, военная форма и на открытом воздухе">
            <a:extLst>
              <a:ext uri="{FF2B5EF4-FFF2-40B4-BE49-F238E27FC236}">
                <a16:creationId xmlns="" xmlns:a16="http://schemas.microsoft.com/office/drawing/2014/main" id="{A1E9A2BF-58E1-4597-ACAB-87F4286E1FA3}"/>
              </a:ext>
            </a:extLst>
          </p:cNvPr>
          <p:cNvPicPr>
            <a:picLocks noChangeAspect="1" noChangeArrowheads="1"/>
          </p:cNvPicPr>
          <p:nvPr/>
        </p:nvPicPr>
        <p:blipFill>
          <a:blip r:embed="rId9" cstate="print">
            <a:grayscl/>
            <a:extLst>
              <a:ext uri="{28A0092B-C50C-407E-A947-70E740481C1C}">
                <a14:useLocalDpi xmlns="" xmlns:a14="http://schemas.microsoft.com/office/drawing/2010/main" val="0"/>
              </a:ext>
            </a:extLst>
          </a:blip>
          <a:srcRect/>
          <a:stretch>
            <a:fillRect/>
          </a:stretch>
        </p:blipFill>
        <p:spPr bwMode="auto">
          <a:xfrm>
            <a:off x="3264108" y="4085388"/>
            <a:ext cx="1004393" cy="1422149"/>
          </a:xfrm>
          <a:prstGeom prst="rect">
            <a:avLst/>
          </a:prstGeom>
          <a:noFill/>
          <a:extLst>
            <a:ext uri="{909E8E84-426E-40DD-AFC4-6F175D3DCCD1}">
              <a14:hiddenFill xmlns="" xmlns:a14="http://schemas.microsoft.com/office/drawing/2010/main">
                <a:solidFill>
                  <a:srgbClr val="FFFFFF"/>
                </a:solidFill>
              </a14:hiddenFill>
            </a:ext>
          </a:extLst>
        </p:spPr>
      </p:pic>
      <p:pic>
        <p:nvPicPr>
          <p:cNvPr id="3084" name="Picture 12" descr="Возможно, это изображение один или несколько человек и военная форма">
            <a:extLst>
              <a:ext uri="{FF2B5EF4-FFF2-40B4-BE49-F238E27FC236}">
                <a16:creationId xmlns="" xmlns:a16="http://schemas.microsoft.com/office/drawing/2014/main" id="{39430BAF-1BAD-4743-9C25-4B47AF3DB81D}"/>
              </a:ext>
            </a:extLst>
          </p:cNvPr>
          <p:cNvPicPr>
            <a:picLocks noChangeAspect="1" noChangeArrowheads="1"/>
          </p:cNvPicPr>
          <p:nvPr/>
        </p:nvPicPr>
        <p:blipFill rotWithShape="1">
          <a:blip r:embed="rId10" cstate="print">
            <a:grayscl/>
            <a:extLst>
              <a:ext uri="{28A0092B-C50C-407E-A947-70E740481C1C}">
                <a14:useLocalDpi xmlns="" xmlns:a14="http://schemas.microsoft.com/office/drawing/2010/main" val="0"/>
              </a:ext>
            </a:extLst>
          </a:blip>
          <a:srcRect l="9192" r="7142"/>
          <a:stretch/>
        </p:blipFill>
        <p:spPr bwMode="auto">
          <a:xfrm>
            <a:off x="2033857" y="1304746"/>
            <a:ext cx="1161401" cy="1501622"/>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Рисунок 13">
            <a:extLst>
              <a:ext uri="{FF2B5EF4-FFF2-40B4-BE49-F238E27FC236}">
                <a16:creationId xmlns="" xmlns:a16="http://schemas.microsoft.com/office/drawing/2014/main" id="{BF4DA55E-EE7E-402A-AC94-A64ABF4D40E7}"/>
              </a:ext>
            </a:extLst>
          </p:cNvPr>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8818502" y="111523"/>
            <a:ext cx="242420" cy="347771"/>
          </a:xfrm>
          <a:prstGeom prst="rect">
            <a:avLst/>
          </a:prstGeom>
        </p:spPr>
      </p:pic>
      <p:sp>
        <p:nvSpPr>
          <p:cNvPr id="15" name="Прямоугольник 14"/>
          <p:cNvSpPr/>
          <p:nvPr/>
        </p:nvSpPr>
        <p:spPr>
          <a:xfrm>
            <a:off x="182880" y="156755"/>
            <a:ext cx="4611189" cy="1018903"/>
          </a:xfrm>
          <a:prstGeom prst="rect">
            <a:avLst/>
          </a:prstGeom>
          <a:gradFill flip="none" rotWithShape="1">
            <a:gsLst>
              <a:gs pos="0">
                <a:schemeClr val="accent1">
                  <a:lumMod val="60000"/>
                  <a:lumOff val="40000"/>
                </a:schemeClr>
              </a:gs>
              <a:gs pos="39999">
                <a:srgbClr val="85C2FF"/>
              </a:gs>
              <a:gs pos="70000">
                <a:srgbClr val="C4D6EB"/>
              </a:gs>
              <a:gs pos="100000">
                <a:srgbClr val="FFEBFA"/>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a:solidFill>
                  <a:schemeClr val="tx1"/>
                </a:solidFill>
                <a:latin typeface="Times New Roman" pitchFamily="18" charset="0"/>
                <a:cs typeface="Times New Roman" pitchFamily="18" charset="0"/>
              </a:rPr>
              <a:t>ГЕРОЇ ГРЕБІНКІВСЬКОЇ </a:t>
            </a:r>
            <a:r>
              <a:rPr lang="uk-UA" b="1" dirty="0" smtClean="0">
                <a:solidFill>
                  <a:schemeClr val="tx1"/>
                </a:solidFill>
                <a:latin typeface="Times New Roman" pitchFamily="18" charset="0"/>
                <a:cs typeface="Times New Roman" pitchFamily="18" charset="0"/>
              </a:rPr>
              <a:t>СЕЛИЩНОЇ ТЕРИТОРІАЛЬНОЇ ГРОМАДИ</a:t>
            </a:r>
            <a:endParaRPr lang="ru-RU" b="1" dirty="0">
              <a:solidFill>
                <a:schemeClr val="tx1"/>
              </a:solidFill>
              <a:latin typeface="Times New Roman" pitchFamily="18" charset="0"/>
              <a:cs typeface="Times New Roman" pitchFamily="18" charset="0"/>
            </a:endParaRPr>
          </a:p>
        </p:txBody>
      </p:sp>
      <p:sp>
        <p:nvSpPr>
          <p:cNvPr id="16385" name="Rectangle 1"/>
          <p:cNvSpPr>
            <a:spLocks noChangeArrowheads="1"/>
          </p:cNvSpPr>
          <p:nvPr/>
        </p:nvSpPr>
        <p:spPr bwMode="auto">
          <a:xfrm>
            <a:off x="4911697" y="232679"/>
            <a:ext cx="4048124" cy="486287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uk-UA" sz="1600" dirty="0" smtClean="0">
                <a:latin typeface="Times New Roman" pitchFamily="18" charset="0"/>
                <a:ea typeface="Times New Roman" pitchFamily="18" charset="0"/>
                <a:cs typeface="Times New Roman" pitchFamily="18" charset="0"/>
              </a:rPr>
              <a:t>Згідно рішення Гребінківської селищної ради від 06 жовтня 2022 року №452-18-</a:t>
            </a:r>
            <a:r>
              <a:rPr lang="en-US" sz="1600" dirty="0" smtClean="0">
                <a:latin typeface="Times New Roman" pitchFamily="18" charset="0"/>
                <a:ea typeface="Times New Roman" pitchFamily="18" charset="0"/>
                <a:cs typeface="Times New Roman" pitchFamily="18" charset="0"/>
              </a:rPr>
              <a:t>VIII</a:t>
            </a:r>
            <a:r>
              <a:rPr lang="uk-UA" sz="1600" dirty="0" smtClean="0">
                <a:latin typeface="Times New Roman" pitchFamily="18" charset="0"/>
                <a:ea typeface="Times New Roman" pitchFamily="18" charset="0"/>
                <a:cs typeface="Times New Roman" pitchFamily="18" charset="0"/>
              </a:rPr>
              <a:t>,</a:t>
            </a:r>
            <a:r>
              <a:rPr kumimoji="0" lang="uk-UA"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uk-UA"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статус «Почесний громадянин Гребінківської селищної територіальної громади» (посмертно) за особисту мужність і самовіддані дії, виявлені у захисті державного суверенітету та територіальної цілісності України, зразкове виконання військового обов’язку, присвоєно десятьом  Героям:</a:t>
            </a:r>
            <a:endParaRPr kumimoji="0" 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ЧОРНОМУ Олександру Анатолійовичу</a:t>
            </a:r>
            <a:endParaRPr kumimoji="0" lang="ru-RU"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КРАВЧЕНКУ Максиму Вікторовичу</a:t>
            </a:r>
            <a:endParaRPr kumimoji="0" lang="ru-RU"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КУЗЬМЕНКУ Максиму Анатолійовичу</a:t>
            </a:r>
            <a:endParaRPr kumimoji="0" lang="ru-RU"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КОВАЛЮ Володимиру Миколайовичу</a:t>
            </a:r>
            <a:endParaRPr kumimoji="0" lang="ru-RU"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ЧИРВІ Юрію Петровичу</a:t>
            </a:r>
            <a:endParaRPr kumimoji="0" lang="ru-RU"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МЕДИНСЬКОМУ Максиму Сергійовичу</a:t>
            </a:r>
            <a:endParaRPr kumimoji="0" lang="ru-RU"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ІЩУКУ Андрію Ярославовичу</a:t>
            </a:r>
            <a:endParaRPr kumimoji="0" lang="ru-RU"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ВОЙЧУКУ Віктору Леонідовичу</a:t>
            </a:r>
            <a:endParaRPr kumimoji="0" lang="ru-RU"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ПОНОМАРЕНКУ Олександру Олексійовичу</a:t>
            </a:r>
            <a:endParaRPr kumimoji="0" lang="ru-RU"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УЗОРІНУ Руслану Володимировичу</a:t>
            </a:r>
            <a:endParaRPr kumimoji="0" lang="uk-UA" sz="15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18" name="Прямоугольник 17"/>
          <p:cNvSpPr/>
          <p:nvPr/>
        </p:nvSpPr>
        <p:spPr>
          <a:xfrm>
            <a:off x="31225" y="5826033"/>
            <a:ext cx="6324599" cy="666261"/>
          </a:xfrm>
          <a:prstGeom prst="rect">
            <a:avLst/>
          </a:prstGeom>
          <a:solidFill>
            <a:schemeClr val="bg2">
              <a:lumMod val="9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b="1" dirty="0">
                <a:solidFill>
                  <a:schemeClr val="tx1"/>
                </a:solidFill>
                <a:latin typeface="Times New Roman" pitchFamily="18" charset="0"/>
                <a:cs typeface="Times New Roman" pitchFamily="18" charset="0"/>
              </a:rPr>
              <a:t>Рішенням виконавчого комітету Гребінківської селищної ради на кладовищі смт Гребінки створено Алею Героїв. </a:t>
            </a:r>
            <a:endParaRPr lang="ru-RU" sz="2000" b="1" dirty="0">
              <a:solidFill>
                <a:schemeClr val="tx1"/>
              </a:solidFill>
              <a:latin typeface="Times New Roman" pitchFamily="18" charset="0"/>
              <a:cs typeface="Times New Roman" pitchFamily="18" charset="0"/>
            </a:endParaRPr>
          </a:p>
        </p:txBody>
      </p:sp>
      <p:pic>
        <p:nvPicPr>
          <p:cNvPr id="2050" name="Picture 2" descr="Мединський Максим Сергійович.jpg">
            <a:extLst>
              <a:ext uri="{FF2B5EF4-FFF2-40B4-BE49-F238E27FC236}">
                <a16:creationId xmlns="" xmlns:a16="http://schemas.microsoft.com/office/drawing/2014/main" id="{37213127-7EDF-45DD-A356-5A851D25C667}"/>
              </a:ext>
            </a:extLst>
          </p:cNvPr>
          <p:cNvPicPr>
            <a:picLocks noChangeAspect="1" noChangeArrowheads="1"/>
          </p:cNvPicPr>
          <p:nvPr/>
        </p:nvPicPr>
        <p:blipFill rotWithShape="1">
          <a:blip r:embed="rId12" cstate="print">
            <a:extLst>
              <a:ext uri="{28A0092B-C50C-407E-A947-70E740481C1C}">
                <a14:useLocalDpi xmlns="" xmlns:a14="http://schemas.microsoft.com/office/drawing/2010/main" val="0"/>
              </a:ext>
            </a:extLst>
          </a:blip>
          <a:srcRect l="22525" t="-245" r="29074" b="245"/>
          <a:stretch/>
        </p:blipFill>
        <p:spPr bwMode="auto">
          <a:xfrm>
            <a:off x="2569211" y="2664719"/>
            <a:ext cx="1111776" cy="1412430"/>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Рисунок 8">
            <a:extLst>
              <a:ext uri="{FF2B5EF4-FFF2-40B4-BE49-F238E27FC236}">
                <a16:creationId xmlns="" xmlns:a16="http://schemas.microsoft.com/office/drawing/2014/main" id="{D1634316-FB88-4F47-B9C2-ACEFA8A464D0}"/>
              </a:ext>
            </a:extLst>
          </p:cNvPr>
          <p:cNvPicPr>
            <a:picLocks noChangeAspect="1"/>
          </p:cNvPicPr>
          <p:nvPr/>
        </p:nvPicPr>
        <p:blipFill rotWithShape="1">
          <a:blip r:embed="rId13" cstate="print">
            <a:grayscl/>
          </a:blip>
          <a:srcRect l="13955" r="18104"/>
          <a:stretch/>
        </p:blipFill>
        <p:spPr>
          <a:xfrm>
            <a:off x="1379617" y="2589574"/>
            <a:ext cx="1018961" cy="1471945"/>
          </a:xfrm>
          <a:prstGeom prst="rect">
            <a:avLst/>
          </a:prstGeom>
        </p:spPr>
      </p:pic>
    </p:spTree>
    <p:extLst>
      <p:ext uri="{BB962C8B-B14F-4D97-AF65-F5344CB8AC3E}">
        <p14:creationId xmlns="" xmlns:p14="http://schemas.microsoft.com/office/powerpoint/2010/main" val="31664011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a:extLst>
              <a:ext uri="{FF2B5EF4-FFF2-40B4-BE49-F238E27FC236}">
                <a16:creationId xmlns="" xmlns:a16="http://schemas.microsoft.com/office/drawing/2014/main" id="{A0DD3BFC-42AA-453F-B77C-4B3C5A00AB84}"/>
              </a:ext>
            </a:extLst>
          </p:cNvPr>
          <p:cNvSpPr>
            <a:spLocks noGrp="1"/>
          </p:cNvSpPr>
          <p:nvPr>
            <p:ph type="title"/>
          </p:nvPr>
        </p:nvSpPr>
        <p:spPr>
          <a:xfrm>
            <a:off x="5099439" y="39300"/>
            <a:ext cx="3826344" cy="596057"/>
          </a:xfrm>
        </p:spPr>
        <p:txBody>
          <a:bodyPr>
            <a:noAutofit/>
          </a:bodyPr>
          <a:lstStyle/>
          <a:p>
            <a:pPr algn="ctr"/>
            <a:r>
              <a:rPr lang="uk-UA" sz="24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БЕЗПЕКА І ПОРЯДОК</a:t>
            </a:r>
            <a:endParaRPr lang="ru-RU" sz="24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12" name="Рисунок 11">
            <a:extLst>
              <a:ext uri="{FF2B5EF4-FFF2-40B4-BE49-F238E27FC236}">
                <a16:creationId xmlns="" xmlns:a16="http://schemas.microsoft.com/office/drawing/2014/main" id="{BF4DA55E-EE7E-402A-AC94-A64ABF4D40E7}"/>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752304" y="87465"/>
            <a:ext cx="284289" cy="407835"/>
          </a:xfrm>
          <a:prstGeom prst="rect">
            <a:avLst/>
          </a:prstGeom>
        </p:spPr>
      </p:pic>
      <p:sp>
        <p:nvSpPr>
          <p:cNvPr id="13" name="Объект 9">
            <a:extLst>
              <a:ext uri="{FF2B5EF4-FFF2-40B4-BE49-F238E27FC236}">
                <a16:creationId xmlns="" xmlns:a16="http://schemas.microsoft.com/office/drawing/2014/main" id="{8F8BFA51-86B9-4A2F-9138-41E1D0518CFA}"/>
              </a:ext>
            </a:extLst>
          </p:cNvPr>
          <p:cNvSpPr txBox="1">
            <a:spLocks/>
          </p:cNvSpPr>
          <p:nvPr/>
        </p:nvSpPr>
        <p:spPr>
          <a:xfrm>
            <a:off x="283103" y="2946041"/>
            <a:ext cx="2667915" cy="290230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5000"/>
              </a:lnSpc>
              <a:spcAft>
                <a:spcPts val="750"/>
              </a:spcAft>
              <a:buNone/>
            </a:pPr>
            <a:endParaRPr lang="ru-RU" sz="135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 xmlns:a16="http://schemas.microsoft.com/office/drawing/2014/main" id="{8652EE77-AC41-4EDF-8E2F-37A9C98CC173}"/>
              </a:ext>
            </a:extLst>
          </p:cNvPr>
          <p:cNvSpPr txBox="1"/>
          <p:nvPr/>
        </p:nvSpPr>
        <p:spPr>
          <a:xfrm>
            <a:off x="5014913" y="4131945"/>
            <a:ext cx="184731" cy="300082"/>
          </a:xfrm>
          <a:prstGeom prst="rect">
            <a:avLst/>
          </a:prstGeom>
          <a:noFill/>
        </p:spPr>
        <p:txBody>
          <a:bodyPr wrap="none" rtlCol="0">
            <a:spAutoFit/>
          </a:bodyPr>
          <a:lstStyle/>
          <a:p>
            <a:endParaRPr lang="ru-RU" sz="1350" dirty="0"/>
          </a:p>
        </p:txBody>
      </p:sp>
      <p:pic>
        <p:nvPicPr>
          <p:cNvPr id="10" name="Picture 5" descr="C:\Users\valera\Downloads\FB_IMG_1652727523163.jpg"/>
          <p:cNvPicPr>
            <a:picLocks noChangeAspect="1" noChangeArrowheads="1"/>
          </p:cNvPicPr>
          <p:nvPr/>
        </p:nvPicPr>
        <p:blipFill rotWithShape="1">
          <a:blip r:embed="rId4" cstate="print"/>
          <a:srcRect l="3329" t="4347" r="78364" b="63874"/>
          <a:stretch/>
        </p:blipFill>
        <p:spPr bwMode="auto">
          <a:xfrm>
            <a:off x="218217" y="692507"/>
            <a:ext cx="1697471" cy="2222143"/>
          </a:xfrm>
          <a:prstGeom prst="rect">
            <a:avLst/>
          </a:prstGeom>
          <a:noFill/>
        </p:spPr>
      </p:pic>
      <p:sp>
        <p:nvSpPr>
          <p:cNvPr id="11" name="Прямоугольник 10">
            <a:extLst>
              <a:ext uri="{FF2B5EF4-FFF2-40B4-BE49-F238E27FC236}">
                <a16:creationId xmlns="" xmlns:a16="http://schemas.microsoft.com/office/drawing/2014/main" id="{0A4666AD-7FFD-4ADD-B93B-35562A12B863}"/>
              </a:ext>
            </a:extLst>
          </p:cNvPr>
          <p:cNvSpPr/>
          <p:nvPr/>
        </p:nvSpPr>
        <p:spPr>
          <a:xfrm>
            <a:off x="1888290" y="1527894"/>
            <a:ext cx="6971376" cy="95726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uk-UA" sz="1350" dirty="0">
              <a:solidFill>
                <a:schemeClr val="tx1"/>
              </a:solidFill>
              <a:latin typeface="Times New Roman" panose="02020603050405020304" pitchFamily="18" charset="0"/>
              <a:cs typeface="Times New Roman" panose="02020603050405020304" pitchFamily="18" charset="0"/>
            </a:endParaRPr>
          </a:p>
          <a:p>
            <a:endParaRPr lang="uk-UA" sz="600" dirty="0">
              <a:solidFill>
                <a:schemeClr val="tx1"/>
              </a:solidFill>
              <a:latin typeface="Times New Roman" panose="02020603050405020304" pitchFamily="18" charset="0"/>
              <a:cs typeface="Times New Roman" panose="02020603050405020304" pitchFamily="18" charset="0"/>
            </a:endParaRPr>
          </a:p>
          <a:p>
            <a:endParaRPr lang="uk-UA" sz="600" dirty="0">
              <a:solidFill>
                <a:schemeClr val="tx1"/>
              </a:solidFill>
              <a:latin typeface="Times New Roman" panose="02020603050405020304" pitchFamily="18" charset="0"/>
              <a:cs typeface="Times New Roman" panose="02020603050405020304" pitchFamily="18" charset="0"/>
            </a:endParaRPr>
          </a:p>
          <a:p>
            <a:endParaRPr lang="uk-UA" sz="1350" dirty="0">
              <a:solidFill>
                <a:schemeClr val="tx1"/>
              </a:solidFill>
              <a:latin typeface="Times New Roman" panose="02020603050405020304" pitchFamily="18" charset="0"/>
              <a:cs typeface="Times New Roman" panose="02020603050405020304" pitchFamily="18" charset="0"/>
            </a:endParaRPr>
          </a:p>
          <a:p>
            <a:pPr marL="214313" indent="-214313" algn="just"/>
            <a:endParaRPr lang="uk-UA" sz="1350" dirty="0">
              <a:solidFill>
                <a:schemeClr val="tx1"/>
              </a:solidFill>
              <a:latin typeface="Times New Roman" panose="02020603050405020304" pitchFamily="18" charset="0"/>
              <a:cs typeface="Times New Roman" panose="02020603050405020304" pitchFamily="18" charset="0"/>
            </a:endParaRPr>
          </a:p>
          <a:p>
            <a:pPr algn="just"/>
            <a:r>
              <a:rPr lang="uk-UA" sz="2400" dirty="0">
                <a:solidFill>
                  <a:schemeClr val="tx1"/>
                </a:solidFill>
                <a:latin typeface="Times New Roman" panose="02020603050405020304" pitchFamily="18" charset="0"/>
                <a:cs typeface="Times New Roman" panose="02020603050405020304" pitchFamily="18" charset="0"/>
              </a:rPr>
              <a:t>18 березня 2022 року – створено (першим в Білоцерківському районі) та функціонує по даний час Добровольче формування Гребінківської  селищної територіальної громади №</a:t>
            </a:r>
            <a:r>
              <a:rPr lang="uk-UA" sz="2400" dirty="0" smtClean="0">
                <a:solidFill>
                  <a:schemeClr val="tx1"/>
                </a:solidFill>
                <a:latin typeface="Times New Roman" panose="02020603050405020304" pitchFamily="18" charset="0"/>
                <a:cs typeface="Times New Roman" panose="02020603050405020304" pitchFamily="18" charset="0"/>
              </a:rPr>
              <a:t>1. </a:t>
            </a:r>
            <a:r>
              <a:rPr lang="uk-UA" sz="2400" dirty="0">
                <a:solidFill>
                  <a:schemeClr val="tx1"/>
                </a:solidFill>
                <a:latin typeface="Times New Roman" panose="02020603050405020304" pitchFamily="18" charset="0"/>
                <a:cs typeface="Times New Roman" panose="02020603050405020304" pitchFamily="18" charset="0"/>
              </a:rPr>
              <a:t>При Добровольчому формуванні цілодобово працює </a:t>
            </a:r>
            <a:r>
              <a:rPr lang="uk-UA" sz="2400" dirty="0" smtClean="0">
                <a:solidFill>
                  <a:schemeClr val="tx1"/>
                </a:solidFill>
                <a:latin typeface="Times New Roman" panose="02020603050405020304" pitchFamily="18" charset="0"/>
                <a:cs typeface="Times New Roman" panose="02020603050405020304" pitchFamily="18" charset="0"/>
              </a:rPr>
              <a:t>штаб  </a:t>
            </a:r>
            <a:r>
              <a:rPr lang="uk-UA" sz="2400" dirty="0">
                <a:solidFill>
                  <a:schemeClr val="tx1"/>
                </a:solidFill>
                <a:latin typeface="Times New Roman" panose="02020603050405020304" pitchFamily="18" charset="0"/>
                <a:cs typeface="Times New Roman" panose="02020603050405020304" pitchFamily="18" charset="0"/>
              </a:rPr>
              <a:t>та група швидкого реагування.</a:t>
            </a:r>
          </a:p>
          <a:p>
            <a:pPr algn="just"/>
            <a:endParaRPr lang="uk-UA" sz="2400" dirty="0">
              <a:solidFill>
                <a:schemeClr val="tx1"/>
              </a:solidFill>
              <a:latin typeface="Times New Roman" panose="02020603050405020304" pitchFamily="18" charset="0"/>
              <a:cs typeface="Times New Roman" panose="02020603050405020304" pitchFamily="18" charset="0"/>
            </a:endParaRPr>
          </a:p>
          <a:p>
            <a:endParaRPr lang="uk-UA" sz="1350" b="1" dirty="0">
              <a:solidFill>
                <a:schemeClr val="tx1"/>
              </a:solidFill>
              <a:latin typeface="Times New Roman" panose="02020603050405020304" pitchFamily="18" charset="0"/>
              <a:cs typeface="Times New Roman" panose="02020603050405020304" pitchFamily="18" charset="0"/>
            </a:endParaRPr>
          </a:p>
          <a:p>
            <a:endParaRPr lang="uk-UA" sz="1350" b="1" dirty="0">
              <a:solidFill>
                <a:schemeClr val="tx1"/>
              </a:solidFill>
              <a:latin typeface="Times New Roman" panose="02020603050405020304" pitchFamily="18" charset="0"/>
              <a:cs typeface="Times New Roman" panose="02020603050405020304" pitchFamily="18" charset="0"/>
            </a:endParaRPr>
          </a:p>
        </p:txBody>
      </p:sp>
      <p:sp>
        <p:nvSpPr>
          <p:cNvPr id="14" name="Овал 13"/>
          <p:cNvSpPr/>
          <p:nvPr/>
        </p:nvSpPr>
        <p:spPr>
          <a:xfrm>
            <a:off x="1" y="4506687"/>
            <a:ext cx="5185954" cy="2154844"/>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700" b="1" dirty="0">
                <a:solidFill>
                  <a:schemeClr val="accent1">
                    <a:lumMod val="50000"/>
                  </a:schemeClr>
                </a:solidFill>
                <a:latin typeface="Times New Roman" pitchFamily="18" charset="0"/>
                <a:cs typeface="Times New Roman" pitchFamily="18" charset="0"/>
              </a:rPr>
              <a:t>Підтримка з </a:t>
            </a:r>
          </a:p>
          <a:p>
            <a:pPr algn="ctr"/>
            <a:r>
              <a:rPr lang="uk-UA" sz="1700" b="1" dirty="0" smtClean="0">
                <a:solidFill>
                  <a:schemeClr val="accent1">
                    <a:lumMod val="50000"/>
                  </a:schemeClr>
                </a:solidFill>
                <a:latin typeface="Times New Roman" pitchFamily="18" charset="0"/>
                <a:cs typeface="Times New Roman" pitchFamily="18" charset="0"/>
              </a:rPr>
              <a:t>бюджету Гребінківської селищної територіальної громади :</a:t>
            </a:r>
            <a:endParaRPr lang="uk-UA" sz="1700" b="1" dirty="0">
              <a:solidFill>
                <a:schemeClr val="accent1">
                  <a:lumMod val="50000"/>
                </a:schemeClr>
              </a:solidFill>
              <a:latin typeface="Times New Roman" pitchFamily="18" charset="0"/>
              <a:cs typeface="Times New Roman" pitchFamily="18" charset="0"/>
            </a:endParaRPr>
          </a:p>
          <a:p>
            <a:pPr algn="ctr"/>
            <a:r>
              <a:rPr lang="uk-UA" sz="1700" b="1" dirty="0">
                <a:solidFill>
                  <a:schemeClr val="accent1">
                    <a:lumMod val="50000"/>
                  </a:schemeClr>
                </a:solidFill>
                <a:latin typeface="Times New Roman" pitchFamily="18" charset="0"/>
                <a:cs typeface="Times New Roman" pitchFamily="18" charset="0"/>
              </a:rPr>
              <a:t>план на 2022 р. – </a:t>
            </a:r>
          </a:p>
          <a:p>
            <a:pPr algn="ctr"/>
            <a:r>
              <a:rPr lang="uk-UA" sz="1700" b="1" dirty="0">
                <a:solidFill>
                  <a:schemeClr val="accent1">
                    <a:lumMod val="50000"/>
                  </a:schemeClr>
                </a:solidFill>
                <a:latin typeface="Times New Roman" pitchFamily="18" charset="0"/>
                <a:cs typeface="Times New Roman" pitchFamily="18" charset="0"/>
              </a:rPr>
              <a:t>1 000 000 грн</a:t>
            </a:r>
          </a:p>
          <a:p>
            <a:pPr algn="ctr"/>
            <a:r>
              <a:rPr lang="uk-UA" sz="1700" b="1" dirty="0">
                <a:solidFill>
                  <a:schemeClr val="accent1">
                    <a:lumMod val="50000"/>
                  </a:schemeClr>
                </a:solidFill>
                <a:latin typeface="Times New Roman" pitchFamily="18" charset="0"/>
                <a:cs typeface="Times New Roman" pitchFamily="18" charset="0"/>
              </a:rPr>
              <a:t>факт за 10 міс. – </a:t>
            </a:r>
            <a:endParaRPr lang="ru-RU" sz="1700" b="1" dirty="0">
              <a:solidFill>
                <a:schemeClr val="accent1">
                  <a:lumMod val="50000"/>
                </a:schemeClr>
              </a:solidFill>
              <a:latin typeface="Times New Roman" pitchFamily="18" charset="0"/>
              <a:cs typeface="Times New Roman" pitchFamily="18" charset="0"/>
            </a:endParaRPr>
          </a:p>
          <a:p>
            <a:pPr algn="ctr"/>
            <a:r>
              <a:rPr lang="uk-UA" sz="1700" b="1" dirty="0">
                <a:solidFill>
                  <a:schemeClr val="accent1">
                    <a:lumMod val="50000"/>
                  </a:schemeClr>
                </a:solidFill>
                <a:latin typeface="Times New Roman" pitchFamily="18" charset="0"/>
                <a:cs typeface="Times New Roman" pitchFamily="18" charset="0"/>
              </a:rPr>
              <a:t>688 840 грн</a:t>
            </a:r>
          </a:p>
        </p:txBody>
      </p:sp>
      <p:sp>
        <p:nvSpPr>
          <p:cNvPr id="16" name="Блок-схема: процесс 15"/>
          <p:cNvSpPr/>
          <p:nvPr/>
        </p:nvSpPr>
        <p:spPr>
          <a:xfrm>
            <a:off x="158973" y="3166528"/>
            <a:ext cx="4927404" cy="1196466"/>
          </a:xfrm>
          <a:prstGeom prst="flowChartProcess">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700" b="1" dirty="0">
                <a:solidFill>
                  <a:schemeClr val="accent1">
                    <a:lumMod val="50000"/>
                  </a:schemeClr>
                </a:solidFill>
                <a:latin typeface="Times New Roman" pitchFamily="18" charset="0"/>
                <a:cs typeface="Times New Roman" pitchFamily="18" charset="0"/>
              </a:rPr>
              <a:t>Рішенням сесії Гребінківської селищної ради прийнята Програма підтримки Добровольчого формування Гребінківської селищної територіальної громади</a:t>
            </a:r>
            <a:endParaRPr lang="ru-RU" sz="1700" b="1" dirty="0">
              <a:solidFill>
                <a:schemeClr val="accent1">
                  <a:lumMod val="50000"/>
                </a:schemeClr>
              </a:solidFill>
              <a:latin typeface="Times New Roman" pitchFamily="18" charset="0"/>
              <a:cs typeface="Times New Roman" pitchFamily="18" charset="0"/>
            </a:endParaRPr>
          </a:p>
        </p:txBody>
      </p:sp>
      <p:pic>
        <p:nvPicPr>
          <p:cNvPr id="2" name="Рисунок 1">
            <a:extLst>
              <a:ext uri="{FF2B5EF4-FFF2-40B4-BE49-F238E27FC236}">
                <a16:creationId xmlns="" xmlns:a16="http://schemas.microsoft.com/office/drawing/2014/main" id="{4CBEBA35-D9DD-4178-98A4-6E78AF495E74}"/>
              </a:ext>
            </a:extLst>
          </p:cNvPr>
          <p:cNvPicPr>
            <a:picLocks noChangeAspect="1"/>
          </p:cNvPicPr>
          <p:nvPr/>
        </p:nvPicPr>
        <p:blipFill>
          <a:blip r:embed="rId5" cstate="print"/>
          <a:stretch>
            <a:fillRect/>
          </a:stretch>
        </p:blipFill>
        <p:spPr>
          <a:xfrm>
            <a:off x="5233906" y="3414765"/>
            <a:ext cx="3638823" cy="2729118"/>
          </a:xfrm>
          <a:prstGeom prst="rect">
            <a:avLst/>
          </a:prstGeom>
        </p:spPr>
      </p:pic>
    </p:spTree>
    <p:extLst>
      <p:ext uri="{BB962C8B-B14F-4D97-AF65-F5344CB8AC3E}">
        <p14:creationId xmlns="" xmlns:p14="http://schemas.microsoft.com/office/powerpoint/2010/main" val="493473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 xmlns:a16="http://schemas.microsoft.com/office/drawing/2014/main" id="{BF4DA55E-EE7E-402A-AC94-A64ABF4D40E7}"/>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690776" y="115506"/>
            <a:ext cx="251488" cy="343127"/>
          </a:xfrm>
          <a:prstGeom prst="rect">
            <a:avLst/>
          </a:prstGeom>
        </p:spPr>
      </p:pic>
      <p:sp>
        <p:nvSpPr>
          <p:cNvPr id="26" name="Прямоугольник 25">
            <a:extLst>
              <a:ext uri="{FF2B5EF4-FFF2-40B4-BE49-F238E27FC236}">
                <a16:creationId xmlns="" xmlns:a16="http://schemas.microsoft.com/office/drawing/2014/main" id="{ED9D18B5-D56F-4C74-B53D-5BFB882B54F4}"/>
              </a:ext>
            </a:extLst>
          </p:cNvPr>
          <p:cNvSpPr/>
          <p:nvPr/>
        </p:nvSpPr>
        <p:spPr>
          <a:xfrm>
            <a:off x="5070168" y="125292"/>
            <a:ext cx="3602042" cy="343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070" tIns="34035" rIns="68070" bIns="34035" rtlCol="0" anchor="ctr"/>
          <a:lstStyle/>
          <a:p>
            <a:pPr algn="ctr"/>
            <a:r>
              <a:rPr lang="uk-UA" sz="2101" b="1" dirty="0">
                <a:solidFill>
                  <a:srgbClr val="FF0000"/>
                </a:solidFill>
                <a:latin typeface="Times New Roman" panose="02020603050405020304" pitchFamily="18" charset="0"/>
                <a:cs typeface="Times New Roman" panose="02020603050405020304" pitchFamily="18" charset="0"/>
              </a:rPr>
              <a:t>ФІНАНСОВІ ПОКАЗНИКИ</a:t>
            </a:r>
          </a:p>
        </p:txBody>
      </p:sp>
      <p:sp>
        <p:nvSpPr>
          <p:cNvPr id="5" name="Скругленный прямоугольник 4">
            <a:extLst>
              <a:ext uri="{FF2B5EF4-FFF2-40B4-BE49-F238E27FC236}">
                <a16:creationId xmlns="" xmlns:a16="http://schemas.microsoft.com/office/drawing/2014/main" id="{338551D3-E122-F348-9B11-AA6D248D5AF6}"/>
              </a:ext>
            </a:extLst>
          </p:cNvPr>
          <p:cNvSpPr/>
          <p:nvPr/>
        </p:nvSpPr>
        <p:spPr>
          <a:xfrm>
            <a:off x="150327" y="457967"/>
            <a:ext cx="4278798" cy="343127"/>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68070" tIns="34035" rIns="68070" bIns="34035" rtlCol="0" anchor="ctr"/>
          <a:lstStyle/>
          <a:p>
            <a:pPr algn="ctr"/>
            <a:r>
              <a:rPr lang="x-none" sz="1261" b="1" dirty="0">
                <a:solidFill>
                  <a:schemeClr val="tx1"/>
                </a:solidFill>
                <a:latin typeface="Times New Roman" panose="02020603050405020304" pitchFamily="18" charset="0"/>
                <a:cs typeface="Times New Roman" panose="02020603050405020304" pitchFamily="18" charset="0"/>
              </a:rPr>
              <a:t>БЮДЖЕТ ЗА 2021 РІК</a:t>
            </a:r>
          </a:p>
        </p:txBody>
      </p:sp>
      <p:sp>
        <p:nvSpPr>
          <p:cNvPr id="6" name="Скругленный прямоугольник 5">
            <a:extLst>
              <a:ext uri="{FF2B5EF4-FFF2-40B4-BE49-F238E27FC236}">
                <a16:creationId xmlns="" xmlns:a16="http://schemas.microsoft.com/office/drawing/2014/main" id="{A9E990DF-4581-6548-859C-643793A2CA91}"/>
              </a:ext>
            </a:extLst>
          </p:cNvPr>
          <p:cNvSpPr/>
          <p:nvPr/>
        </p:nvSpPr>
        <p:spPr>
          <a:xfrm>
            <a:off x="5089218" y="457454"/>
            <a:ext cx="3063016" cy="343127"/>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68070" tIns="34035" rIns="68070" bIns="34035" rtlCol="0" anchor="ctr"/>
          <a:lstStyle/>
          <a:p>
            <a:pPr algn="ctr"/>
            <a:r>
              <a:rPr lang="x-none" sz="1261" b="1" dirty="0">
                <a:solidFill>
                  <a:schemeClr val="tx1"/>
                </a:solidFill>
                <a:latin typeface="Times New Roman" panose="02020603050405020304" pitchFamily="18" charset="0"/>
                <a:cs typeface="Times New Roman" panose="02020603050405020304" pitchFamily="18" charset="0"/>
              </a:rPr>
              <a:t>БЮДЖЕТ ЗА 9 МІСЯЦІВ 2022 РОКУ</a:t>
            </a:r>
          </a:p>
        </p:txBody>
      </p:sp>
      <p:graphicFrame>
        <p:nvGraphicFramePr>
          <p:cNvPr id="7" name="Таблица 6">
            <a:extLst>
              <a:ext uri="{FF2B5EF4-FFF2-40B4-BE49-F238E27FC236}">
                <a16:creationId xmlns="" xmlns:a16="http://schemas.microsoft.com/office/drawing/2014/main" id="{47885655-4994-50EE-EE0F-018AEA106AEA}"/>
              </a:ext>
            </a:extLst>
          </p:cNvPr>
          <p:cNvGraphicFramePr>
            <a:graphicFrameLocks noGrp="1"/>
          </p:cNvGraphicFramePr>
          <p:nvPr/>
        </p:nvGraphicFramePr>
        <p:xfrm>
          <a:off x="150992" y="827985"/>
          <a:ext cx="4468633" cy="4943967"/>
        </p:xfrm>
        <a:graphic>
          <a:graphicData uri="http://schemas.openxmlformats.org/drawingml/2006/table">
            <a:tbl>
              <a:tblPr firstRow="1" firstCol="1" bandRow="1">
                <a:tableStyleId>{5C22544A-7EE6-4342-B048-85BDC9FD1C3A}</a:tableStyleId>
              </a:tblPr>
              <a:tblGrid>
                <a:gridCol w="364799">
                  <a:extLst>
                    <a:ext uri="{9D8B030D-6E8A-4147-A177-3AD203B41FA5}">
                      <a16:colId xmlns="" xmlns:a16="http://schemas.microsoft.com/office/drawing/2014/main" val="514098268"/>
                    </a:ext>
                  </a:extLst>
                </a:gridCol>
                <a:gridCol w="1838082">
                  <a:extLst>
                    <a:ext uri="{9D8B030D-6E8A-4147-A177-3AD203B41FA5}">
                      <a16:colId xmlns="" xmlns:a16="http://schemas.microsoft.com/office/drawing/2014/main" val="3894435790"/>
                    </a:ext>
                  </a:extLst>
                </a:gridCol>
                <a:gridCol w="391274">
                  <a:extLst>
                    <a:ext uri="{9D8B030D-6E8A-4147-A177-3AD203B41FA5}">
                      <a16:colId xmlns="" xmlns:a16="http://schemas.microsoft.com/office/drawing/2014/main" val="1114782669"/>
                    </a:ext>
                  </a:extLst>
                </a:gridCol>
                <a:gridCol w="1874478">
                  <a:extLst>
                    <a:ext uri="{9D8B030D-6E8A-4147-A177-3AD203B41FA5}">
                      <a16:colId xmlns="" xmlns:a16="http://schemas.microsoft.com/office/drawing/2014/main" val="2913766832"/>
                    </a:ext>
                  </a:extLst>
                </a:gridCol>
              </a:tblGrid>
              <a:tr h="173941">
                <a:tc gridSpan="2">
                  <a:txBody>
                    <a:bodyPr/>
                    <a:lstStyle/>
                    <a:p>
                      <a:pPr algn="ctr"/>
                      <a:r>
                        <a:rPr lang="uk-UA" sz="1100" dirty="0">
                          <a:effectLst/>
                          <a:latin typeface="Times New Roman" panose="02020603050405020304" pitchFamily="18" charset="0"/>
                          <a:cs typeface="Times New Roman" panose="02020603050405020304" pitchFamily="18" charset="0"/>
                        </a:rPr>
                        <a:t>ДОХОДИ</a:t>
                      </a:r>
                      <a:endParaRPr lang="x-none"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270" marR="41270" marT="0" marB="0"/>
                </a:tc>
                <a:tc hMerge="1">
                  <a:txBody>
                    <a:bodyPr/>
                    <a:lstStyle/>
                    <a:p>
                      <a:endParaRPr lang="x-none"/>
                    </a:p>
                  </a:txBody>
                  <a:tcPr/>
                </a:tc>
                <a:tc gridSpan="2">
                  <a:txBody>
                    <a:bodyPr/>
                    <a:lstStyle/>
                    <a:p>
                      <a:pPr algn="ctr"/>
                      <a:r>
                        <a:rPr lang="uk-UA" sz="1100">
                          <a:effectLst/>
                          <a:latin typeface="Times New Roman" panose="02020603050405020304" pitchFamily="18" charset="0"/>
                          <a:cs typeface="Times New Roman" panose="02020603050405020304" pitchFamily="18" charset="0"/>
                        </a:rPr>
                        <a:t>ВИДАТКИ</a:t>
                      </a:r>
                      <a:endParaRPr lang="x-none"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1270" marR="41270" marT="0" marB="0"/>
                </a:tc>
                <a:tc hMerge="1">
                  <a:txBody>
                    <a:bodyPr/>
                    <a:lstStyle/>
                    <a:p>
                      <a:endParaRPr lang="x-none"/>
                    </a:p>
                  </a:txBody>
                  <a:tcPr/>
                </a:tc>
                <a:extLst>
                  <a:ext uri="{0D108BD9-81ED-4DB2-BD59-A6C34878D82A}">
                    <a16:rowId xmlns="" xmlns:a16="http://schemas.microsoft.com/office/drawing/2014/main" val="529689585"/>
                  </a:ext>
                </a:extLst>
              </a:tr>
              <a:tr h="261627">
                <a:tc gridSpan="2">
                  <a:txBody>
                    <a:bodyPr/>
                    <a:lstStyle/>
                    <a:p>
                      <a:r>
                        <a:rPr lang="uk-UA" sz="1100" dirty="0">
                          <a:solidFill>
                            <a:schemeClr val="tx1"/>
                          </a:solidFill>
                          <a:effectLst/>
                          <a:latin typeface="Times New Roman" panose="02020603050405020304" pitchFamily="18" charset="0"/>
                          <a:cs typeface="Times New Roman" panose="02020603050405020304" pitchFamily="18" charset="0"/>
                        </a:rPr>
                        <a:t>Податкові надходження</a:t>
                      </a:r>
                      <a:endParaRPr lang="x-none" sz="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270" marR="41270" marT="0" marB="0">
                    <a:solidFill>
                      <a:schemeClr val="bg2"/>
                    </a:solidFill>
                  </a:tcPr>
                </a:tc>
                <a:tc hMerge="1">
                  <a:txBody>
                    <a:bodyPr/>
                    <a:lstStyle/>
                    <a:p>
                      <a:endParaRPr lang="x-none"/>
                    </a:p>
                  </a:txBody>
                  <a:tcPr/>
                </a:tc>
                <a:tc gridSpan="2">
                  <a:txBody>
                    <a:bodyPr/>
                    <a:lstStyle/>
                    <a:p>
                      <a:r>
                        <a:rPr lang="uk-UA" sz="1100" b="1" dirty="0">
                          <a:solidFill>
                            <a:schemeClr val="tx1"/>
                          </a:solidFill>
                          <a:effectLst/>
                          <a:latin typeface="Times New Roman" panose="02020603050405020304" pitchFamily="18" charset="0"/>
                          <a:cs typeface="Times New Roman" panose="02020603050405020304" pitchFamily="18" charset="0"/>
                        </a:rPr>
                        <a:t>Загальнодержавні функції</a:t>
                      </a:r>
                      <a:endParaRPr lang="x-none" sz="9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270" marR="41270" marT="0" marB="0">
                    <a:solidFill>
                      <a:schemeClr val="bg2"/>
                    </a:solidFill>
                  </a:tcPr>
                </a:tc>
                <a:tc hMerge="1">
                  <a:txBody>
                    <a:bodyPr/>
                    <a:lstStyle/>
                    <a:p>
                      <a:endParaRPr lang="x-none"/>
                    </a:p>
                  </a:txBody>
                  <a:tcPr/>
                </a:tc>
                <a:extLst>
                  <a:ext uri="{0D108BD9-81ED-4DB2-BD59-A6C34878D82A}">
                    <a16:rowId xmlns="" xmlns:a16="http://schemas.microsoft.com/office/drawing/2014/main" val="171118650"/>
                  </a:ext>
                </a:extLst>
              </a:tr>
              <a:tr h="276724">
                <a:tc>
                  <a:txBody>
                    <a:bodyPr/>
                    <a:lstStyle/>
                    <a:p>
                      <a:r>
                        <a:rPr lang="x-none" sz="1100" dirty="0">
                          <a:solidFill>
                            <a:schemeClr val="tx1"/>
                          </a:solidFill>
                          <a:effectLst/>
                        </a:rPr>
                        <a:t> </a:t>
                      </a:r>
                      <a:endParaRPr lang="x-none"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270" marR="41270" marT="0" marB="0">
                    <a:solidFill>
                      <a:schemeClr val="bg2"/>
                    </a:solidFill>
                  </a:tcPr>
                </a:tc>
                <a:tc>
                  <a:txBody>
                    <a:bodyPr/>
                    <a:lstStyle/>
                    <a:p>
                      <a:r>
                        <a:rPr lang="uk-UA" sz="1100" dirty="0">
                          <a:solidFill>
                            <a:schemeClr val="tx1"/>
                          </a:solidFill>
                          <a:effectLst/>
                          <a:latin typeface="Times New Roman" panose="02020603050405020304" pitchFamily="18" charset="0"/>
                          <a:cs typeface="Times New Roman" panose="02020603050405020304" pitchFamily="18" charset="0"/>
                        </a:rPr>
                        <a:t>76 483 458,50 грн – 61,97 %</a:t>
                      </a:r>
                      <a:endParaRPr lang="x-none"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270" marR="41270" marT="0" marB="0">
                    <a:solidFill>
                      <a:schemeClr val="bg2"/>
                    </a:solidFill>
                  </a:tcPr>
                </a:tc>
                <a:tc>
                  <a:txBody>
                    <a:bodyPr/>
                    <a:lstStyle/>
                    <a:p>
                      <a:r>
                        <a:rPr lang="x-none" sz="1100" dirty="0">
                          <a:effectLst/>
                          <a:latin typeface="Times New Roman" panose="02020603050405020304" pitchFamily="18" charset="0"/>
                          <a:cs typeface="Times New Roman" panose="02020603050405020304" pitchFamily="18" charset="0"/>
                        </a:rPr>
                        <a:t> </a:t>
                      </a:r>
                      <a:endParaRPr lang="x-none"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270" marR="41270" marT="0" marB="0">
                    <a:solidFill>
                      <a:schemeClr val="bg2"/>
                    </a:solidFill>
                  </a:tcPr>
                </a:tc>
                <a:tc>
                  <a:txBody>
                    <a:bodyPr/>
                    <a:lstStyle/>
                    <a:p>
                      <a:r>
                        <a:rPr lang="uk-UA" sz="1100" dirty="0">
                          <a:effectLst/>
                          <a:latin typeface="Times New Roman" panose="02020603050405020304" pitchFamily="18" charset="0"/>
                          <a:cs typeface="Times New Roman" panose="02020603050405020304" pitchFamily="18" charset="0"/>
                        </a:rPr>
                        <a:t>21 730 653,56 грн – 17,64 %</a:t>
                      </a:r>
                      <a:endParaRPr lang="x-none"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270" marR="41270" marT="0" marB="0">
                    <a:solidFill>
                      <a:schemeClr val="bg2"/>
                    </a:solidFill>
                  </a:tcPr>
                </a:tc>
                <a:extLst>
                  <a:ext uri="{0D108BD9-81ED-4DB2-BD59-A6C34878D82A}">
                    <a16:rowId xmlns="" xmlns:a16="http://schemas.microsoft.com/office/drawing/2014/main" val="559049184"/>
                  </a:ext>
                </a:extLst>
              </a:tr>
              <a:tr h="227309">
                <a:tc gridSpan="2">
                  <a:txBody>
                    <a:bodyPr/>
                    <a:lstStyle/>
                    <a:p>
                      <a:endParaRPr lang="x-none" sz="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270" marR="41270" marT="0" marB="0">
                    <a:solidFill>
                      <a:schemeClr val="bg2"/>
                    </a:solidFill>
                  </a:tcPr>
                </a:tc>
                <a:tc hMerge="1">
                  <a:txBody>
                    <a:bodyPr/>
                    <a:lstStyle/>
                    <a:p>
                      <a:endParaRPr lang="x-none"/>
                    </a:p>
                  </a:txBody>
                  <a:tcPr/>
                </a:tc>
                <a:tc gridSpan="2">
                  <a:txBody>
                    <a:bodyPr/>
                    <a:lstStyle/>
                    <a:p>
                      <a:r>
                        <a:rPr lang="ru-RU" sz="900" b="0" dirty="0">
                          <a:effectLst/>
                          <a:latin typeface="Times New Roman" panose="02020603050405020304" pitchFamily="18" charset="0"/>
                          <a:ea typeface="Calibri" panose="020F0502020204030204" pitchFamily="34" charset="0"/>
                          <a:cs typeface="Times New Roman" panose="02020603050405020304" pitchFamily="18" charset="0"/>
                        </a:rPr>
                        <a:t> у </a:t>
                      </a:r>
                      <a:r>
                        <a:rPr lang="x-none" sz="900" b="0" dirty="0">
                          <a:effectLst/>
                          <a:latin typeface="Times New Roman" panose="02020603050405020304" pitchFamily="18" charset="0"/>
                          <a:ea typeface="Calibri" panose="020F0502020204030204" pitchFamily="34" charset="0"/>
                          <a:cs typeface="Times New Roman" panose="02020603050405020304" pitchFamily="18" charset="0"/>
                        </a:rPr>
                        <a:t>тому числі міжбюджетні трансферти:</a:t>
                      </a:r>
                    </a:p>
                  </a:txBody>
                  <a:tcPr marL="41270" marR="41270" marT="0" marB="0">
                    <a:solidFill>
                      <a:schemeClr val="bg2"/>
                    </a:solidFill>
                  </a:tcPr>
                </a:tc>
                <a:tc hMerge="1">
                  <a:txBody>
                    <a:bodyPr/>
                    <a:lstStyle/>
                    <a:p>
                      <a:endParaRPr lang="x-none"/>
                    </a:p>
                  </a:txBody>
                  <a:tcPr/>
                </a:tc>
                <a:extLst>
                  <a:ext uri="{0D108BD9-81ED-4DB2-BD59-A6C34878D82A}">
                    <a16:rowId xmlns="" xmlns:a16="http://schemas.microsoft.com/office/drawing/2014/main" val="4080446281"/>
                  </a:ext>
                </a:extLst>
              </a:tr>
              <a:tr h="259552">
                <a:tc>
                  <a:txBody>
                    <a:bodyPr/>
                    <a:lstStyle/>
                    <a:p>
                      <a:endParaRPr lang="x-none" sz="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270" marR="41270" marT="0" marB="0">
                    <a:solidFill>
                      <a:schemeClr val="bg2"/>
                    </a:solidFill>
                  </a:tcPr>
                </a:tc>
                <a:tc>
                  <a:txBody>
                    <a:bodyPr/>
                    <a:lstStyle/>
                    <a:p>
                      <a:endParaRPr lang="x-none" sz="1400" dirty="0"/>
                    </a:p>
                  </a:txBody>
                  <a:tcPr marL="41270" marR="41270" marT="0" marB="0">
                    <a:solidFill>
                      <a:schemeClr val="bg2"/>
                    </a:solidFill>
                  </a:tcPr>
                </a:tc>
                <a:tc>
                  <a:txBody>
                    <a:bodyPr/>
                    <a:lstStyle/>
                    <a:p>
                      <a:endParaRPr lang="x-none" sz="9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270" marR="41270" marT="0" marB="0">
                    <a:solidFill>
                      <a:schemeClr val="bg2"/>
                    </a:solidFill>
                  </a:tcPr>
                </a:tc>
                <a:tc>
                  <a:txBody>
                    <a:bodyPr/>
                    <a:lstStyle/>
                    <a:p>
                      <a:r>
                        <a:rPr lang="x-none" sz="1100" dirty="0">
                          <a:latin typeface="Times New Roman" panose="02020603050405020304" pitchFamily="18" charset="0"/>
                          <a:cs typeface="Times New Roman" panose="02020603050405020304" pitchFamily="18" charset="0"/>
                        </a:rPr>
                        <a:t>931 938 грн</a:t>
                      </a:r>
                    </a:p>
                  </a:txBody>
                  <a:tcPr marL="41270" marR="41270" marT="0" marB="0">
                    <a:solidFill>
                      <a:schemeClr val="bg2"/>
                    </a:solidFill>
                  </a:tcPr>
                </a:tc>
                <a:extLst>
                  <a:ext uri="{0D108BD9-81ED-4DB2-BD59-A6C34878D82A}">
                    <a16:rowId xmlns="" xmlns:a16="http://schemas.microsoft.com/office/drawing/2014/main" val="4273976217"/>
                  </a:ext>
                </a:extLst>
              </a:tr>
              <a:tr h="214832">
                <a:tc gridSpan="2">
                  <a:txBody>
                    <a:bodyPr/>
                    <a:lstStyle/>
                    <a:p>
                      <a:r>
                        <a:rPr lang="uk-UA" sz="1100" dirty="0">
                          <a:solidFill>
                            <a:schemeClr val="tx1"/>
                          </a:solidFill>
                          <a:effectLst/>
                          <a:latin typeface="Times New Roman" panose="02020603050405020304" pitchFamily="18" charset="0"/>
                          <a:cs typeface="Times New Roman" panose="02020603050405020304" pitchFamily="18" charset="0"/>
                        </a:rPr>
                        <a:t>Неподаткові надходження</a:t>
                      </a:r>
                      <a:endParaRPr lang="x-none" sz="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270" marR="41270" marT="0" marB="0">
                    <a:solidFill>
                      <a:schemeClr val="bg2"/>
                    </a:solidFill>
                  </a:tcPr>
                </a:tc>
                <a:tc hMerge="1">
                  <a:txBody>
                    <a:bodyPr/>
                    <a:lstStyle/>
                    <a:p>
                      <a:endParaRPr lang="x-none"/>
                    </a:p>
                  </a:txBody>
                  <a:tcPr/>
                </a:tc>
                <a:tc gridSpan="2">
                  <a:txBody>
                    <a:bodyPr/>
                    <a:lstStyle/>
                    <a:p>
                      <a:r>
                        <a:rPr lang="uk-UA" sz="1100" b="1" dirty="0">
                          <a:effectLst/>
                          <a:latin typeface="Times New Roman" panose="02020603050405020304" pitchFamily="18" charset="0"/>
                          <a:cs typeface="Times New Roman" panose="02020603050405020304" pitchFamily="18" charset="0"/>
                        </a:rPr>
                        <a:t>Економічна діяльність</a:t>
                      </a:r>
                      <a:endParaRPr lang="x-none" sz="9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270" marR="41270" marT="0" marB="0">
                    <a:solidFill>
                      <a:schemeClr val="bg2"/>
                    </a:solidFill>
                  </a:tcPr>
                </a:tc>
                <a:tc hMerge="1">
                  <a:txBody>
                    <a:bodyPr/>
                    <a:lstStyle/>
                    <a:p>
                      <a:endParaRPr lang="x-none"/>
                    </a:p>
                  </a:txBody>
                  <a:tcPr/>
                </a:tc>
                <a:extLst>
                  <a:ext uri="{0D108BD9-81ED-4DB2-BD59-A6C34878D82A}">
                    <a16:rowId xmlns="" xmlns:a16="http://schemas.microsoft.com/office/drawing/2014/main" val="3646872045"/>
                  </a:ext>
                </a:extLst>
              </a:tr>
              <a:tr h="227309">
                <a:tc>
                  <a:txBody>
                    <a:bodyPr/>
                    <a:lstStyle/>
                    <a:p>
                      <a:r>
                        <a:rPr lang="x-none" sz="1100">
                          <a:solidFill>
                            <a:schemeClr val="tx1"/>
                          </a:solidFill>
                          <a:effectLst/>
                        </a:rPr>
                        <a:t> </a:t>
                      </a:r>
                      <a:endParaRPr lang="x-none"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270" marR="41270" marT="0" marB="0">
                    <a:solidFill>
                      <a:schemeClr val="bg2"/>
                    </a:solidFill>
                  </a:tcPr>
                </a:tc>
                <a:tc>
                  <a:txBody>
                    <a:bodyPr/>
                    <a:lstStyle/>
                    <a:p>
                      <a:r>
                        <a:rPr lang="uk-UA" sz="1100" dirty="0">
                          <a:solidFill>
                            <a:schemeClr val="tx1"/>
                          </a:solidFill>
                          <a:effectLst/>
                          <a:latin typeface="Times New Roman" panose="02020603050405020304" pitchFamily="18" charset="0"/>
                          <a:cs typeface="Times New Roman" panose="02020603050405020304" pitchFamily="18" charset="0"/>
                        </a:rPr>
                        <a:t>3 033 088,33 грн – 2,46 %</a:t>
                      </a:r>
                      <a:endParaRPr lang="x-none"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270" marR="41270" marT="0" marB="0">
                    <a:solidFill>
                      <a:schemeClr val="bg2"/>
                    </a:solidFill>
                  </a:tcPr>
                </a:tc>
                <a:tc>
                  <a:txBody>
                    <a:bodyPr/>
                    <a:lstStyle/>
                    <a:p>
                      <a:r>
                        <a:rPr lang="x-none" sz="1100" dirty="0">
                          <a:effectLst/>
                          <a:latin typeface="Times New Roman" panose="02020603050405020304" pitchFamily="18" charset="0"/>
                          <a:cs typeface="Times New Roman" panose="02020603050405020304" pitchFamily="18" charset="0"/>
                        </a:rPr>
                        <a:t> </a:t>
                      </a:r>
                      <a:endParaRPr lang="x-none"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270" marR="41270" marT="0" marB="0">
                    <a:solidFill>
                      <a:schemeClr val="bg2"/>
                    </a:solidFill>
                  </a:tcPr>
                </a:tc>
                <a:tc>
                  <a:txBody>
                    <a:bodyPr/>
                    <a:lstStyle/>
                    <a:p>
                      <a:r>
                        <a:rPr lang="uk-UA" sz="1100" dirty="0">
                          <a:effectLst/>
                          <a:latin typeface="Times New Roman" panose="02020603050405020304" pitchFamily="18" charset="0"/>
                          <a:cs typeface="Times New Roman" panose="02020603050405020304" pitchFamily="18" charset="0"/>
                        </a:rPr>
                        <a:t>4 257 952,57 грн – 3,46 %</a:t>
                      </a:r>
                      <a:endParaRPr lang="x-none"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270" marR="41270" marT="0" marB="0">
                    <a:solidFill>
                      <a:schemeClr val="bg2"/>
                    </a:solidFill>
                  </a:tcPr>
                </a:tc>
                <a:extLst>
                  <a:ext uri="{0D108BD9-81ED-4DB2-BD59-A6C34878D82A}">
                    <a16:rowId xmlns="" xmlns:a16="http://schemas.microsoft.com/office/drawing/2014/main" val="2263065366"/>
                  </a:ext>
                </a:extLst>
              </a:tr>
              <a:tr h="407869">
                <a:tc gridSpan="2">
                  <a:txBody>
                    <a:bodyPr/>
                    <a:lstStyle/>
                    <a:p>
                      <a:r>
                        <a:rPr lang="uk-UA" sz="1100" dirty="0">
                          <a:solidFill>
                            <a:schemeClr val="tx1"/>
                          </a:solidFill>
                          <a:effectLst/>
                          <a:latin typeface="Times New Roman" panose="02020603050405020304" pitchFamily="18" charset="0"/>
                          <a:cs typeface="Times New Roman" panose="02020603050405020304" pitchFamily="18" charset="0"/>
                        </a:rPr>
                        <a:t>Доходи від операцій з капіталом</a:t>
                      </a:r>
                      <a:endParaRPr lang="x-none" sz="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270" marR="41270" marT="0" marB="0">
                    <a:solidFill>
                      <a:schemeClr val="bg2"/>
                    </a:solidFill>
                  </a:tcPr>
                </a:tc>
                <a:tc hMerge="1">
                  <a:txBody>
                    <a:bodyPr/>
                    <a:lstStyle/>
                    <a:p>
                      <a:endParaRPr lang="x-none"/>
                    </a:p>
                  </a:txBody>
                  <a:tcPr/>
                </a:tc>
                <a:tc gridSpan="2">
                  <a:txBody>
                    <a:bodyPr/>
                    <a:lstStyle/>
                    <a:p>
                      <a:r>
                        <a:rPr lang="uk-UA" sz="1100" b="1" dirty="0">
                          <a:effectLst/>
                          <a:latin typeface="Times New Roman" panose="02020603050405020304" pitchFamily="18" charset="0"/>
                          <a:cs typeface="Times New Roman" panose="02020603050405020304" pitchFamily="18" charset="0"/>
                        </a:rPr>
                        <a:t>Житлово-комунальне господарство</a:t>
                      </a:r>
                      <a:endParaRPr lang="x-none" sz="9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270" marR="41270" marT="0" marB="0">
                    <a:solidFill>
                      <a:schemeClr val="bg2"/>
                    </a:solidFill>
                  </a:tcPr>
                </a:tc>
                <a:tc hMerge="1">
                  <a:txBody>
                    <a:bodyPr/>
                    <a:lstStyle/>
                    <a:p>
                      <a:endParaRPr lang="x-none"/>
                    </a:p>
                  </a:txBody>
                  <a:tcPr/>
                </a:tc>
                <a:extLst>
                  <a:ext uri="{0D108BD9-81ED-4DB2-BD59-A6C34878D82A}">
                    <a16:rowId xmlns="" xmlns:a16="http://schemas.microsoft.com/office/drawing/2014/main" val="1093083696"/>
                  </a:ext>
                </a:extLst>
              </a:tr>
              <a:tr h="254292">
                <a:tc>
                  <a:txBody>
                    <a:bodyPr/>
                    <a:lstStyle/>
                    <a:p>
                      <a:r>
                        <a:rPr lang="x-none" sz="1100">
                          <a:solidFill>
                            <a:schemeClr val="tx1"/>
                          </a:solidFill>
                          <a:effectLst/>
                        </a:rPr>
                        <a:t> </a:t>
                      </a:r>
                      <a:endParaRPr lang="x-none"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270" marR="41270" marT="0" marB="0">
                    <a:solidFill>
                      <a:schemeClr val="bg2"/>
                    </a:solidFill>
                  </a:tcPr>
                </a:tc>
                <a:tc>
                  <a:txBody>
                    <a:bodyPr/>
                    <a:lstStyle/>
                    <a:p>
                      <a:r>
                        <a:rPr lang="uk-UA" sz="1100" dirty="0">
                          <a:solidFill>
                            <a:schemeClr val="tx1"/>
                          </a:solidFill>
                          <a:effectLst/>
                          <a:latin typeface="Times New Roman" panose="02020603050405020304" pitchFamily="18" charset="0"/>
                          <a:cs typeface="Times New Roman" panose="02020603050405020304" pitchFamily="18" charset="0"/>
                        </a:rPr>
                        <a:t>30 000,00 грн – 0,02 %</a:t>
                      </a:r>
                      <a:endParaRPr lang="x-none"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270" marR="41270" marT="0" marB="0">
                    <a:solidFill>
                      <a:schemeClr val="bg2"/>
                    </a:solidFill>
                  </a:tcPr>
                </a:tc>
                <a:tc>
                  <a:txBody>
                    <a:bodyPr/>
                    <a:lstStyle/>
                    <a:p>
                      <a:r>
                        <a:rPr lang="x-none" sz="1100" dirty="0">
                          <a:effectLst/>
                          <a:latin typeface="Times New Roman" panose="02020603050405020304" pitchFamily="18" charset="0"/>
                          <a:cs typeface="Times New Roman" panose="02020603050405020304" pitchFamily="18" charset="0"/>
                        </a:rPr>
                        <a:t> </a:t>
                      </a:r>
                      <a:endParaRPr lang="x-none"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270" marR="41270" marT="0" marB="0">
                    <a:solidFill>
                      <a:schemeClr val="bg2"/>
                    </a:solidFill>
                  </a:tcPr>
                </a:tc>
                <a:tc>
                  <a:txBody>
                    <a:bodyPr/>
                    <a:lstStyle/>
                    <a:p>
                      <a:r>
                        <a:rPr lang="uk-UA" sz="1100" dirty="0">
                          <a:effectLst/>
                          <a:latin typeface="Times New Roman" panose="02020603050405020304" pitchFamily="18" charset="0"/>
                          <a:cs typeface="Times New Roman" panose="02020603050405020304" pitchFamily="18" charset="0"/>
                        </a:rPr>
                        <a:t>7 559 917,31 грн – 6,14 %</a:t>
                      </a:r>
                      <a:endParaRPr lang="x-none"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270" marR="41270" marT="0" marB="0">
                    <a:solidFill>
                      <a:schemeClr val="bg2"/>
                    </a:solidFill>
                  </a:tcPr>
                </a:tc>
                <a:extLst>
                  <a:ext uri="{0D108BD9-81ED-4DB2-BD59-A6C34878D82A}">
                    <a16:rowId xmlns="" xmlns:a16="http://schemas.microsoft.com/office/drawing/2014/main" val="145610666"/>
                  </a:ext>
                </a:extLst>
              </a:tr>
              <a:tr h="203934">
                <a:tc gridSpan="2">
                  <a:txBody>
                    <a:bodyPr/>
                    <a:lstStyle/>
                    <a:p>
                      <a:r>
                        <a:rPr lang="uk-UA" sz="1100" dirty="0">
                          <a:solidFill>
                            <a:schemeClr val="tx1"/>
                          </a:solidFill>
                          <a:effectLst/>
                          <a:latin typeface="Times New Roman" panose="02020603050405020304" pitchFamily="18" charset="0"/>
                          <a:cs typeface="Times New Roman" panose="02020603050405020304" pitchFamily="18" charset="0"/>
                        </a:rPr>
                        <a:t>Офіційні трансферти</a:t>
                      </a:r>
                      <a:endParaRPr lang="x-none" sz="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270" marR="41270" marT="0" marB="0">
                    <a:solidFill>
                      <a:schemeClr val="bg2"/>
                    </a:solidFill>
                  </a:tcPr>
                </a:tc>
                <a:tc hMerge="1">
                  <a:txBody>
                    <a:bodyPr/>
                    <a:lstStyle/>
                    <a:p>
                      <a:endParaRPr lang="x-none"/>
                    </a:p>
                  </a:txBody>
                  <a:tcPr/>
                </a:tc>
                <a:tc gridSpan="2">
                  <a:txBody>
                    <a:bodyPr/>
                    <a:lstStyle/>
                    <a:p>
                      <a:r>
                        <a:rPr lang="uk-UA" sz="1100" b="1" dirty="0">
                          <a:effectLst/>
                          <a:latin typeface="Times New Roman" panose="02020603050405020304" pitchFamily="18" charset="0"/>
                          <a:cs typeface="Times New Roman" panose="02020603050405020304" pitchFamily="18" charset="0"/>
                        </a:rPr>
                        <a:t>Охорона здоров’я </a:t>
                      </a:r>
                      <a:endParaRPr lang="x-none" sz="9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270" marR="41270" marT="0" marB="0">
                    <a:solidFill>
                      <a:schemeClr val="bg2"/>
                    </a:solidFill>
                  </a:tcPr>
                </a:tc>
                <a:tc hMerge="1">
                  <a:txBody>
                    <a:bodyPr/>
                    <a:lstStyle/>
                    <a:p>
                      <a:endParaRPr lang="x-none"/>
                    </a:p>
                  </a:txBody>
                  <a:tcPr/>
                </a:tc>
                <a:extLst>
                  <a:ext uri="{0D108BD9-81ED-4DB2-BD59-A6C34878D82A}">
                    <a16:rowId xmlns="" xmlns:a16="http://schemas.microsoft.com/office/drawing/2014/main" val="1528338373"/>
                  </a:ext>
                </a:extLst>
              </a:tr>
              <a:tr h="309982">
                <a:tc>
                  <a:txBody>
                    <a:bodyPr/>
                    <a:lstStyle/>
                    <a:p>
                      <a:r>
                        <a:rPr lang="x-none" sz="1100">
                          <a:solidFill>
                            <a:schemeClr val="tx1"/>
                          </a:solidFill>
                          <a:effectLst/>
                        </a:rPr>
                        <a:t> </a:t>
                      </a:r>
                      <a:endParaRPr lang="x-none"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270" marR="41270" marT="0" marB="0">
                    <a:solidFill>
                      <a:schemeClr val="bg2"/>
                    </a:solidFill>
                  </a:tcPr>
                </a:tc>
                <a:tc>
                  <a:txBody>
                    <a:bodyPr/>
                    <a:lstStyle/>
                    <a:p>
                      <a:r>
                        <a:rPr lang="uk-UA" sz="1100" dirty="0">
                          <a:solidFill>
                            <a:schemeClr val="tx1"/>
                          </a:solidFill>
                          <a:effectLst/>
                          <a:latin typeface="Times New Roman" panose="02020603050405020304" pitchFamily="18" charset="0"/>
                          <a:cs typeface="Times New Roman" panose="02020603050405020304" pitchFamily="18" charset="0"/>
                        </a:rPr>
                        <a:t>43 867 543,95 грн – 35,55 %</a:t>
                      </a:r>
                      <a:endParaRPr lang="x-none"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270" marR="41270" marT="0" marB="0">
                    <a:solidFill>
                      <a:schemeClr val="bg2"/>
                    </a:solidFill>
                  </a:tcPr>
                </a:tc>
                <a:tc>
                  <a:txBody>
                    <a:bodyPr/>
                    <a:lstStyle/>
                    <a:p>
                      <a:r>
                        <a:rPr lang="x-none" sz="1100" dirty="0">
                          <a:effectLst/>
                          <a:latin typeface="Times New Roman" panose="02020603050405020304" pitchFamily="18" charset="0"/>
                          <a:cs typeface="Times New Roman" panose="02020603050405020304" pitchFamily="18" charset="0"/>
                        </a:rPr>
                        <a:t> </a:t>
                      </a:r>
                      <a:endParaRPr lang="x-none"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270" marR="41270" marT="0" marB="0">
                    <a:solidFill>
                      <a:schemeClr val="bg2"/>
                    </a:solidFill>
                  </a:tcPr>
                </a:tc>
                <a:tc>
                  <a:txBody>
                    <a:bodyPr/>
                    <a:lstStyle/>
                    <a:p>
                      <a:r>
                        <a:rPr lang="uk-UA" sz="1100" dirty="0">
                          <a:effectLst/>
                          <a:latin typeface="Times New Roman" panose="02020603050405020304" pitchFamily="18" charset="0"/>
                          <a:cs typeface="Times New Roman" panose="02020603050405020304" pitchFamily="18" charset="0"/>
                        </a:rPr>
                        <a:t>498 772,30 грн – 0,40 %</a:t>
                      </a:r>
                      <a:endParaRPr lang="x-none"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270" marR="41270" marT="0" marB="0">
                    <a:solidFill>
                      <a:schemeClr val="bg2"/>
                    </a:solidFill>
                  </a:tcPr>
                </a:tc>
                <a:extLst>
                  <a:ext uri="{0D108BD9-81ED-4DB2-BD59-A6C34878D82A}">
                    <a16:rowId xmlns="" xmlns:a16="http://schemas.microsoft.com/office/drawing/2014/main" val="2285052253"/>
                  </a:ext>
                </a:extLst>
              </a:tr>
              <a:tr h="276724">
                <a:tc>
                  <a:txBody>
                    <a:bodyPr/>
                    <a:lstStyle/>
                    <a:p>
                      <a:r>
                        <a:rPr lang="x-none" sz="1100">
                          <a:solidFill>
                            <a:schemeClr val="tx1"/>
                          </a:solidFill>
                          <a:effectLst/>
                        </a:rPr>
                        <a:t> </a:t>
                      </a:r>
                      <a:endParaRPr lang="x-none"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270" marR="41270" marT="0" marB="0">
                    <a:solidFill>
                      <a:schemeClr val="bg2"/>
                    </a:solidFill>
                  </a:tcPr>
                </a:tc>
                <a:tc>
                  <a:txBody>
                    <a:bodyPr/>
                    <a:lstStyle/>
                    <a:p>
                      <a:r>
                        <a:rPr lang="uk-UA" sz="1100">
                          <a:solidFill>
                            <a:schemeClr val="tx1"/>
                          </a:solidFill>
                          <a:effectLst/>
                          <a:latin typeface="Times New Roman" panose="02020603050405020304" pitchFamily="18" charset="0"/>
                          <a:cs typeface="Times New Roman" panose="02020603050405020304" pitchFamily="18" charset="0"/>
                        </a:rPr>
                        <a:t> </a:t>
                      </a:r>
                      <a:endParaRPr lang="x-none"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270" marR="41270" marT="0" marB="0">
                    <a:solidFill>
                      <a:schemeClr val="bg2"/>
                    </a:solidFill>
                  </a:tcPr>
                </a:tc>
                <a:tc gridSpan="2">
                  <a:txBody>
                    <a:bodyPr/>
                    <a:lstStyle/>
                    <a:p>
                      <a:r>
                        <a:rPr lang="uk-UA" sz="1100" b="1" dirty="0">
                          <a:effectLst/>
                          <a:latin typeface="Times New Roman" panose="02020603050405020304" pitchFamily="18" charset="0"/>
                          <a:cs typeface="Times New Roman" panose="02020603050405020304" pitchFamily="18" charset="0"/>
                        </a:rPr>
                        <a:t>Духовний та фізичний розвиток</a:t>
                      </a:r>
                      <a:endParaRPr lang="x-none" sz="9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270" marR="41270" marT="0" marB="0">
                    <a:solidFill>
                      <a:schemeClr val="bg2"/>
                    </a:solidFill>
                  </a:tcPr>
                </a:tc>
                <a:tc hMerge="1">
                  <a:txBody>
                    <a:bodyPr/>
                    <a:lstStyle/>
                    <a:p>
                      <a:endParaRPr lang="x-none"/>
                    </a:p>
                  </a:txBody>
                  <a:tcPr/>
                </a:tc>
                <a:extLst>
                  <a:ext uri="{0D108BD9-81ED-4DB2-BD59-A6C34878D82A}">
                    <a16:rowId xmlns="" xmlns:a16="http://schemas.microsoft.com/office/drawing/2014/main" val="2977457393"/>
                  </a:ext>
                </a:extLst>
              </a:tr>
              <a:tr h="266841">
                <a:tc>
                  <a:txBody>
                    <a:bodyPr/>
                    <a:lstStyle/>
                    <a:p>
                      <a:r>
                        <a:rPr lang="x-none" sz="1100">
                          <a:solidFill>
                            <a:schemeClr val="tx1"/>
                          </a:solidFill>
                          <a:effectLst/>
                        </a:rPr>
                        <a:t> </a:t>
                      </a:r>
                      <a:endParaRPr lang="x-none"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270" marR="41270" marT="0" marB="0">
                    <a:solidFill>
                      <a:schemeClr val="bg2"/>
                    </a:solidFill>
                  </a:tcPr>
                </a:tc>
                <a:tc>
                  <a:txBody>
                    <a:bodyPr/>
                    <a:lstStyle/>
                    <a:p>
                      <a:r>
                        <a:rPr lang="uk-UA" sz="1100" dirty="0">
                          <a:solidFill>
                            <a:schemeClr val="tx1"/>
                          </a:solidFill>
                          <a:effectLst/>
                          <a:latin typeface="Times New Roman" panose="02020603050405020304" pitchFamily="18" charset="0"/>
                          <a:cs typeface="Times New Roman" panose="02020603050405020304" pitchFamily="18" charset="0"/>
                        </a:rPr>
                        <a:t> </a:t>
                      </a:r>
                      <a:endParaRPr lang="x-none"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270" marR="41270" marT="0" marB="0">
                    <a:solidFill>
                      <a:schemeClr val="bg2"/>
                    </a:solidFill>
                  </a:tcPr>
                </a:tc>
                <a:tc>
                  <a:txBody>
                    <a:bodyPr/>
                    <a:lstStyle/>
                    <a:p>
                      <a:r>
                        <a:rPr lang="x-none" sz="1100">
                          <a:effectLst/>
                          <a:latin typeface="Times New Roman" panose="02020603050405020304" pitchFamily="18" charset="0"/>
                          <a:cs typeface="Times New Roman" panose="02020603050405020304" pitchFamily="18" charset="0"/>
                        </a:rPr>
                        <a:t> </a:t>
                      </a:r>
                      <a:endParaRPr lang="x-none"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1270" marR="41270" marT="0" marB="0">
                    <a:solidFill>
                      <a:schemeClr val="bg2"/>
                    </a:solidFill>
                  </a:tcPr>
                </a:tc>
                <a:tc>
                  <a:txBody>
                    <a:bodyPr/>
                    <a:lstStyle/>
                    <a:p>
                      <a:r>
                        <a:rPr lang="uk-UA" sz="1100" dirty="0">
                          <a:effectLst/>
                          <a:latin typeface="Times New Roman" panose="02020603050405020304" pitchFamily="18" charset="0"/>
                          <a:cs typeface="Times New Roman" panose="02020603050405020304" pitchFamily="18" charset="0"/>
                        </a:rPr>
                        <a:t>3 849 779,54 грн – 3,13 %</a:t>
                      </a:r>
                      <a:endParaRPr lang="x-none"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270" marR="41270" marT="0" marB="0">
                    <a:solidFill>
                      <a:schemeClr val="bg2"/>
                    </a:solidFill>
                  </a:tcPr>
                </a:tc>
                <a:extLst>
                  <a:ext uri="{0D108BD9-81ED-4DB2-BD59-A6C34878D82A}">
                    <a16:rowId xmlns="" xmlns:a16="http://schemas.microsoft.com/office/drawing/2014/main" val="1473242122"/>
                  </a:ext>
                </a:extLst>
              </a:tr>
              <a:tr h="203934">
                <a:tc>
                  <a:txBody>
                    <a:bodyPr/>
                    <a:lstStyle/>
                    <a:p>
                      <a:r>
                        <a:rPr lang="x-none" sz="1100">
                          <a:solidFill>
                            <a:schemeClr val="tx1"/>
                          </a:solidFill>
                          <a:effectLst/>
                        </a:rPr>
                        <a:t> </a:t>
                      </a:r>
                      <a:endParaRPr lang="x-none"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270" marR="41270" marT="0" marB="0">
                    <a:solidFill>
                      <a:schemeClr val="bg2"/>
                    </a:solidFill>
                  </a:tcPr>
                </a:tc>
                <a:tc>
                  <a:txBody>
                    <a:bodyPr/>
                    <a:lstStyle/>
                    <a:p>
                      <a:r>
                        <a:rPr lang="uk-UA" sz="1100">
                          <a:solidFill>
                            <a:schemeClr val="tx1"/>
                          </a:solidFill>
                          <a:effectLst/>
                          <a:latin typeface="Times New Roman" panose="02020603050405020304" pitchFamily="18" charset="0"/>
                          <a:cs typeface="Times New Roman" panose="02020603050405020304" pitchFamily="18" charset="0"/>
                        </a:rPr>
                        <a:t> </a:t>
                      </a:r>
                      <a:endParaRPr lang="x-none"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270" marR="41270" marT="0" marB="0">
                    <a:solidFill>
                      <a:schemeClr val="bg2"/>
                    </a:solidFill>
                  </a:tcPr>
                </a:tc>
                <a:tc gridSpan="2">
                  <a:txBody>
                    <a:bodyPr/>
                    <a:lstStyle/>
                    <a:p>
                      <a:r>
                        <a:rPr lang="uk-UA" sz="1100" b="1" dirty="0">
                          <a:effectLst/>
                          <a:latin typeface="Times New Roman" panose="02020603050405020304" pitchFamily="18" charset="0"/>
                          <a:cs typeface="Times New Roman" panose="02020603050405020304" pitchFamily="18" charset="0"/>
                        </a:rPr>
                        <a:t>Освіта</a:t>
                      </a:r>
                      <a:endParaRPr lang="x-none" sz="9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270" marR="41270" marT="0" marB="0">
                    <a:solidFill>
                      <a:schemeClr val="bg2"/>
                    </a:solidFill>
                  </a:tcPr>
                </a:tc>
                <a:tc hMerge="1">
                  <a:txBody>
                    <a:bodyPr/>
                    <a:lstStyle/>
                    <a:p>
                      <a:endParaRPr lang="x-none"/>
                    </a:p>
                  </a:txBody>
                  <a:tcPr/>
                </a:tc>
                <a:extLst>
                  <a:ext uri="{0D108BD9-81ED-4DB2-BD59-A6C34878D82A}">
                    <a16:rowId xmlns="" xmlns:a16="http://schemas.microsoft.com/office/drawing/2014/main" val="69966175"/>
                  </a:ext>
                </a:extLst>
              </a:tr>
              <a:tr h="270450">
                <a:tc>
                  <a:txBody>
                    <a:bodyPr/>
                    <a:lstStyle/>
                    <a:p>
                      <a:r>
                        <a:rPr lang="x-none" sz="1100">
                          <a:solidFill>
                            <a:schemeClr val="tx1"/>
                          </a:solidFill>
                          <a:effectLst/>
                        </a:rPr>
                        <a:t> </a:t>
                      </a:r>
                      <a:endParaRPr lang="x-none"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270" marR="41270" marT="0" marB="0">
                    <a:solidFill>
                      <a:schemeClr val="bg2"/>
                    </a:solidFill>
                  </a:tcPr>
                </a:tc>
                <a:tc>
                  <a:txBody>
                    <a:bodyPr/>
                    <a:lstStyle/>
                    <a:p>
                      <a:r>
                        <a:rPr lang="uk-UA" sz="1100" dirty="0">
                          <a:solidFill>
                            <a:schemeClr val="tx1"/>
                          </a:solidFill>
                          <a:effectLst/>
                          <a:latin typeface="Times New Roman" panose="02020603050405020304" pitchFamily="18" charset="0"/>
                          <a:cs typeface="Times New Roman" panose="02020603050405020304" pitchFamily="18" charset="0"/>
                        </a:rPr>
                        <a:t> </a:t>
                      </a:r>
                      <a:endParaRPr lang="x-none"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270" marR="41270" marT="0" marB="0">
                    <a:solidFill>
                      <a:schemeClr val="bg2"/>
                    </a:solidFill>
                  </a:tcPr>
                </a:tc>
                <a:tc>
                  <a:txBody>
                    <a:bodyPr/>
                    <a:lstStyle/>
                    <a:p>
                      <a:r>
                        <a:rPr lang="x-none" sz="1100">
                          <a:effectLst/>
                          <a:latin typeface="Times New Roman" panose="02020603050405020304" pitchFamily="18" charset="0"/>
                          <a:cs typeface="Times New Roman" panose="02020603050405020304" pitchFamily="18" charset="0"/>
                        </a:rPr>
                        <a:t> </a:t>
                      </a:r>
                      <a:endParaRPr lang="x-none"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1270" marR="41270" marT="0" marB="0">
                    <a:solidFill>
                      <a:schemeClr val="bg2"/>
                    </a:solidFill>
                  </a:tcPr>
                </a:tc>
                <a:tc>
                  <a:txBody>
                    <a:bodyPr/>
                    <a:lstStyle/>
                    <a:p>
                      <a:r>
                        <a:rPr lang="uk-UA" sz="1100" dirty="0">
                          <a:effectLst/>
                          <a:latin typeface="Times New Roman" panose="02020603050405020304" pitchFamily="18" charset="0"/>
                          <a:cs typeface="Times New Roman" panose="02020603050405020304" pitchFamily="18" charset="0"/>
                        </a:rPr>
                        <a:t>83 057 462,80 грн – 67,44 %</a:t>
                      </a:r>
                      <a:endParaRPr lang="x-none"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270" marR="41270" marT="0" marB="0">
                    <a:solidFill>
                      <a:schemeClr val="bg2"/>
                    </a:solidFill>
                  </a:tcPr>
                </a:tc>
                <a:extLst>
                  <a:ext uri="{0D108BD9-81ED-4DB2-BD59-A6C34878D82A}">
                    <a16:rowId xmlns="" xmlns:a16="http://schemas.microsoft.com/office/drawing/2014/main" val="874780378"/>
                  </a:ext>
                </a:extLst>
              </a:tr>
              <a:tr h="407869">
                <a:tc>
                  <a:txBody>
                    <a:bodyPr/>
                    <a:lstStyle/>
                    <a:p>
                      <a:r>
                        <a:rPr lang="x-none" sz="1100">
                          <a:effectLst/>
                        </a:rPr>
                        <a:t> </a:t>
                      </a:r>
                      <a:endParaRPr lang="x-none" sz="900">
                        <a:effectLst/>
                        <a:latin typeface="Calibri" panose="020F0502020204030204" pitchFamily="34" charset="0"/>
                        <a:ea typeface="Calibri" panose="020F0502020204030204" pitchFamily="34" charset="0"/>
                        <a:cs typeface="Times New Roman" panose="02020603050405020304" pitchFamily="18" charset="0"/>
                      </a:endParaRPr>
                    </a:p>
                  </a:txBody>
                  <a:tcPr marL="41270" marR="41270" marT="0" marB="0">
                    <a:solidFill>
                      <a:schemeClr val="bg2"/>
                    </a:solidFill>
                  </a:tcPr>
                </a:tc>
                <a:tc>
                  <a:txBody>
                    <a:bodyPr/>
                    <a:lstStyle/>
                    <a:p>
                      <a:r>
                        <a:rPr lang="uk-UA" sz="1100" dirty="0">
                          <a:effectLst/>
                          <a:latin typeface="Times New Roman" panose="02020603050405020304" pitchFamily="18" charset="0"/>
                          <a:cs typeface="Times New Roman" panose="02020603050405020304" pitchFamily="18" charset="0"/>
                        </a:rPr>
                        <a:t> </a:t>
                      </a:r>
                      <a:endParaRPr lang="x-none"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1270" marR="41270" marT="0" marB="0">
                    <a:solidFill>
                      <a:schemeClr val="bg2"/>
                    </a:solidFill>
                  </a:tcPr>
                </a:tc>
                <a:tc gridSpan="2">
                  <a:txBody>
                    <a:bodyPr/>
                    <a:lstStyle/>
                    <a:p>
                      <a:r>
                        <a:rPr lang="uk-UA" sz="1100" b="1" dirty="0">
                          <a:effectLst/>
                          <a:latin typeface="Times New Roman" panose="02020603050405020304" pitchFamily="18" charset="0"/>
                          <a:cs typeface="Times New Roman" panose="02020603050405020304" pitchFamily="18" charset="0"/>
                        </a:rPr>
                        <a:t>Соціальний захист та соціальне забезпечення</a:t>
                      </a:r>
                      <a:endParaRPr lang="x-none" sz="9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270" marR="41270" marT="0" marB="0">
                    <a:solidFill>
                      <a:schemeClr val="bg2"/>
                    </a:solidFill>
                  </a:tcPr>
                </a:tc>
                <a:tc hMerge="1">
                  <a:txBody>
                    <a:bodyPr/>
                    <a:lstStyle/>
                    <a:p>
                      <a:endParaRPr lang="x-none"/>
                    </a:p>
                  </a:txBody>
                  <a:tcPr/>
                </a:tc>
                <a:extLst>
                  <a:ext uri="{0D108BD9-81ED-4DB2-BD59-A6C34878D82A}">
                    <a16:rowId xmlns="" xmlns:a16="http://schemas.microsoft.com/office/drawing/2014/main" val="2569176461"/>
                  </a:ext>
                </a:extLst>
              </a:tr>
              <a:tr h="274058">
                <a:tc>
                  <a:txBody>
                    <a:bodyPr/>
                    <a:lstStyle/>
                    <a:p>
                      <a:r>
                        <a:rPr lang="x-none" sz="1100">
                          <a:effectLst/>
                        </a:rPr>
                        <a:t> </a:t>
                      </a:r>
                      <a:endParaRPr lang="x-none" sz="900">
                        <a:effectLst/>
                        <a:latin typeface="Calibri" panose="020F0502020204030204" pitchFamily="34" charset="0"/>
                        <a:ea typeface="Calibri" panose="020F0502020204030204" pitchFamily="34" charset="0"/>
                        <a:cs typeface="Times New Roman" panose="02020603050405020304" pitchFamily="18" charset="0"/>
                      </a:endParaRPr>
                    </a:p>
                  </a:txBody>
                  <a:tcPr marL="41270" marR="41270" marT="0" marB="0">
                    <a:solidFill>
                      <a:schemeClr val="bg2"/>
                    </a:solidFill>
                  </a:tcPr>
                </a:tc>
                <a:tc>
                  <a:txBody>
                    <a:bodyPr/>
                    <a:lstStyle/>
                    <a:p>
                      <a:r>
                        <a:rPr lang="uk-UA" sz="1100">
                          <a:effectLst/>
                          <a:latin typeface="Times New Roman" panose="02020603050405020304" pitchFamily="18" charset="0"/>
                          <a:cs typeface="Times New Roman" panose="02020603050405020304" pitchFamily="18" charset="0"/>
                        </a:rPr>
                        <a:t> </a:t>
                      </a:r>
                      <a:endParaRPr lang="x-none" sz="900">
                        <a:effectLst/>
                        <a:latin typeface="Calibri" panose="020F0502020204030204" pitchFamily="34" charset="0"/>
                        <a:ea typeface="Calibri" panose="020F0502020204030204" pitchFamily="34" charset="0"/>
                        <a:cs typeface="Times New Roman" panose="02020603050405020304" pitchFamily="18" charset="0"/>
                      </a:endParaRPr>
                    </a:p>
                  </a:txBody>
                  <a:tcPr marL="41270" marR="41270" marT="0" marB="0">
                    <a:solidFill>
                      <a:schemeClr val="bg2"/>
                    </a:solidFill>
                  </a:tcPr>
                </a:tc>
                <a:tc>
                  <a:txBody>
                    <a:bodyPr/>
                    <a:lstStyle/>
                    <a:p>
                      <a:r>
                        <a:rPr lang="x-none" sz="1100">
                          <a:effectLst/>
                          <a:latin typeface="Times New Roman" panose="02020603050405020304" pitchFamily="18" charset="0"/>
                          <a:cs typeface="Times New Roman" panose="02020603050405020304" pitchFamily="18" charset="0"/>
                        </a:rPr>
                        <a:t> </a:t>
                      </a:r>
                      <a:endParaRPr lang="x-none"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1270" marR="41270" marT="0" marB="0">
                    <a:solidFill>
                      <a:schemeClr val="bg2"/>
                    </a:solidFill>
                  </a:tcPr>
                </a:tc>
                <a:tc>
                  <a:txBody>
                    <a:bodyPr/>
                    <a:lstStyle/>
                    <a:p>
                      <a:r>
                        <a:rPr lang="uk-UA" sz="1100" dirty="0">
                          <a:effectLst/>
                          <a:latin typeface="Times New Roman" panose="02020603050405020304" pitchFamily="18" charset="0"/>
                          <a:cs typeface="Times New Roman" panose="02020603050405020304" pitchFamily="18" charset="0"/>
                        </a:rPr>
                        <a:t>2 211 152,44 грн – 1,80 %</a:t>
                      </a:r>
                      <a:endParaRPr lang="x-none"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270" marR="41270" marT="0" marB="0">
                    <a:solidFill>
                      <a:schemeClr val="bg2"/>
                    </a:solidFill>
                  </a:tcPr>
                </a:tc>
                <a:extLst>
                  <a:ext uri="{0D108BD9-81ED-4DB2-BD59-A6C34878D82A}">
                    <a16:rowId xmlns="" xmlns:a16="http://schemas.microsoft.com/office/drawing/2014/main" val="1173553686"/>
                  </a:ext>
                </a:extLst>
              </a:tr>
              <a:tr h="407869">
                <a:tc gridSpan="2">
                  <a:txBody>
                    <a:bodyPr/>
                    <a:lstStyle/>
                    <a:p>
                      <a:pPr algn="ctr"/>
                      <a:r>
                        <a:rPr lang="uk-UA" sz="1400" dirty="0">
                          <a:solidFill>
                            <a:schemeClr val="bg1"/>
                          </a:solidFill>
                          <a:effectLst/>
                          <a:latin typeface="Times New Roman" panose="02020603050405020304" pitchFamily="18" charset="0"/>
                          <a:cs typeface="Times New Roman" panose="02020603050405020304" pitchFamily="18" charset="0"/>
                        </a:rPr>
                        <a:t>РАЗОМ   123 414 090,78</a:t>
                      </a:r>
                    </a:p>
                    <a:p>
                      <a:pPr algn="ctr"/>
                      <a:r>
                        <a:rPr lang="uk-UA" sz="1400" dirty="0">
                          <a:solidFill>
                            <a:schemeClr val="bg1"/>
                          </a:solidFill>
                          <a:effectLst/>
                          <a:latin typeface="Times New Roman" panose="02020603050405020304" pitchFamily="18" charset="0"/>
                          <a:cs typeface="Times New Roman" panose="02020603050405020304" pitchFamily="18" charset="0"/>
                        </a:rPr>
                        <a:t> грн</a:t>
                      </a:r>
                      <a:endParaRPr lang="x-none" sz="1400" dirty="0">
                        <a:effectLst/>
                        <a:latin typeface="Times New Roman" panose="02020603050405020304" pitchFamily="18" charset="0"/>
                        <a:cs typeface="Times New Roman" panose="02020603050405020304" pitchFamily="18" charset="0"/>
                      </a:endParaRPr>
                    </a:p>
                  </a:txBody>
                  <a:tcPr marL="41270" marR="41270" marT="0" marB="0"/>
                </a:tc>
                <a:tc hMerge="1">
                  <a:txBody>
                    <a:bodyPr/>
                    <a:lstStyle/>
                    <a:p>
                      <a:pPr algn="ctr"/>
                      <a:r>
                        <a:rPr lang="uk-UA" sz="1400" dirty="0">
                          <a:solidFill>
                            <a:schemeClr val="bg1"/>
                          </a:solidFill>
                          <a:effectLst/>
                          <a:latin typeface="Times New Roman" panose="02020603050405020304" pitchFamily="18" charset="0"/>
                          <a:cs typeface="Times New Roman" panose="02020603050405020304" pitchFamily="18" charset="0"/>
                        </a:rPr>
                        <a:t>123 414 090,78 грн</a:t>
                      </a:r>
                      <a:endParaRPr lang="x-none"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solidFill>
                  </a:tcPr>
                </a:tc>
                <a:tc gridSpan="2">
                  <a:txBody>
                    <a:bodyPr/>
                    <a:lstStyle/>
                    <a:p>
                      <a:pPr algn="ctr"/>
                      <a:r>
                        <a:rPr lang="uk-UA" sz="1400" b="1" dirty="0">
                          <a:solidFill>
                            <a:schemeClr val="bg1"/>
                          </a:solidFill>
                          <a:effectLst/>
                          <a:latin typeface="Times New Roman" panose="02020603050405020304" pitchFamily="18" charset="0"/>
                          <a:cs typeface="Times New Roman" panose="02020603050405020304" pitchFamily="18" charset="0"/>
                        </a:rPr>
                        <a:t>РАЗОМ   123 165 690,43 </a:t>
                      </a:r>
                    </a:p>
                    <a:p>
                      <a:pPr algn="ctr"/>
                      <a:r>
                        <a:rPr lang="uk-UA" sz="1400" b="1" dirty="0">
                          <a:solidFill>
                            <a:schemeClr val="bg1"/>
                          </a:solidFill>
                          <a:effectLst/>
                          <a:latin typeface="Times New Roman" panose="02020603050405020304" pitchFamily="18" charset="0"/>
                          <a:cs typeface="Times New Roman" panose="02020603050405020304" pitchFamily="18" charset="0"/>
                        </a:rPr>
                        <a:t>грн</a:t>
                      </a:r>
                      <a:endParaRPr lang="x-none" sz="1400" b="1" dirty="0">
                        <a:solidFill>
                          <a:schemeClr val="bg1"/>
                        </a:solidFill>
                        <a:effectLst/>
                        <a:latin typeface="Times New Roman" panose="02020603050405020304" pitchFamily="18" charset="0"/>
                        <a:cs typeface="Times New Roman" panose="02020603050405020304" pitchFamily="18" charset="0"/>
                      </a:endParaRPr>
                    </a:p>
                  </a:txBody>
                  <a:tcPr marL="41270" marR="41270" marT="0" marB="0">
                    <a:solidFill>
                      <a:schemeClr val="accent1"/>
                    </a:solidFill>
                  </a:tcPr>
                </a:tc>
                <a:tc hMerge="1">
                  <a:txBody>
                    <a:bodyPr/>
                    <a:lstStyle/>
                    <a:p>
                      <a:pPr algn="ctr"/>
                      <a:r>
                        <a:rPr lang="uk-UA" sz="1400" dirty="0">
                          <a:solidFill>
                            <a:schemeClr val="bg1"/>
                          </a:solidFill>
                          <a:effectLst/>
                          <a:latin typeface="Times New Roman" panose="02020603050405020304" pitchFamily="18" charset="0"/>
                          <a:cs typeface="Times New Roman" panose="02020603050405020304" pitchFamily="18" charset="0"/>
                        </a:rPr>
                        <a:t>123 165 690,52 грн</a:t>
                      </a:r>
                      <a:endParaRPr lang="x-none"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 xmlns:a16="http://schemas.microsoft.com/office/drawing/2014/main" val="999670022"/>
                  </a:ext>
                </a:extLst>
              </a:tr>
            </a:tbl>
          </a:graphicData>
        </a:graphic>
      </p:graphicFrame>
      <p:graphicFrame>
        <p:nvGraphicFramePr>
          <p:cNvPr id="13" name="Таблица 12">
            <a:extLst>
              <a:ext uri="{FF2B5EF4-FFF2-40B4-BE49-F238E27FC236}">
                <a16:creationId xmlns="" xmlns:a16="http://schemas.microsoft.com/office/drawing/2014/main" id="{658647C5-7638-0FA0-EA75-1AA52AE3B131}"/>
              </a:ext>
            </a:extLst>
          </p:cNvPr>
          <p:cNvGraphicFramePr>
            <a:graphicFrameLocks noGrp="1"/>
          </p:cNvGraphicFramePr>
          <p:nvPr/>
        </p:nvGraphicFramePr>
        <p:xfrm>
          <a:off x="4684975" y="857498"/>
          <a:ext cx="4249055" cy="5274697"/>
        </p:xfrm>
        <a:graphic>
          <a:graphicData uri="http://schemas.openxmlformats.org/drawingml/2006/table">
            <a:tbl>
              <a:tblPr firstRow="1" firstCol="1" bandRow="1">
                <a:tableStyleId>{5C22544A-7EE6-4342-B048-85BDC9FD1C3A}</a:tableStyleId>
              </a:tblPr>
              <a:tblGrid>
                <a:gridCol w="214685">
                  <a:extLst>
                    <a:ext uri="{9D8B030D-6E8A-4147-A177-3AD203B41FA5}">
                      <a16:colId xmlns="" xmlns:a16="http://schemas.microsoft.com/office/drawing/2014/main" val="514098268"/>
                    </a:ext>
                  </a:extLst>
                </a:gridCol>
                <a:gridCol w="66670">
                  <a:extLst>
                    <a:ext uri="{9D8B030D-6E8A-4147-A177-3AD203B41FA5}">
                      <a16:colId xmlns="" xmlns:a16="http://schemas.microsoft.com/office/drawing/2014/main" val="1042937000"/>
                    </a:ext>
                  </a:extLst>
                </a:gridCol>
                <a:gridCol w="1851116">
                  <a:extLst>
                    <a:ext uri="{9D8B030D-6E8A-4147-A177-3AD203B41FA5}">
                      <a16:colId xmlns="" xmlns:a16="http://schemas.microsoft.com/office/drawing/2014/main" val="2588726254"/>
                    </a:ext>
                  </a:extLst>
                </a:gridCol>
                <a:gridCol w="365514">
                  <a:extLst>
                    <a:ext uri="{9D8B030D-6E8A-4147-A177-3AD203B41FA5}">
                      <a16:colId xmlns="" xmlns:a16="http://schemas.microsoft.com/office/drawing/2014/main" val="1114782669"/>
                    </a:ext>
                  </a:extLst>
                </a:gridCol>
                <a:gridCol w="1751070">
                  <a:extLst>
                    <a:ext uri="{9D8B030D-6E8A-4147-A177-3AD203B41FA5}">
                      <a16:colId xmlns="" xmlns:a16="http://schemas.microsoft.com/office/drawing/2014/main" val="2913766832"/>
                    </a:ext>
                  </a:extLst>
                </a:gridCol>
              </a:tblGrid>
              <a:tr h="193651">
                <a:tc gridSpan="3">
                  <a:txBody>
                    <a:bodyPr/>
                    <a:lstStyle/>
                    <a:p>
                      <a:pPr algn="ctr"/>
                      <a:r>
                        <a:rPr lang="uk-UA" sz="1100" dirty="0">
                          <a:effectLst/>
                          <a:latin typeface="Times New Roman" panose="02020603050405020304" pitchFamily="18" charset="0"/>
                          <a:cs typeface="Times New Roman" panose="02020603050405020304" pitchFamily="18" charset="0"/>
                        </a:rPr>
                        <a:t>ДОХОДИ</a:t>
                      </a:r>
                      <a:endParaRPr lang="x-none"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270" marR="41270" marT="0" marB="0"/>
                </a:tc>
                <a:tc hMerge="1">
                  <a:txBody>
                    <a:bodyPr/>
                    <a:lstStyle/>
                    <a:p>
                      <a:endParaRPr lang="ru-RU"/>
                    </a:p>
                  </a:txBody>
                  <a:tcPr/>
                </a:tc>
                <a:tc hMerge="1">
                  <a:txBody>
                    <a:bodyPr/>
                    <a:lstStyle/>
                    <a:p>
                      <a:endParaRPr lang="ru-RU"/>
                    </a:p>
                  </a:txBody>
                  <a:tcPr/>
                </a:tc>
                <a:tc gridSpan="2">
                  <a:txBody>
                    <a:bodyPr/>
                    <a:lstStyle/>
                    <a:p>
                      <a:pPr algn="ctr"/>
                      <a:r>
                        <a:rPr lang="uk-UA" sz="1100">
                          <a:effectLst/>
                          <a:latin typeface="Times New Roman" panose="02020603050405020304" pitchFamily="18" charset="0"/>
                          <a:cs typeface="Times New Roman" panose="02020603050405020304" pitchFamily="18" charset="0"/>
                        </a:rPr>
                        <a:t>ВИДАТКИ</a:t>
                      </a:r>
                      <a:endParaRPr lang="x-none"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1270" marR="41270" marT="0" marB="0"/>
                </a:tc>
                <a:tc hMerge="1">
                  <a:txBody>
                    <a:bodyPr/>
                    <a:lstStyle/>
                    <a:p>
                      <a:endParaRPr lang="x-none"/>
                    </a:p>
                  </a:txBody>
                  <a:tcPr/>
                </a:tc>
                <a:extLst>
                  <a:ext uri="{0D108BD9-81ED-4DB2-BD59-A6C34878D82A}">
                    <a16:rowId xmlns="" xmlns:a16="http://schemas.microsoft.com/office/drawing/2014/main" val="529689585"/>
                  </a:ext>
                </a:extLst>
              </a:tr>
              <a:tr h="225201">
                <a:tc gridSpan="3">
                  <a:txBody>
                    <a:bodyPr/>
                    <a:lstStyle/>
                    <a:p>
                      <a:r>
                        <a:rPr lang="uk-UA" sz="1100" dirty="0">
                          <a:solidFill>
                            <a:schemeClr val="tx1"/>
                          </a:solidFill>
                          <a:effectLst/>
                          <a:latin typeface="Times New Roman" panose="02020603050405020304" pitchFamily="18" charset="0"/>
                          <a:cs typeface="Times New Roman" panose="02020603050405020304" pitchFamily="18" charset="0"/>
                        </a:rPr>
                        <a:t>Податкові надходження</a:t>
                      </a:r>
                      <a:endParaRPr lang="x-none" sz="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270" marR="41270" marT="0" marB="0">
                    <a:solidFill>
                      <a:schemeClr val="bg2"/>
                    </a:solidFill>
                  </a:tcPr>
                </a:tc>
                <a:tc hMerge="1">
                  <a:txBody>
                    <a:bodyPr/>
                    <a:lstStyle/>
                    <a:p>
                      <a:endParaRPr lang="ru-RU"/>
                    </a:p>
                  </a:txBody>
                  <a:tcPr/>
                </a:tc>
                <a:tc hMerge="1">
                  <a:txBody>
                    <a:bodyPr/>
                    <a:lstStyle/>
                    <a:p>
                      <a:endParaRPr lang="ru-RU"/>
                    </a:p>
                  </a:txBody>
                  <a:tcPr/>
                </a:tc>
                <a:tc gridSpan="2">
                  <a:txBody>
                    <a:bodyPr/>
                    <a:lstStyle/>
                    <a:p>
                      <a:r>
                        <a:rPr lang="uk-UA" sz="1100" b="1" dirty="0">
                          <a:solidFill>
                            <a:schemeClr val="tx1"/>
                          </a:solidFill>
                          <a:effectLst/>
                          <a:latin typeface="Times New Roman" panose="02020603050405020304" pitchFamily="18" charset="0"/>
                          <a:cs typeface="Times New Roman" panose="02020603050405020304" pitchFamily="18" charset="0"/>
                        </a:rPr>
                        <a:t>Загальнодержавні функції</a:t>
                      </a:r>
                      <a:endParaRPr lang="x-none" sz="9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270" marR="41270" marT="0" marB="0">
                    <a:solidFill>
                      <a:schemeClr val="bg2"/>
                    </a:solidFill>
                  </a:tcPr>
                </a:tc>
                <a:tc hMerge="1">
                  <a:txBody>
                    <a:bodyPr/>
                    <a:lstStyle/>
                    <a:p>
                      <a:endParaRPr lang="x-none"/>
                    </a:p>
                  </a:txBody>
                  <a:tcPr/>
                </a:tc>
                <a:extLst>
                  <a:ext uri="{0D108BD9-81ED-4DB2-BD59-A6C34878D82A}">
                    <a16:rowId xmlns="" xmlns:a16="http://schemas.microsoft.com/office/drawing/2014/main" val="171118650"/>
                  </a:ext>
                </a:extLst>
              </a:tr>
              <a:tr h="285750">
                <a:tc>
                  <a:txBody>
                    <a:bodyPr/>
                    <a:lstStyle/>
                    <a:p>
                      <a:r>
                        <a:rPr lang="x-none" sz="1100">
                          <a:solidFill>
                            <a:schemeClr val="tx1"/>
                          </a:solidFill>
                          <a:effectLst/>
                        </a:rPr>
                        <a:t> </a:t>
                      </a:r>
                      <a:endParaRPr lang="x-none"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270" marR="41270" marT="0" marB="0">
                    <a:solidFill>
                      <a:schemeClr val="bg2"/>
                    </a:solidFill>
                  </a:tcPr>
                </a:tc>
                <a:tc gridSpan="2">
                  <a:txBody>
                    <a:bodyPr/>
                    <a:lstStyle/>
                    <a:p>
                      <a:r>
                        <a:rPr lang="uk-UA" sz="1100" dirty="0">
                          <a:solidFill>
                            <a:schemeClr val="tx1"/>
                          </a:solidFill>
                          <a:effectLst/>
                          <a:latin typeface="Times New Roman" panose="02020603050405020304" pitchFamily="18" charset="0"/>
                          <a:cs typeface="Times New Roman" panose="02020603050405020304" pitchFamily="18" charset="0"/>
                        </a:rPr>
                        <a:t>51 006 565,05 грн – 56,77 %</a:t>
                      </a:r>
                      <a:endParaRPr lang="x-none"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270" marR="41270" marT="0" marB="0">
                    <a:solidFill>
                      <a:schemeClr val="bg2"/>
                    </a:solidFill>
                  </a:tcPr>
                </a:tc>
                <a:tc hMerge="1">
                  <a:txBody>
                    <a:bodyPr/>
                    <a:lstStyle/>
                    <a:p>
                      <a:endParaRPr lang="ru-RU"/>
                    </a:p>
                  </a:txBody>
                  <a:tcPr/>
                </a:tc>
                <a:tc>
                  <a:txBody>
                    <a:bodyPr/>
                    <a:lstStyle/>
                    <a:p>
                      <a:r>
                        <a:rPr lang="x-none" sz="1100" dirty="0">
                          <a:effectLst/>
                          <a:latin typeface="Times New Roman" panose="02020603050405020304" pitchFamily="18" charset="0"/>
                          <a:cs typeface="Times New Roman" panose="02020603050405020304" pitchFamily="18" charset="0"/>
                        </a:rPr>
                        <a:t> </a:t>
                      </a:r>
                      <a:endParaRPr lang="x-none"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270" marR="41270" marT="0" marB="0">
                    <a:solidFill>
                      <a:schemeClr val="bg2"/>
                    </a:solidFill>
                  </a:tcPr>
                </a:tc>
                <a:tc>
                  <a:txBody>
                    <a:bodyPr/>
                    <a:lstStyle/>
                    <a:p>
                      <a:r>
                        <a:rPr lang="uk-UA" sz="1100" dirty="0">
                          <a:effectLst/>
                          <a:latin typeface="Times New Roman" panose="02020603050405020304" pitchFamily="18" charset="0"/>
                          <a:cs typeface="Times New Roman" panose="02020603050405020304" pitchFamily="18" charset="0"/>
                        </a:rPr>
                        <a:t>16 643 061,73 грн – 18,76 %</a:t>
                      </a:r>
                      <a:endParaRPr lang="x-none"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270" marR="41270" marT="0" marB="0">
                    <a:solidFill>
                      <a:schemeClr val="bg2"/>
                    </a:solidFill>
                  </a:tcPr>
                </a:tc>
                <a:extLst>
                  <a:ext uri="{0D108BD9-81ED-4DB2-BD59-A6C34878D82A}">
                    <a16:rowId xmlns="" xmlns:a16="http://schemas.microsoft.com/office/drawing/2014/main" val="559049184"/>
                  </a:ext>
                </a:extLst>
              </a:tr>
              <a:tr h="238125">
                <a:tc>
                  <a:txBody>
                    <a:bodyPr/>
                    <a:lstStyle/>
                    <a:p>
                      <a:endParaRPr lang="x-none"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270" marR="41270" marT="0" marB="0">
                    <a:solidFill>
                      <a:schemeClr val="bg2"/>
                    </a:solidFill>
                  </a:tcPr>
                </a:tc>
                <a:tc gridSpan="2">
                  <a:txBody>
                    <a:bodyPr/>
                    <a:lstStyle/>
                    <a:p>
                      <a:endParaRPr lang="x-none"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270" marR="41270" marT="0" marB="0">
                    <a:solidFill>
                      <a:schemeClr val="bg2"/>
                    </a:solidFill>
                  </a:tcPr>
                </a:tc>
                <a:tc hMerge="1">
                  <a:txBody>
                    <a:bodyPr/>
                    <a:lstStyle/>
                    <a:p>
                      <a:endParaRPr lang="ru-RU"/>
                    </a:p>
                  </a:txBody>
                  <a:tcPr/>
                </a:tc>
                <a:tc gridSpan="2">
                  <a:txBody>
                    <a:bodyPr/>
                    <a:lstStyle/>
                    <a:p>
                      <a:r>
                        <a:rPr lang="ru-RU" sz="900" b="0" dirty="0">
                          <a:effectLst/>
                          <a:latin typeface="Times New Roman" panose="02020603050405020304" pitchFamily="18" charset="0"/>
                          <a:ea typeface="Calibri" panose="020F0502020204030204" pitchFamily="34" charset="0"/>
                          <a:cs typeface="Times New Roman" panose="02020603050405020304" pitchFamily="18" charset="0"/>
                        </a:rPr>
                        <a:t> у </a:t>
                      </a:r>
                      <a:r>
                        <a:rPr lang="x-none" sz="900" b="0" dirty="0">
                          <a:effectLst/>
                          <a:latin typeface="Times New Roman" panose="02020603050405020304" pitchFamily="18" charset="0"/>
                          <a:ea typeface="Calibri" panose="020F0502020204030204" pitchFamily="34" charset="0"/>
                          <a:cs typeface="Times New Roman" panose="02020603050405020304" pitchFamily="18" charset="0"/>
                        </a:rPr>
                        <a:t>тому числі міжбюджетні трансферти:</a:t>
                      </a:r>
                    </a:p>
                  </a:txBody>
                  <a:tcPr marL="41270" marR="41270" marT="0" marB="0">
                    <a:solidFill>
                      <a:schemeClr val="bg2"/>
                    </a:solidFill>
                  </a:tcPr>
                </a:tc>
                <a:tc hMerge="1">
                  <a:txBody>
                    <a:bodyPr/>
                    <a:lstStyle/>
                    <a:p>
                      <a:endParaRPr lang="x-none"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solidFill>
                  </a:tcPr>
                </a:tc>
                <a:extLst>
                  <a:ext uri="{0D108BD9-81ED-4DB2-BD59-A6C34878D82A}">
                    <a16:rowId xmlns="" xmlns:a16="http://schemas.microsoft.com/office/drawing/2014/main" val="3328389945"/>
                  </a:ext>
                </a:extLst>
              </a:tr>
              <a:tr h="160256">
                <a:tc>
                  <a:txBody>
                    <a:bodyPr/>
                    <a:lstStyle/>
                    <a:p>
                      <a:endParaRPr lang="x-none"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270" marR="41270" marT="0" marB="0">
                    <a:solidFill>
                      <a:schemeClr val="bg2"/>
                    </a:solidFill>
                  </a:tcPr>
                </a:tc>
                <a:tc gridSpan="2">
                  <a:txBody>
                    <a:bodyPr/>
                    <a:lstStyle/>
                    <a:p>
                      <a:endParaRPr lang="x-none"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270" marR="41270" marT="0" marB="0">
                    <a:solidFill>
                      <a:schemeClr val="bg2"/>
                    </a:solidFill>
                  </a:tcPr>
                </a:tc>
                <a:tc hMerge="1">
                  <a:txBody>
                    <a:bodyPr/>
                    <a:lstStyle/>
                    <a:p>
                      <a:endParaRPr lang="ru-RU"/>
                    </a:p>
                  </a:txBody>
                  <a:tcPr/>
                </a:tc>
                <a:tc>
                  <a:txBody>
                    <a:bodyPr/>
                    <a:lstStyle/>
                    <a:p>
                      <a:endParaRPr lang="x-none"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270" marR="41270" marT="0" marB="0">
                    <a:solidFill>
                      <a:schemeClr val="bg2"/>
                    </a:solidFill>
                  </a:tcPr>
                </a:tc>
                <a:tc>
                  <a:txBody>
                    <a:bodyPr/>
                    <a:lstStyle/>
                    <a:p>
                      <a:r>
                        <a:rPr lang="x-none" sz="900" dirty="0">
                          <a:effectLst/>
                          <a:latin typeface="Times New Roman" panose="02020603050405020304" pitchFamily="18" charset="0"/>
                          <a:ea typeface="Calibri" panose="020F0502020204030204" pitchFamily="34" charset="0"/>
                          <a:cs typeface="Times New Roman" panose="02020603050405020304" pitchFamily="18" charset="0"/>
                        </a:rPr>
                        <a:t>30 000 грн</a:t>
                      </a:r>
                    </a:p>
                  </a:txBody>
                  <a:tcPr marL="41270" marR="41270" marT="0" marB="0">
                    <a:solidFill>
                      <a:schemeClr val="bg2"/>
                    </a:solidFill>
                  </a:tcPr>
                </a:tc>
                <a:extLst>
                  <a:ext uri="{0D108BD9-81ED-4DB2-BD59-A6C34878D82A}">
                    <a16:rowId xmlns="" xmlns:a16="http://schemas.microsoft.com/office/drawing/2014/main" val="1731405608"/>
                  </a:ext>
                </a:extLst>
              </a:tr>
              <a:tr h="239794">
                <a:tc gridSpan="3">
                  <a:txBody>
                    <a:bodyPr/>
                    <a:lstStyle/>
                    <a:p>
                      <a:r>
                        <a:rPr lang="uk-UA" sz="1100" dirty="0">
                          <a:solidFill>
                            <a:schemeClr val="tx1"/>
                          </a:solidFill>
                          <a:effectLst/>
                          <a:latin typeface="Times New Roman" panose="02020603050405020304" pitchFamily="18" charset="0"/>
                          <a:cs typeface="Times New Roman" panose="02020603050405020304" pitchFamily="18" charset="0"/>
                        </a:rPr>
                        <a:t>Неподаткові надходження</a:t>
                      </a:r>
                      <a:endParaRPr lang="x-none" sz="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270" marR="41270" marT="0" marB="0">
                    <a:solidFill>
                      <a:schemeClr val="bg2"/>
                    </a:solidFill>
                  </a:tcPr>
                </a:tc>
                <a:tc hMerge="1">
                  <a:txBody>
                    <a:bodyPr/>
                    <a:lstStyle/>
                    <a:p>
                      <a:endParaRPr lang="ru-RU"/>
                    </a:p>
                  </a:txBody>
                  <a:tcPr/>
                </a:tc>
                <a:tc hMerge="1">
                  <a:txBody>
                    <a:bodyPr/>
                    <a:lstStyle/>
                    <a:p>
                      <a:endParaRPr lang="ru-RU"/>
                    </a:p>
                  </a:txBody>
                  <a:tcPr/>
                </a:tc>
                <a:tc gridSpan="2">
                  <a:txBody>
                    <a:bodyPr/>
                    <a:lstStyle/>
                    <a:p>
                      <a:r>
                        <a:rPr lang="uk-UA" sz="1100" b="1" dirty="0">
                          <a:effectLst/>
                          <a:latin typeface="Times New Roman" panose="02020603050405020304" pitchFamily="18" charset="0"/>
                          <a:cs typeface="Times New Roman" panose="02020603050405020304" pitchFamily="18" charset="0"/>
                        </a:rPr>
                        <a:t>Економічна діяльність</a:t>
                      </a:r>
                      <a:endParaRPr lang="x-none" sz="9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270" marR="41270" marT="0" marB="0">
                    <a:solidFill>
                      <a:schemeClr val="bg2"/>
                    </a:solidFill>
                  </a:tcPr>
                </a:tc>
                <a:tc hMerge="1">
                  <a:txBody>
                    <a:bodyPr/>
                    <a:lstStyle/>
                    <a:p>
                      <a:endParaRPr lang="x-none"/>
                    </a:p>
                  </a:txBody>
                  <a:tcPr/>
                </a:tc>
                <a:extLst>
                  <a:ext uri="{0D108BD9-81ED-4DB2-BD59-A6C34878D82A}">
                    <a16:rowId xmlns="" xmlns:a16="http://schemas.microsoft.com/office/drawing/2014/main" val="3646872045"/>
                  </a:ext>
                </a:extLst>
              </a:tr>
              <a:tr h="257175">
                <a:tc>
                  <a:txBody>
                    <a:bodyPr/>
                    <a:lstStyle/>
                    <a:p>
                      <a:r>
                        <a:rPr lang="x-none" sz="1100">
                          <a:solidFill>
                            <a:schemeClr val="tx1"/>
                          </a:solidFill>
                          <a:effectLst/>
                        </a:rPr>
                        <a:t> </a:t>
                      </a:r>
                      <a:endParaRPr lang="x-none"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270" marR="41270" marT="0" marB="0">
                    <a:solidFill>
                      <a:schemeClr val="bg2"/>
                    </a:solidFill>
                  </a:tcPr>
                </a:tc>
                <a:tc gridSpan="2">
                  <a:txBody>
                    <a:bodyPr/>
                    <a:lstStyle/>
                    <a:p>
                      <a:r>
                        <a:rPr lang="uk-UA" sz="1100" dirty="0">
                          <a:solidFill>
                            <a:schemeClr val="tx1"/>
                          </a:solidFill>
                          <a:effectLst/>
                          <a:latin typeface="Times New Roman" panose="02020603050405020304" pitchFamily="18" charset="0"/>
                          <a:cs typeface="Times New Roman" panose="02020603050405020304" pitchFamily="18" charset="0"/>
                        </a:rPr>
                        <a:t>1 515 529,67 грн – 1,69 %</a:t>
                      </a:r>
                      <a:endParaRPr lang="x-none"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270" marR="41270" marT="0" marB="0">
                    <a:solidFill>
                      <a:schemeClr val="bg2"/>
                    </a:solidFill>
                  </a:tcPr>
                </a:tc>
                <a:tc hMerge="1">
                  <a:txBody>
                    <a:bodyPr/>
                    <a:lstStyle/>
                    <a:p>
                      <a:endParaRPr lang="ru-RU"/>
                    </a:p>
                  </a:txBody>
                  <a:tcPr/>
                </a:tc>
                <a:tc>
                  <a:txBody>
                    <a:bodyPr/>
                    <a:lstStyle/>
                    <a:p>
                      <a:r>
                        <a:rPr lang="x-none" sz="1100" dirty="0">
                          <a:effectLst/>
                          <a:latin typeface="Times New Roman" panose="02020603050405020304" pitchFamily="18" charset="0"/>
                          <a:cs typeface="Times New Roman" panose="02020603050405020304" pitchFamily="18" charset="0"/>
                        </a:rPr>
                        <a:t> </a:t>
                      </a:r>
                      <a:endParaRPr lang="x-none"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270" marR="41270" marT="0" marB="0">
                    <a:solidFill>
                      <a:schemeClr val="bg2"/>
                    </a:solidFill>
                  </a:tcPr>
                </a:tc>
                <a:tc>
                  <a:txBody>
                    <a:bodyPr/>
                    <a:lstStyle/>
                    <a:p>
                      <a:r>
                        <a:rPr lang="uk-UA" sz="1100" dirty="0">
                          <a:effectLst/>
                          <a:latin typeface="Times New Roman" panose="02020603050405020304" pitchFamily="18" charset="0"/>
                          <a:cs typeface="Times New Roman" panose="02020603050405020304" pitchFamily="18" charset="0"/>
                        </a:rPr>
                        <a:t>2 158 897,21 грн – 2,43 %</a:t>
                      </a:r>
                      <a:endParaRPr lang="x-none"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270" marR="41270" marT="0" marB="0">
                    <a:solidFill>
                      <a:schemeClr val="bg2"/>
                    </a:solidFill>
                  </a:tcPr>
                </a:tc>
                <a:extLst>
                  <a:ext uri="{0D108BD9-81ED-4DB2-BD59-A6C34878D82A}">
                    <a16:rowId xmlns="" xmlns:a16="http://schemas.microsoft.com/office/drawing/2014/main" val="2263065366"/>
                  </a:ext>
                </a:extLst>
              </a:tr>
              <a:tr h="387301">
                <a:tc gridSpan="3">
                  <a:txBody>
                    <a:bodyPr/>
                    <a:lstStyle/>
                    <a:p>
                      <a:r>
                        <a:rPr lang="uk-UA" sz="1100" dirty="0">
                          <a:solidFill>
                            <a:schemeClr val="tx1"/>
                          </a:solidFill>
                          <a:effectLst/>
                          <a:latin typeface="Times New Roman" panose="02020603050405020304" pitchFamily="18" charset="0"/>
                          <a:cs typeface="Times New Roman" panose="02020603050405020304" pitchFamily="18" charset="0"/>
                        </a:rPr>
                        <a:t>Офіційні трансферти</a:t>
                      </a:r>
                      <a:endParaRPr lang="x-none" sz="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270" marR="41270" marT="0" marB="0">
                    <a:solidFill>
                      <a:schemeClr val="bg2"/>
                    </a:solidFill>
                  </a:tcPr>
                </a:tc>
                <a:tc hMerge="1">
                  <a:txBody>
                    <a:bodyPr/>
                    <a:lstStyle/>
                    <a:p>
                      <a:endParaRPr lang="ru-RU"/>
                    </a:p>
                  </a:txBody>
                  <a:tcPr/>
                </a:tc>
                <a:tc hMerge="1">
                  <a:txBody>
                    <a:bodyPr/>
                    <a:lstStyle/>
                    <a:p>
                      <a:endParaRPr lang="ru-RU"/>
                    </a:p>
                  </a:txBody>
                  <a:tcPr/>
                </a:tc>
                <a:tc gridSpan="2">
                  <a:txBody>
                    <a:bodyPr/>
                    <a:lstStyle/>
                    <a:p>
                      <a:r>
                        <a:rPr lang="uk-UA" sz="1100" b="1" dirty="0">
                          <a:effectLst/>
                          <a:latin typeface="Times New Roman" panose="02020603050405020304" pitchFamily="18" charset="0"/>
                          <a:cs typeface="Times New Roman" panose="02020603050405020304" pitchFamily="18" charset="0"/>
                        </a:rPr>
                        <a:t>Житлово-комунальне господарство</a:t>
                      </a:r>
                      <a:endParaRPr lang="x-none" sz="9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270" marR="41270" marT="0" marB="0">
                    <a:solidFill>
                      <a:schemeClr val="bg2"/>
                    </a:solidFill>
                  </a:tcPr>
                </a:tc>
                <a:tc hMerge="1">
                  <a:txBody>
                    <a:bodyPr/>
                    <a:lstStyle/>
                    <a:p>
                      <a:endParaRPr lang="x-none"/>
                    </a:p>
                  </a:txBody>
                  <a:tcPr/>
                </a:tc>
                <a:extLst>
                  <a:ext uri="{0D108BD9-81ED-4DB2-BD59-A6C34878D82A}">
                    <a16:rowId xmlns="" xmlns:a16="http://schemas.microsoft.com/office/drawing/2014/main" val="1093083696"/>
                  </a:ext>
                </a:extLst>
              </a:tr>
              <a:tr h="298499">
                <a:tc gridSpan="2">
                  <a:txBody>
                    <a:bodyPr/>
                    <a:lstStyle/>
                    <a:p>
                      <a:endParaRPr lang="x-none" sz="1400"/>
                    </a:p>
                  </a:txBody>
                  <a:tcPr marL="41270" marR="41270" marT="0" marB="0">
                    <a:solidFill>
                      <a:schemeClr val="bg2"/>
                    </a:solidFill>
                  </a:tcPr>
                </a:tc>
                <a:tc hMerge="1">
                  <a:txBody>
                    <a:bodyPr/>
                    <a:lstStyle/>
                    <a:p>
                      <a:endParaRPr lang="x-none" sz="1400"/>
                    </a:p>
                  </a:txBody>
                  <a:tcPr marL="41270" marR="41270" marT="0" marB="0">
                    <a:solidFill>
                      <a:schemeClr val="bg2"/>
                    </a:solidFill>
                  </a:tcPr>
                </a:tc>
                <a:tc>
                  <a:txBody>
                    <a:bodyPr/>
                    <a:lstStyle/>
                    <a:p>
                      <a:r>
                        <a:rPr lang="uk-UA" sz="1100" dirty="0">
                          <a:solidFill>
                            <a:schemeClr val="tx1"/>
                          </a:solidFill>
                          <a:effectLst/>
                          <a:latin typeface="Times New Roman" panose="02020603050405020304" pitchFamily="18" charset="0"/>
                          <a:cs typeface="Times New Roman" panose="02020603050405020304" pitchFamily="18" charset="0"/>
                        </a:rPr>
                        <a:t>37 324 236,00 грн – 41,54  %</a:t>
                      </a:r>
                      <a:endParaRPr lang="x-none" sz="1400" dirty="0"/>
                    </a:p>
                  </a:txBody>
                  <a:tcPr marL="41270" marR="41270" marT="0" marB="0">
                    <a:solidFill>
                      <a:schemeClr val="bg2"/>
                    </a:solidFill>
                  </a:tcPr>
                </a:tc>
                <a:tc>
                  <a:txBody>
                    <a:bodyPr/>
                    <a:lstStyle/>
                    <a:p>
                      <a:r>
                        <a:rPr lang="x-none" sz="1100" dirty="0">
                          <a:effectLst/>
                          <a:latin typeface="Times New Roman" panose="02020603050405020304" pitchFamily="18" charset="0"/>
                          <a:cs typeface="Times New Roman" panose="02020603050405020304" pitchFamily="18" charset="0"/>
                        </a:rPr>
                        <a:t> </a:t>
                      </a:r>
                      <a:endParaRPr lang="x-none"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270" marR="41270" marT="0" marB="0">
                    <a:solidFill>
                      <a:schemeClr val="bg2"/>
                    </a:solidFill>
                  </a:tcPr>
                </a:tc>
                <a:tc>
                  <a:txBody>
                    <a:bodyPr/>
                    <a:lstStyle/>
                    <a:p>
                      <a:r>
                        <a:rPr lang="uk-UA" sz="1100" dirty="0">
                          <a:effectLst/>
                          <a:latin typeface="Times New Roman" panose="02020603050405020304" pitchFamily="18" charset="0"/>
                          <a:cs typeface="Times New Roman" panose="02020603050405020304" pitchFamily="18" charset="0"/>
                        </a:rPr>
                        <a:t>2 967 547,56 грн – 3,35 %</a:t>
                      </a:r>
                      <a:endParaRPr lang="x-none"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270" marR="41270" marT="0" marB="0">
                    <a:solidFill>
                      <a:schemeClr val="bg2"/>
                    </a:solidFill>
                  </a:tcPr>
                </a:tc>
                <a:extLst>
                  <a:ext uri="{0D108BD9-81ED-4DB2-BD59-A6C34878D82A}">
                    <a16:rowId xmlns="" xmlns:a16="http://schemas.microsoft.com/office/drawing/2014/main" val="145610666"/>
                  </a:ext>
                </a:extLst>
              </a:tr>
              <a:tr h="193651">
                <a:tc gridSpan="3">
                  <a:txBody>
                    <a:bodyPr/>
                    <a:lstStyle/>
                    <a:p>
                      <a:endParaRPr lang="x-none" sz="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270" marR="41270" marT="0" marB="0">
                    <a:solidFill>
                      <a:schemeClr val="bg2"/>
                    </a:solidFill>
                  </a:tcPr>
                </a:tc>
                <a:tc hMerge="1">
                  <a:txBody>
                    <a:bodyPr/>
                    <a:lstStyle/>
                    <a:p>
                      <a:endParaRPr lang="ru-RU"/>
                    </a:p>
                  </a:txBody>
                  <a:tcPr/>
                </a:tc>
                <a:tc hMerge="1">
                  <a:txBody>
                    <a:bodyPr/>
                    <a:lstStyle/>
                    <a:p>
                      <a:endParaRPr lang="ru-RU"/>
                    </a:p>
                  </a:txBody>
                  <a:tcPr/>
                </a:tc>
                <a:tc gridSpan="2">
                  <a:txBody>
                    <a:bodyPr/>
                    <a:lstStyle/>
                    <a:p>
                      <a:r>
                        <a:rPr lang="uk-UA" sz="1100" b="1" dirty="0">
                          <a:effectLst/>
                          <a:latin typeface="Times New Roman" panose="02020603050405020304" pitchFamily="18" charset="0"/>
                          <a:cs typeface="Times New Roman" panose="02020603050405020304" pitchFamily="18" charset="0"/>
                        </a:rPr>
                        <a:t>Охорона здоров’я </a:t>
                      </a:r>
                      <a:endParaRPr lang="x-none" sz="9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270" marR="41270" marT="0" marB="0">
                    <a:solidFill>
                      <a:schemeClr val="bg2"/>
                    </a:solidFill>
                  </a:tcPr>
                </a:tc>
                <a:tc hMerge="1">
                  <a:txBody>
                    <a:bodyPr/>
                    <a:lstStyle/>
                    <a:p>
                      <a:endParaRPr lang="x-none"/>
                    </a:p>
                  </a:txBody>
                  <a:tcPr/>
                </a:tc>
                <a:extLst>
                  <a:ext uri="{0D108BD9-81ED-4DB2-BD59-A6C34878D82A}">
                    <a16:rowId xmlns="" xmlns:a16="http://schemas.microsoft.com/office/drawing/2014/main" val="1528338373"/>
                  </a:ext>
                </a:extLst>
              </a:tr>
              <a:tr h="206399">
                <a:tc gridSpan="2">
                  <a:txBody>
                    <a:bodyPr/>
                    <a:lstStyle/>
                    <a:p>
                      <a:r>
                        <a:rPr lang="x-none" sz="1100">
                          <a:solidFill>
                            <a:schemeClr val="tx1"/>
                          </a:solidFill>
                          <a:effectLst/>
                        </a:rPr>
                        <a:t> </a:t>
                      </a:r>
                      <a:endParaRPr lang="x-none"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270" marR="41270" marT="0" marB="0">
                    <a:solidFill>
                      <a:schemeClr val="bg2"/>
                    </a:solidFill>
                  </a:tcPr>
                </a:tc>
                <a:tc hMerge="1">
                  <a:txBody>
                    <a:bodyPr/>
                    <a:lstStyle/>
                    <a:p>
                      <a:endParaRPr lang="x-none"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270" marR="41270" marT="0" marB="0">
                    <a:solidFill>
                      <a:schemeClr val="bg2"/>
                    </a:solidFill>
                  </a:tcPr>
                </a:tc>
                <a:tc>
                  <a:txBody>
                    <a:bodyPr/>
                    <a:lstStyle/>
                    <a:p>
                      <a:endParaRPr lang="x-none"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270" marR="41270" marT="0" marB="0">
                    <a:solidFill>
                      <a:schemeClr val="bg2"/>
                    </a:solidFill>
                  </a:tcPr>
                </a:tc>
                <a:tc>
                  <a:txBody>
                    <a:bodyPr/>
                    <a:lstStyle/>
                    <a:p>
                      <a:r>
                        <a:rPr lang="x-none" sz="1100" dirty="0">
                          <a:effectLst/>
                          <a:latin typeface="Times New Roman" panose="02020603050405020304" pitchFamily="18" charset="0"/>
                          <a:cs typeface="Times New Roman" panose="02020603050405020304" pitchFamily="18" charset="0"/>
                        </a:rPr>
                        <a:t> </a:t>
                      </a:r>
                      <a:endParaRPr lang="x-none"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270" marR="41270" marT="0" marB="0">
                    <a:solidFill>
                      <a:schemeClr val="bg2"/>
                    </a:solidFill>
                  </a:tcPr>
                </a:tc>
                <a:tc>
                  <a:txBody>
                    <a:bodyPr/>
                    <a:lstStyle/>
                    <a:p>
                      <a:r>
                        <a:rPr lang="uk-UA" sz="1100" dirty="0">
                          <a:effectLst/>
                          <a:latin typeface="Times New Roman" panose="02020603050405020304" pitchFamily="18" charset="0"/>
                          <a:cs typeface="Times New Roman" panose="02020603050405020304" pitchFamily="18" charset="0"/>
                        </a:rPr>
                        <a:t>1 487 155,61 грн – 1,68 %</a:t>
                      </a:r>
                      <a:endParaRPr lang="x-none"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270" marR="41270" marT="0" marB="0">
                    <a:solidFill>
                      <a:schemeClr val="bg2"/>
                    </a:solidFill>
                  </a:tcPr>
                </a:tc>
                <a:extLst>
                  <a:ext uri="{0D108BD9-81ED-4DB2-BD59-A6C34878D82A}">
                    <a16:rowId xmlns="" xmlns:a16="http://schemas.microsoft.com/office/drawing/2014/main" val="2285052253"/>
                  </a:ext>
                </a:extLst>
              </a:tr>
              <a:tr h="387301">
                <a:tc gridSpan="2">
                  <a:txBody>
                    <a:bodyPr/>
                    <a:lstStyle/>
                    <a:p>
                      <a:r>
                        <a:rPr lang="x-none" sz="1100">
                          <a:solidFill>
                            <a:schemeClr val="tx1"/>
                          </a:solidFill>
                          <a:effectLst/>
                        </a:rPr>
                        <a:t> </a:t>
                      </a:r>
                      <a:endParaRPr lang="x-none"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270" marR="41270" marT="0" marB="0">
                    <a:solidFill>
                      <a:schemeClr val="bg2"/>
                    </a:solidFill>
                  </a:tcPr>
                </a:tc>
                <a:tc hMerge="1">
                  <a:txBody>
                    <a:bodyPr/>
                    <a:lstStyle/>
                    <a:p>
                      <a:endParaRPr lang="x-none"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270" marR="41270" marT="0" marB="0">
                    <a:solidFill>
                      <a:schemeClr val="bg2"/>
                    </a:solidFill>
                  </a:tcPr>
                </a:tc>
                <a:tc>
                  <a:txBody>
                    <a:bodyPr/>
                    <a:lstStyle/>
                    <a:p>
                      <a:r>
                        <a:rPr lang="uk-UA" sz="1100" dirty="0">
                          <a:solidFill>
                            <a:schemeClr val="tx1"/>
                          </a:solidFill>
                          <a:effectLst/>
                          <a:latin typeface="Times New Roman" panose="02020603050405020304" pitchFamily="18" charset="0"/>
                          <a:cs typeface="Times New Roman" panose="02020603050405020304" pitchFamily="18" charset="0"/>
                        </a:rPr>
                        <a:t> </a:t>
                      </a:r>
                      <a:endParaRPr lang="x-none"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270" marR="41270" marT="0" marB="0">
                    <a:solidFill>
                      <a:schemeClr val="bg2"/>
                    </a:solidFill>
                  </a:tcPr>
                </a:tc>
                <a:tc gridSpan="2">
                  <a:txBody>
                    <a:bodyPr/>
                    <a:lstStyle/>
                    <a:p>
                      <a:r>
                        <a:rPr lang="uk-UA" sz="1100" b="1" dirty="0">
                          <a:effectLst/>
                          <a:latin typeface="Times New Roman" panose="02020603050405020304" pitchFamily="18" charset="0"/>
                          <a:cs typeface="Times New Roman" panose="02020603050405020304" pitchFamily="18" charset="0"/>
                        </a:rPr>
                        <a:t>Духовний та фізичний розвиток</a:t>
                      </a:r>
                      <a:endParaRPr lang="x-none" sz="9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270" marR="41270" marT="0" marB="0">
                    <a:solidFill>
                      <a:schemeClr val="bg2"/>
                    </a:solidFill>
                  </a:tcPr>
                </a:tc>
                <a:tc hMerge="1">
                  <a:txBody>
                    <a:bodyPr/>
                    <a:lstStyle/>
                    <a:p>
                      <a:endParaRPr lang="x-none"/>
                    </a:p>
                  </a:txBody>
                  <a:tcPr/>
                </a:tc>
                <a:extLst>
                  <a:ext uri="{0D108BD9-81ED-4DB2-BD59-A6C34878D82A}">
                    <a16:rowId xmlns="" xmlns:a16="http://schemas.microsoft.com/office/drawing/2014/main" val="2977457393"/>
                  </a:ext>
                </a:extLst>
              </a:tr>
              <a:tr h="260399">
                <a:tc gridSpan="2">
                  <a:txBody>
                    <a:bodyPr/>
                    <a:lstStyle/>
                    <a:p>
                      <a:r>
                        <a:rPr lang="x-none" sz="1100">
                          <a:solidFill>
                            <a:schemeClr val="tx1"/>
                          </a:solidFill>
                          <a:effectLst/>
                        </a:rPr>
                        <a:t> </a:t>
                      </a:r>
                      <a:endParaRPr lang="x-none"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270" marR="41270" marT="0" marB="0">
                    <a:solidFill>
                      <a:schemeClr val="bg2"/>
                    </a:solidFill>
                  </a:tcPr>
                </a:tc>
                <a:tc hMerge="1">
                  <a:txBody>
                    <a:bodyPr/>
                    <a:lstStyle/>
                    <a:p>
                      <a:endParaRPr lang="x-none"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270" marR="41270" marT="0" marB="0">
                    <a:solidFill>
                      <a:schemeClr val="bg2"/>
                    </a:solidFill>
                  </a:tcPr>
                </a:tc>
                <a:tc>
                  <a:txBody>
                    <a:bodyPr/>
                    <a:lstStyle/>
                    <a:p>
                      <a:r>
                        <a:rPr lang="uk-UA" sz="1100">
                          <a:solidFill>
                            <a:schemeClr val="tx1"/>
                          </a:solidFill>
                          <a:effectLst/>
                          <a:latin typeface="Times New Roman" panose="02020603050405020304" pitchFamily="18" charset="0"/>
                          <a:cs typeface="Times New Roman" panose="02020603050405020304" pitchFamily="18" charset="0"/>
                        </a:rPr>
                        <a:t> </a:t>
                      </a:r>
                      <a:endParaRPr lang="x-none"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270" marR="41270" marT="0" marB="0">
                    <a:solidFill>
                      <a:schemeClr val="bg2"/>
                    </a:solidFill>
                  </a:tcPr>
                </a:tc>
                <a:tc>
                  <a:txBody>
                    <a:bodyPr/>
                    <a:lstStyle/>
                    <a:p>
                      <a:r>
                        <a:rPr lang="x-none" sz="1100">
                          <a:effectLst/>
                          <a:latin typeface="Times New Roman" panose="02020603050405020304" pitchFamily="18" charset="0"/>
                          <a:cs typeface="Times New Roman" panose="02020603050405020304" pitchFamily="18" charset="0"/>
                        </a:rPr>
                        <a:t> </a:t>
                      </a:r>
                      <a:endParaRPr lang="x-none"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1270" marR="41270" marT="0" marB="0">
                    <a:solidFill>
                      <a:schemeClr val="bg2"/>
                    </a:solidFill>
                  </a:tcPr>
                </a:tc>
                <a:tc>
                  <a:txBody>
                    <a:bodyPr/>
                    <a:lstStyle/>
                    <a:p>
                      <a:r>
                        <a:rPr lang="uk-UA" sz="1100" dirty="0">
                          <a:effectLst/>
                          <a:latin typeface="Times New Roman" panose="02020603050405020304" pitchFamily="18" charset="0"/>
                          <a:cs typeface="Times New Roman" panose="02020603050405020304" pitchFamily="18" charset="0"/>
                        </a:rPr>
                        <a:t>2 517 003,48 грн – 2,84 %</a:t>
                      </a:r>
                      <a:endParaRPr lang="x-none"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270" marR="41270" marT="0" marB="0">
                    <a:solidFill>
                      <a:schemeClr val="bg2"/>
                    </a:solidFill>
                  </a:tcPr>
                </a:tc>
                <a:extLst>
                  <a:ext uri="{0D108BD9-81ED-4DB2-BD59-A6C34878D82A}">
                    <a16:rowId xmlns="" xmlns:a16="http://schemas.microsoft.com/office/drawing/2014/main" val="1473242122"/>
                  </a:ext>
                </a:extLst>
              </a:tr>
              <a:tr h="193651">
                <a:tc gridSpan="2">
                  <a:txBody>
                    <a:bodyPr/>
                    <a:lstStyle/>
                    <a:p>
                      <a:r>
                        <a:rPr lang="x-none" sz="1100">
                          <a:solidFill>
                            <a:schemeClr val="tx1"/>
                          </a:solidFill>
                          <a:effectLst/>
                        </a:rPr>
                        <a:t> </a:t>
                      </a:r>
                      <a:endParaRPr lang="x-none"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270" marR="41270" marT="0" marB="0">
                    <a:solidFill>
                      <a:schemeClr val="bg2"/>
                    </a:solidFill>
                  </a:tcPr>
                </a:tc>
                <a:tc hMerge="1">
                  <a:txBody>
                    <a:bodyPr/>
                    <a:lstStyle/>
                    <a:p>
                      <a:endParaRPr lang="x-none"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270" marR="41270" marT="0" marB="0">
                    <a:solidFill>
                      <a:schemeClr val="bg2"/>
                    </a:solidFill>
                  </a:tcPr>
                </a:tc>
                <a:tc>
                  <a:txBody>
                    <a:bodyPr/>
                    <a:lstStyle/>
                    <a:p>
                      <a:r>
                        <a:rPr lang="uk-UA" sz="1100">
                          <a:solidFill>
                            <a:schemeClr val="tx1"/>
                          </a:solidFill>
                          <a:effectLst/>
                          <a:latin typeface="Times New Roman" panose="02020603050405020304" pitchFamily="18" charset="0"/>
                          <a:cs typeface="Times New Roman" panose="02020603050405020304" pitchFamily="18" charset="0"/>
                        </a:rPr>
                        <a:t> </a:t>
                      </a:r>
                      <a:endParaRPr lang="x-none"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270" marR="41270" marT="0" marB="0">
                    <a:solidFill>
                      <a:schemeClr val="bg2"/>
                    </a:solidFill>
                  </a:tcPr>
                </a:tc>
                <a:tc gridSpan="2">
                  <a:txBody>
                    <a:bodyPr/>
                    <a:lstStyle/>
                    <a:p>
                      <a:r>
                        <a:rPr lang="uk-UA" sz="1100" b="1" dirty="0">
                          <a:effectLst/>
                          <a:latin typeface="Times New Roman" panose="02020603050405020304" pitchFamily="18" charset="0"/>
                          <a:cs typeface="Times New Roman" panose="02020603050405020304" pitchFamily="18" charset="0"/>
                        </a:rPr>
                        <a:t>Освіта</a:t>
                      </a:r>
                      <a:endParaRPr lang="x-none" sz="9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270" marR="41270" marT="0" marB="0">
                    <a:solidFill>
                      <a:schemeClr val="bg2"/>
                    </a:solidFill>
                  </a:tcPr>
                </a:tc>
                <a:tc hMerge="1">
                  <a:txBody>
                    <a:bodyPr/>
                    <a:lstStyle/>
                    <a:p>
                      <a:endParaRPr lang="x-none"/>
                    </a:p>
                  </a:txBody>
                  <a:tcPr/>
                </a:tc>
                <a:extLst>
                  <a:ext uri="{0D108BD9-81ED-4DB2-BD59-A6C34878D82A}">
                    <a16:rowId xmlns="" xmlns:a16="http://schemas.microsoft.com/office/drawing/2014/main" val="69966175"/>
                  </a:ext>
                </a:extLst>
              </a:tr>
              <a:tr h="234974">
                <a:tc gridSpan="2">
                  <a:txBody>
                    <a:bodyPr/>
                    <a:lstStyle/>
                    <a:p>
                      <a:r>
                        <a:rPr lang="x-none" sz="1100">
                          <a:solidFill>
                            <a:schemeClr val="tx1"/>
                          </a:solidFill>
                          <a:effectLst/>
                        </a:rPr>
                        <a:t> </a:t>
                      </a:r>
                      <a:endParaRPr lang="x-none"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270" marR="41270" marT="0" marB="0">
                    <a:solidFill>
                      <a:schemeClr val="bg2"/>
                    </a:solidFill>
                  </a:tcPr>
                </a:tc>
                <a:tc hMerge="1">
                  <a:txBody>
                    <a:bodyPr/>
                    <a:lstStyle/>
                    <a:p>
                      <a:endParaRPr lang="x-none"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270" marR="41270" marT="0" marB="0">
                    <a:solidFill>
                      <a:schemeClr val="bg2"/>
                    </a:solidFill>
                  </a:tcPr>
                </a:tc>
                <a:tc>
                  <a:txBody>
                    <a:bodyPr/>
                    <a:lstStyle/>
                    <a:p>
                      <a:r>
                        <a:rPr lang="uk-UA" sz="1100">
                          <a:solidFill>
                            <a:schemeClr val="tx1"/>
                          </a:solidFill>
                          <a:effectLst/>
                          <a:latin typeface="Times New Roman" panose="02020603050405020304" pitchFamily="18" charset="0"/>
                          <a:cs typeface="Times New Roman" panose="02020603050405020304" pitchFamily="18" charset="0"/>
                        </a:rPr>
                        <a:t> </a:t>
                      </a:r>
                      <a:endParaRPr lang="x-none"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270" marR="41270" marT="0" marB="0">
                    <a:solidFill>
                      <a:schemeClr val="bg2"/>
                    </a:solidFill>
                  </a:tcPr>
                </a:tc>
                <a:tc>
                  <a:txBody>
                    <a:bodyPr/>
                    <a:lstStyle/>
                    <a:p>
                      <a:r>
                        <a:rPr lang="x-none" sz="1100">
                          <a:effectLst/>
                          <a:latin typeface="Times New Roman" panose="02020603050405020304" pitchFamily="18" charset="0"/>
                          <a:cs typeface="Times New Roman" panose="02020603050405020304" pitchFamily="18" charset="0"/>
                        </a:rPr>
                        <a:t> </a:t>
                      </a:r>
                      <a:endParaRPr lang="x-none"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1270" marR="41270" marT="0" marB="0">
                    <a:solidFill>
                      <a:schemeClr val="bg2"/>
                    </a:solidFill>
                  </a:tcPr>
                </a:tc>
                <a:tc>
                  <a:txBody>
                    <a:bodyPr/>
                    <a:lstStyle/>
                    <a:p>
                      <a:r>
                        <a:rPr lang="uk-UA" sz="1100" dirty="0">
                          <a:effectLst/>
                          <a:latin typeface="Times New Roman" panose="02020603050405020304" pitchFamily="18" charset="0"/>
                          <a:cs typeface="Times New Roman" panose="02020603050405020304" pitchFamily="18" charset="0"/>
                        </a:rPr>
                        <a:t>59 943 747,62 грн – 67,58 %</a:t>
                      </a:r>
                      <a:endParaRPr lang="x-none"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270" marR="41270" marT="0" marB="0">
                    <a:solidFill>
                      <a:schemeClr val="bg2"/>
                    </a:solidFill>
                  </a:tcPr>
                </a:tc>
                <a:extLst>
                  <a:ext uri="{0D108BD9-81ED-4DB2-BD59-A6C34878D82A}">
                    <a16:rowId xmlns="" xmlns:a16="http://schemas.microsoft.com/office/drawing/2014/main" val="874780378"/>
                  </a:ext>
                </a:extLst>
              </a:tr>
              <a:tr h="387301">
                <a:tc gridSpan="2">
                  <a:txBody>
                    <a:bodyPr/>
                    <a:lstStyle/>
                    <a:p>
                      <a:r>
                        <a:rPr lang="x-none" sz="1100">
                          <a:effectLst/>
                        </a:rPr>
                        <a:t> </a:t>
                      </a:r>
                      <a:endParaRPr lang="x-none" sz="900">
                        <a:effectLst/>
                        <a:latin typeface="Calibri" panose="020F0502020204030204" pitchFamily="34" charset="0"/>
                        <a:ea typeface="Calibri" panose="020F0502020204030204" pitchFamily="34" charset="0"/>
                        <a:cs typeface="Times New Roman" panose="02020603050405020304" pitchFamily="18" charset="0"/>
                      </a:endParaRPr>
                    </a:p>
                  </a:txBody>
                  <a:tcPr marL="41270" marR="41270" marT="0" marB="0">
                    <a:solidFill>
                      <a:schemeClr val="bg2"/>
                    </a:solidFill>
                  </a:tcPr>
                </a:tc>
                <a:tc hMerge="1">
                  <a:txBody>
                    <a:bodyPr/>
                    <a:lstStyle/>
                    <a:p>
                      <a:endParaRPr lang="x-none" sz="900">
                        <a:effectLst/>
                        <a:latin typeface="Calibri" panose="020F0502020204030204" pitchFamily="34" charset="0"/>
                        <a:ea typeface="Calibri" panose="020F0502020204030204" pitchFamily="34" charset="0"/>
                        <a:cs typeface="Times New Roman" panose="02020603050405020304" pitchFamily="18" charset="0"/>
                      </a:endParaRPr>
                    </a:p>
                  </a:txBody>
                  <a:tcPr marL="41270" marR="41270" marT="0" marB="0">
                    <a:solidFill>
                      <a:schemeClr val="bg2"/>
                    </a:solidFill>
                  </a:tcPr>
                </a:tc>
                <a:tc>
                  <a:txBody>
                    <a:bodyPr/>
                    <a:lstStyle/>
                    <a:p>
                      <a:r>
                        <a:rPr lang="uk-UA" sz="1100">
                          <a:effectLst/>
                          <a:latin typeface="Times New Roman" panose="02020603050405020304" pitchFamily="18" charset="0"/>
                          <a:cs typeface="Times New Roman" panose="02020603050405020304" pitchFamily="18" charset="0"/>
                        </a:rPr>
                        <a:t> </a:t>
                      </a:r>
                      <a:endParaRPr lang="x-none" sz="900">
                        <a:effectLst/>
                        <a:latin typeface="Calibri" panose="020F0502020204030204" pitchFamily="34" charset="0"/>
                        <a:ea typeface="Calibri" panose="020F0502020204030204" pitchFamily="34" charset="0"/>
                        <a:cs typeface="Times New Roman" panose="02020603050405020304" pitchFamily="18" charset="0"/>
                      </a:endParaRPr>
                    </a:p>
                  </a:txBody>
                  <a:tcPr marL="41270" marR="41270" marT="0" marB="0">
                    <a:solidFill>
                      <a:schemeClr val="bg2"/>
                    </a:solidFill>
                  </a:tcPr>
                </a:tc>
                <a:tc gridSpan="2">
                  <a:txBody>
                    <a:bodyPr/>
                    <a:lstStyle/>
                    <a:p>
                      <a:r>
                        <a:rPr lang="uk-UA" sz="1100" b="1" dirty="0">
                          <a:effectLst/>
                          <a:latin typeface="Times New Roman" panose="02020603050405020304" pitchFamily="18" charset="0"/>
                          <a:cs typeface="Times New Roman" panose="02020603050405020304" pitchFamily="18" charset="0"/>
                        </a:rPr>
                        <a:t>Соціальний захист та соціальне забезпечення</a:t>
                      </a:r>
                      <a:endParaRPr lang="x-none" sz="9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270" marR="41270" marT="0" marB="0">
                    <a:solidFill>
                      <a:schemeClr val="bg2"/>
                    </a:solidFill>
                  </a:tcPr>
                </a:tc>
                <a:tc hMerge="1">
                  <a:txBody>
                    <a:bodyPr/>
                    <a:lstStyle/>
                    <a:p>
                      <a:endParaRPr lang="x-none"/>
                    </a:p>
                  </a:txBody>
                  <a:tcPr/>
                </a:tc>
                <a:extLst>
                  <a:ext uri="{0D108BD9-81ED-4DB2-BD59-A6C34878D82A}">
                    <a16:rowId xmlns="" xmlns:a16="http://schemas.microsoft.com/office/drawing/2014/main" val="2569176461"/>
                  </a:ext>
                </a:extLst>
              </a:tr>
              <a:tr h="269924">
                <a:tc gridSpan="2">
                  <a:txBody>
                    <a:bodyPr/>
                    <a:lstStyle/>
                    <a:p>
                      <a:r>
                        <a:rPr lang="x-none" sz="1100">
                          <a:effectLst/>
                        </a:rPr>
                        <a:t> </a:t>
                      </a:r>
                      <a:endParaRPr lang="x-none" sz="900">
                        <a:effectLst/>
                        <a:latin typeface="Calibri" panose="020F0502020204030204" pitchFamily="34" charset="0"/>
                        <a:ea typeface="Calibri" panose="020F0502020204030204" pitchFamily="34" charset="0"/>
                        <a:cs typeface="Times New Roman" panose="02020603050405020304" pitchFamily="18" charset="0"/>
                      </a:endParaRPr>
                    </a:p>
                  </a:txBody>
                  <a:tcPr marL="41270" marR="41270" marT="0" marB="0">
                    <a:solidFill>
                      <a:schemeClr val="bg2"/>
                    </a:solidFill>
                  </a:tcPr>
                </a:tc>
                <a:tc hMerge="1">
                  <a:txBody>
                    <a:bodyPr/>
                    <a:lstStyle/>
                    <a:p>
                      <a:endParaRPr lang="x-none" sz="900">
                        <a:effectLst/>
                        <a:latin typeface="Calibri" panose="020F0502020204030204" pitchFamily="34" charset="0"/>
                        <a:ea typeface="Calibri" panose="020F0502020204030204" pitchFamily="34" charset="0"/>
                        <a:cs typeface="Times New Roman" panose="02020603050405020304" pitchFamily="18" charset="0"/>
                      </a:endParaRPr>
                    </a:p>
                  </a:txBody>
                  <a:tcPr marL="41270" marR="41270" marT="0" marB="0">
                    <a:solidFill>
                      <a:schemeClr val="bg2"/>
                    </a:solidFill>
                  </a:tcPr>
                </a:tc>
                <a:tc>
                  <a:txBody>
                    <a:bodyPr/>
                    <a:lstStyle/>
                    <a:p>
                      <a:r>
                        <a:rPr lang="uk-UA" sz="1100">
                          <a:effectLst/>
                          <a:latin typeface="Times New Roman" panose="02020603050405020304" pitchFamily="18" charset="0"/>
                          <a:cs typeface="Times New Roman" panose="02020603050405020304" pitchFamily="18" charset="0"/>
                        </a:rPr>
                        <a:t> </a:t>
                      </a:r>
                      <a:endParaRPr lang="x-none" sz="900">
                        <a:effectLst/>
                        <a:latin typeface="Calibri" panose="020F0502020204030204" pitchFamily="34" charset="0"/>
                        <a:ea typeface="Calibri" panose="020F0502020204030204" pitchFamily="34" charset="0"/>
                        <a:cs typeface="Times New Roman" panose="02020603050405020304" pitchFamily="18" charset="0"/>
                      </a:endParaRPr>
                    </a:p>
                  </a:txBody>
                  <a:tcPr marL="41270" marR="41270" marT="0" marB="0">
                    <a:solidFill>
                      <a:schemeClr val="bg2"/>
                    </a:solidFill>
                  </a:tcPr>
                </a:tc>
                <a:tc>
                  <a:txBody>
                    <a:bodyPr/>
                    <a:lstStyle/>
                    <a:p>
                      <a:r>
                        <a:rPr lang="x-none" sz="1100">
                          <a:effectLst/>
                          <a:latin typeface="Times New Roman" panose="02020603050405020304" pitchFamily="18" charset="0"/>
                          <a:cs typeface="Times New Roman" panose="02020603050405020304" pitchFamily="18" charset="0"/>
                        </a:rPr>
                        <a:t> </a:t>
                      </a:r>
                      <a:endParaRPr lang="x-none"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1270" marR="41270" marT="0" marB="0">
                    <a:solidFill>
                      <a:schemeClr val="bg2"/>
                    </a:solidFill>
                  </a:tcPr>
                </a:tc>
                <a:tc>
                  <a:txBody>
                    <a:bodyPr/>
                    <a:lstStyle/>
                    <a:p>
                      <a:r>
                        <a:rPr lang="uk-UA" sz="1100" dirty="0">
                          <a:effectLst/>
                          <a:latin typeface="Times New Roman" panose="02020603050405020304" pitchFamily="18" charset="0"/>
                          <a:cs typeface="Times New Roman" panose="02020603050405020304" pitchFamily="18" charset="0"/>
                        </a:rPr>
                        <a:t>2 289 915,76 грн – 2,58 %</a:t>
                      </a:r>
                      <a:endParaRPr lang="x-none"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270" marR="41270" marT="0" marB="0">
                    <a:solidFill>
                      <a:schemeClr val="bg2"/>
                    </a:solidFill>
                  </a:tcPr>
                </a:tc>
                <a:extLst>
                  <a:ext uri="{0D108BD9-81ED-4DB2-BD59-A6C34878D82A}">
                    <a16:rowId xmlns="" xmlns:a16="http://schemas.microsoft.com/office/drawing/2014/main" val="1173553686"/>
                  </a:ext>
                </a:extLst>
              </a:tr>
              <a:tr h="209550">
                <a:tc gridSpan="2">
                  <a:txBody>
                    <a:bodyPr/>
                    <a:lstStyle/>
                    <a:p>
                      <a:endParaRPr lang="x-none" sz="900">
                        <a:effectLst/>
                        <a:latin typeface="Calibri" panose="020F0502020204030204" pitchFamily="34" charset="0"/>
                        <a:ea typeface="Calibri" panose="020F0502020204030204" pitchFamily="34" charset="0"/>
                        <a:cs typeface="Times New Roman" panose="02020603050405020304" pitchFamily="18" charset="0"/>
                      </a:endParaRPr>
                    </a:p>
                  </a:txBody>
                  <a:tcPr marL="41270" marR="41270" marT="0" marB="0">
                    <a:solidFill>
                      <a:schemeClr val="bg2"/>
                    </a:solidFill>
                  </a:tcPr>
                </a:tc>
                <a:tc hMerge="1">
                  <a:txBody>
                    <a:bodyPr/>
                    <a:lstStyle/>
                    <a:p>
                      <a:endParaRPr lang="x-none" sz="900">
                        <a:effectLst/>
                        <a:latin typeface="Calibri" panose="020F0502020204030204" pitchFamily="34" charset="0"/>
                        <a:ea typeface="Calibri" panose="020F0502020204030204" pitchFamily="34" charset="0"/>
                        <a:cs typeface="Times New Roman" panose="02020603050405020304" pitchFamily="18" charset="0"/>
                      </a:endParaRPr>
                    </a:p>
                  </a:txBody>
                  <a:tcPr marL="41270" marR="41270" marT="0" marB="0">
                    <a:solidFill>
                      <a:schemeClr val="bg2"/>
                    </a:solidFill>
                  </a:tcPr>
                </a:tc>
                <a:tc>
                  <a:txBody>
                    <a:bodyPr/>
                    <a:lstStyle/>
                    <a:p>
                      <a:endParaRPr lang="x-none" sz="900">
                        <a:effectLst/>
                        <a:latin typeface="Calibri" panose="020F0502020204030204" pitchFamily="34" charset="0"/>
                        <a:ea typeface="Calibri" panose="020F0502020204030204" pitchFamily="34" charset="0"/>
                        <a:cs typeface="Times New Roman" panose="02020603050405020304" pitchFamily="18" charset="0"/>
                      </a:endParaRPr>
                    </a:p>
                  </a:txBody>
                  <a:tcPr marL="41270" marR="41270" marT="0" marB="0">
                    <a:solidFill>
                      <a:schemeClr val="bg2"/>
                    </a:solidFill>
                  </a:tcPr>
                </a:tc>
                <a:tc gridSpan="2">
                  <a:txBody>
                    <a:bodyPr/>
                    <a:lstStyle/>
                    <a:p>
                      <a:r>
                        <a:rPr lang="x-none" sz="1100" b="1" dirty="0">
                          <a:effectLst/>
                          <a:latin typeface="Times New Roman" panose="02020603050405020304" pitchFamily="18" charset="0"/>
                          <a:ea typeface="Calibri" panose="020F0502020204030204" pitchFamily="34" charset="0"/>
                          <a:cs typeface="Times New Roman" panose="02020603050405020304" pitchFamily="18" charset="0"/>
                        </a:rPr>
                        <a:t>Громадський порядок, безпека</a:t>
                      </a:r>
                    </a:p>
                  </a:txBody>
                  <a:tcPr marL="41270" marR="41270" marT="0" marB="0">
                    <a:solidFill>
                      <a:schemeClr val="bg2"/>
                    </a:solidFill>
                  </a:tcPr>
                </a:tc>
                <a:tc hMerge="1">
                  <a:txBody>
                    <a:bodyPr/>
                    <a:lstStyle/>
                    <a:p>
                      <a:endParaRPr lang="x-none"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solidFill>
                  </a:tcPr>
                </a:tc>
                <a:extLst>
                  <a:ext uri="{0D108BD9-81ED-4DB2-BD59-A6C34878D82A}">
                    <a16:rowId xmlns="" xmlns:a16="http://schemas.microsoft.com/office/drawing/2014/main" val="1525548231"/>
                  </a:ext>
                </a:extLst>
              </a:tr>
              <a:tr h="219075">
                <a:tc gridSpan="2">
                  <a:txBody>
                    <a:bodyPr/>
                    <a:lstStyle/>
                    <a:p>
                      <a:endParaRPr lang="x-none" sz="900">
                        <a:effectLst/>
                        <a:latin typeface="Calibri" panose="020F0502020204030204" pitchFamily="34" charset="0"/>
                        <a:ea typeface="Calibri" panose="020F0502020204030204" pitchFamily="34" charset="0"/>
                        <a:cs typeface="Times New Roman" panose="02020603050405020304" pitchFamily="18" charset="0"/>
                      </a:endParaRPr>
                    </a:p>
                  </a:txBody>
                  <a:tcPr marL="41270" marR="41270" marT="0" marB="0">
                    <a:solidFill>
                      <a:schemeClr val="bg2"/>
                    </a:solidFill>
                  </a:tcPr>
                </a:tc>
                <a:tc hMerge="1">
                  <a:txBody>
                    <a:bodyPr/>
                    <a:lstStyle/>
                    <a:p>
                      <a:endParaRPr lang="x-none" sz="900">
                        <a:effectLst/>
                        <a:latin typeface="Calibri" panose="020F0502020204030204" pitchFamily="34" charset="0"/>
                        <a:ea typeface="Calibri" panose="020F0502020204030204" pitchFamily="34" charset="0"/>
                        <a:cs typeface="Times New Roman" panose="02020603050405020304" pitchFamily="18" charset="0"/>
                      </a:endParaRPr>
                    </a:p>
                  </a:txBody>
                  <a:tcPr marL="41270" marR="41270" marT="0" marB="0">
                    <a:solidFill>
                      <a:schemeClr val="bg2"/>
                    </a:solidFill>
                  </a:tcPr>
                </a:tc>
                <a:tc>
                  <a:txBody>
                    <a:bodyPr/>
                    <a:lstStyle/>
                    <a:p>
                      <a:endParaRPr lang="x-none"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1270" marR="41270" marT="0" marB="0">
                    <a:solidFill>
                      <a:schemeClr val="bg2"/>
                    </a:solidFill>
                  </a:tcPr>
                </a:tc>
                <a:tc>
                  <a:txBody>
                    <a:bodyPr/>
                    <a:lstStyle/>
                    <a:p>
                      <a:endParaRPr lang="x-none"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1270" marR="41270" marT="0" marB="0">
                    <a:solidFill>
                      <a:schemeClr val="bg2"/>
                    </a:solidFill>
                  </a:tcPr>
                </a:tc>
                <a:tc>
                  <a:txBody>
                    <a:bodyPr/>
                    <a:lstStyle/>
                    <a:p>
                      <a:r>
                        <a:rPr lang="x-none" sz="1100" dirty="0">
                          <a:effectLst/>
                          <a:latin typeface="Times New Roman" panose="02020603050405020304" pitchFamily="18" charset="0"/>
                          <a:ea typeface="Calibri" panose="020F0502020204030204" pitchFamily="34" charset="0"/>
                          <a:cs typeface="Times New Roman" panose="02020603050405020304" pitchFamily="18" charset="0"/>
                        </a:rPr>
                        <a:t>688 837,45 грн – 0,78%</a:t>
                      </a:r>
                    </a:p>
                  </a:txBody>
                  <a:tcPr marL="41270" marR="41270" marT="0" marB="0">
                    <a:solidFill>
                      <a:schemeClr val="bg2"/>
                    </a:solidFill>
                  </a:tcPr>
                </a:tc>
                <a:extLst>
                  <a:ext uri="{0D108BD9-81ED-4DB2-BD59-A6C34878D82A}">
                    <a16:rowId xmlns="" xmlns:a16="http://schemas.microsoft.com/office/drawing/2014/main" val="2158748486"/>
                  </a:ext>
                </a:extLst>
              </a:tr>
              <a:tr h="387301">
                <a:tc gridSpan="3">
                  <a:txBody>
                    <a:bodyPr/>
                    <a:lstStyle/>
                    <a:p>
                      <a:pPr algn="ctr"/>
                      <a:r>
                        <a:rPr lang="uk-UA" sz="1400" dirty="0">
                          <a:solidFill>
                            <a:schemeClr val="bg1"/>
                          </a:solidFill>
                          <a:effectLst/>
                          <a:latin typeface="Times New Roman" panose="02020603050405020304" pitchFamily="18" charset="0"/>
                          <a:cs typeface="Times New Roman" panose="02020603050405020304" pitchFamily="18" charset="0"/>
                        </a:rPr>
                        <a:t>РАЗОМ  89 846 330,72 </a:t>
                      </a:r>
                    </a:p>
                    <a:p>
                      <a:pPr algn="ctr"/>
                      <a:r>
                        <a:rPr lang="uk-UA" sz="1400" dirty="0">
                          <a:solidFill>
                            <a:schemeClr val="bg1"/>
                          </a:solidFill>
                          <a:effectLst/>
                          <a:latin typeface="Times New Roman" panose="02020603050405020304" pitchFamily="18" charset="0"/>
                          <a:cs typeface="Times New Roman" panose="02020603050405020304" pitchFamily="18" charset="0"/>
                        </a:rPr>
                        <a:t>грн</a:t>
                      </a:r>
                      <a:endParaRPr lang="x-none" sz="1400" dirty="0">
                        <a:effectLst/>
                        <a:latin typeface="Times New Roman" panose="02020603050405020304" pitchFamily="18" charset="0"/>
                        <a:cs typeface="Times New Roman" panose="02020603050405020304" pitchFamily="18" charset="0"/>
                      </a:endParaRPr>
                    </a:p>
                  </a:txBody>
                  <a:tcPr marL="41270" marR="41270" marT="0" marB="0"/>
                </a:tc>
                <a:tc hMerge="1">
                  <a:txBody>
                    <a:bodyPr/>
                    <a:lstStyle/>
                    <a:p>
                      <a:endParaRPr lang="ru-RU"/>
                    </a:p>
                  </a:txBody>
                  <a:tcPr/>
                </a:tc>
                <a:tc hMerge="1">
                  <a:txBody>
                    <a:bodyPr/>
                    <a:lstStyle/>
                    <a:p>
                      <a:endParaRPr lang="ru-RU"/>
                    </a:p>
                  </a:txBody>
                  <a:tcPr/>
                </a:tc>
                <a:tc gridSpan="2">
                  <a:txBody>
                    <a:bodyPr/>
                    <a:lstStyle/>
                    <a:p>
                      <a:pPr algn="ctr"/>
                      <a:r>
                        <a:rPr lang="uk-UA" sz="1400" b="1" dirty="0">
                          <a:solidFill>
                            <a:schemeClr val="bg1"/>
                          </a:solidFill>
                          <a:effectLst/>
                          <a:latin typeface="Times New Roman" panose="02020603050405020304" pitchFamily="18" charset="0"/>
                          <a:cs typeface="Times New Roman" panose="02020603050405020304" pitchFamily="18" charset="0"/>
                        </a:rPr>
                        <a:t>РАЗОМ   88 696 166, 42 грн</a:t>
                      </a:r>
                      <a:endParaRPr lang="x-none" sz="1400" b="1" dirty="0">
                        <a:solidFill>
                          <a:schemeClr val="bg1"/>
                        </a:solidFill>
                        <a:effectLst/>
                        <a:latin typeface="Times New Roman" panose="02020603050405020304" pitchFamily="18" charset="0"/>
                        <a:cs typeface="Times New Roman" panose="02020603050405020304" pitchFamily="18" charset="0"/>
                      </a:endParaRPr>
                    </a:p>
                  </a:txBody>
                  <a:tcPr marL="41270" marR="41270" marT="0" marB="0">
                    <a:solidFill>
                      <a:schemeClr val="accent1"/>
                    </a:solidFill>
                  </a:tcPr>
                </a:tc>
                <a:tc hMerge="1">
                  <a:txBody>
                    <a:bodyPr/>
                    <a:lstStyle/>
                    <a:p>
                      <a:pPr algn="ctr"/>
                      <a:r>
                        <a:rPr lang="uk-UA" sz="1400" dirty="0">
                          <a:solidFill>
                            <a:schemeClr val="bg1"/>
                          </a:solidFill>
                          <a:effectLst/>
                          <a:latin typeface="Times New Roman" panose="02020603050405020304" pitchFamily="18" charset="0"/>
                          <a:cs typeface="Times New Roman" panose="02020603050405020304" pitchFamily="18" charset="0"/>
                        </a:rPr>
                        <a:t>123 165 690,52 грн</a:t>
                      </a:r>
                      <a:endParaRPr lang="x-none"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 xmlns:a16="http://schemas.microsoft.com/office/drawing/2014/main" val="999670022"/>
                  </a:ext>
                </a:extLst>
              </a:tr>
            </a:tbl>
          </a:graphicData>
        </a:graphic>
      </p:graphicFrame>
      <p:sp>
        <p:nvSpPr>
          <p:cNvPr id="15" name="Скругленный прямоугольник 14">
            <a:extLst>
              <a:ext uri="{FF2B5EF4-FFF2-40B4-BE49-F238E27FC236}">
                <a16:creationId xmlns="" xmlns:a16="http://schemas.microsoft.com/office/drawing/2014/main" id="{6E005C7E-61A7-9675-1366-819A7E4DEB33}"/>
              </a:ext>
            </a:extLst>
          </p:cNvPr>
          <p:cNvSpPr/>
          <p:nvPr/>
        </p:nvSpPr>
        <p:spPr>
          <a:xfrm>
            <a:off x="178027" y="5905500"/>
            <a:ext cx="4365398" cy="771525"/>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68070" tIns="34035" rIns="68070" bIns="34035" rtlCol="0" anchor="ctr"/>
          <a:lstStyle/>
          <a:p>
            <a:pPr algn="ctr"/>
            <a:r>
              <a:rPr lang="x-none" sz="1600" b="1" dirty="0">
                <a:solidFill>
                  <a:schemeClr val="tx1"/>
                </a:solidFill>
                <a:latin typeface="Times New Roman" panose="02020603050405020304" pitchFamily="18" charset="0"/>
                <a:cs typeface="Times New Roman" panose="02020603050405020304" pitchFamily="18" charset="0"/>
              </a:rPr>
              <a:t>ВИКОНАННЯ БЮДЖЕТУ ЗА 2021 РІК </a:t>
            </a:r>
          </a:p>
          <a:p>
            <a:pPr algn="ctr"/>
            <a:r>
              <a:rPr lang="x-none" sz="1600" b="1" dirty="0">
                <a:solidFill>
                  <a:schemeClr val="tx1"/>
                </a:solidFill>
                <a:latin typeface="Times New Roman" panose="02020603050405020304" pitchFamily="18" charset="0"/>
                <a:cs typeface="Times New Roman" panose="02020603050405020304" pitchFamily="18" charset="0"/>
              </a:rPr>
              <a:t>За доходами – 105,2 %</a:t>
            </a:r>
          </a:p>
          <a:p>
            <a:pPr algn="ctr"/>
            <a:r>
              <a:rPr lang="ru-RU" sz="1600" b="1" dirty="0">
                <a:solidFill>
                  <a:schemeClr val="tx1"/>
                </a:solidFill>
                <a:latin typeface="Times New Roman" panose="02020603050405020304" pitchFamily="18" charset="0"/>
                <a:cs typeface="Times New Roman" panose="02020603050405020304" pitchFamily="18" charset="0"/>
              </a:rPr>
              <a:t>З</a:t>
            </a:r>
            <a:r>
              <a:rPr lang="x-none" sz="1600" b="1" dirty="0">
                <a:solidFill>
                  <a:schemeClr val="tx1"/>
                </a:solidFill>
                <a:latin typeface="Times New Roman" panose="02020603050405020304" pitchFamily="18" charset="0"/>
                <a:cs typeface="Times New Roman" panose="02020603050405020304" pitchFamily="18" charset="0"/>
              </a:rPr>
              <a:t>а видатками – 95,5 %</a:t>
            </a:r>
          </a:p>
        </p:txBody>
      </p:sp>
    </p:spTree>
    <p:extLst>
      <p:ext uri="{BB962C8B-B14F-4D97-AF65-F5344CB8AC3E}">
        <p14:creationId xmlns="" xmlns:p14="http://schemas.microsoft.com/office/powerpoint/2010/main" val="11746445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 xmlns:a16="http://schemas.microsoft.com/office/drawing/2014/main" id="{BF4DA55E-EE7E-402A-AC94-A64ABF4D40E7}"/>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656621" y="193324"/>
            <a:ext cx="340634" cy="488666"/>
          </a:xfrm>
          <a:prstGeom prst="rect">
            <a:avLst/>
          </a:prstGeom>
        </p:spPr>
      </p:pic>
      <p:sp>
        <p:nvSpPr>
          <p:cNvPr id="13" name="Объект 9">
            <a:extLst>
              <a:ext uri="{FF2B5EF4-FFF2-40B4-BE49-F238E27FC236}">
                <a16:creationId xmlns="" xmlns:a16="http://schemas.microsoft.com/office/drawing/2014/main" id="{8F8BFA51-86B9-4A2F-9138-41E1D0518CFA}"/>
              </a:ext>
            </a:extLst>
          </p:cNvPr>
          <p:cNvSpPr txBox="1">
            <a:spLocks/>
          </p:cNvSpPr>
          <p:nvPr/>
        </p:nvSpPr>
        <p:spPr>
          <a:xfrm>
            <a:off x="283103" y="2946041"/>
            <a:ext cx="2667915" cy="290230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5000"/>
              </a:lnSpc>
              <a:spcAft>
                <a:spcPts val="750"/>
              </a:spcAft>
              <a:buNone/>
            </a:pPr>
            <a:endParaRPr lang="ru-RU" sz="135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 xmlns:a16="http://schemas.microsoft.com/office/drawing/2014/main" id="{8652EE77-AC41-4EDF-8E2F-37A9C98CC173}"/>
              </a:ext>
            </a:extLst>
          </p:cNvPr>
          <p:cNvSpPr txBox="1"/>
          <p:nvPr/>
        </p:nvSpPr>
        <p:spPr>
          <a:xfrm>
            <a:off x="5014913" y="4131945"/>
            <a:ext cx="184731" cy="300082"/>
          </a:xfrm>
          <a:prstGeom prst="rect">
            <a:avLst/>
          </a:prstGeom>
          <a:noFill/>
        </p:spPr>
        <p:txBody>
          <a:bodyPr wrap="none" rtlCol="0">
            <a:spAutoFit/>
          </a:bodyPr>
          <a:lstStyle/>
          <a:p>
            <a:endParaRPr lang="ru-RU" sz="1350" dirty="0"/>
          </a:p>
        </p:txBody>
      </p:sp>
      <p:sp>
        <p:nvSpPr>
          <p:cNvPr id="2" name="Прямоугольник 1">
            <a:extLst>
              <a:ext uri="{FF2B5EF4-FFF2-40B4-BE49-F238E27FC236}">
                <a16:creationId xmlns="" xmlns:a16="http://schemas.microsoft.com/office/drawing/2014/main" id="{380A2959-EBD1-4FB6-9F46-B3710510C984}"/>
              </a:ext>
            </a:extLst>
          </p:cNvPr>
          <p:cNvSpPr/>
          <p:nvPr/>
        </p:nvSpPr>
        <p:spPr>
          <a:xfrm>
            <a:off x="125188" y="795056"/>
            <a:ext cx="8856887" cy="2677656"/>
          </a:xfrm>
          <a:prstGeom prst="rect">
            <a:avLst/>
          </a:prstGeom>
        </p:spPr>
        <p:txBody>
          <a:bodyPr wrap="square">
            <a:spAutoFit/>
          </a:bodyPr>
          <a:lstStyle/>
          <a:p>
            <a:pPr algn="just"/>
            <a:r>
              <a:rPr lang="ru-RU" sz="2000" dirty="0">
                <a:solidFill>
                  <a:srgbClr val="050505"/>
                </a:solidFill>
                <a:latin typeface="Times New Roman" panose="02020603050405020304" pitchFamily="18" charset="0"/>
                <a:cs typeface="Times New Roman" panose="02020603050405020304" pitchFamily="18" charset="0"/>
              </a:rPr>
              <a:t>Заради пожежної безпеки громадян та надзвичайних ситуацій техногенного та природного характеру Гребінківська селищна рада підтримує та співфінансує з </a:t>
            </a:r>
            <a:r>
              <a:rPr lang="ru-RU" sz="2000" dirty="0" smtClean="0">
                <a:solidFill>
                  <a:srgbClr val="050505"/>
                </a:solidFill>
                <a:latin typeface="Times New Roman" panose="02020603050405020304" pitchFamily="18" charset="0"/>
                <a:cs typeface="Times New Roman" panose="02020603050405020304" pitchFamily="18" charset="0"/>
              </a:rPr>
              <a:t> </a:t>
            </a:r>
            <a:r>
              <a:rPr lang="ru-RU" sz="2000" dirty="0">
                <a:solidFill>
                  <a:srgbClr val="050505"/>
                </a:solidFill>
                <a:latin typeface="Times New Roman" panose="02020603050405020304" pitchFamily="18" charset="0"/>
                <a:cs typeface="Times New Roman" panose="02020603050405020304" pitchFamily="18" charset="0"/>
              </a:rPr>
              <a:t>бюджету </a:t>
            </a:r>
            <a:r>
              <a:rPr lang="ru-RU" sz="2000" dirty="0" smtClean="0">
                <a:solidFill>
                  <a:srgbClr val="050505"/>
                </a:solidFill>
                <a:latin typeface="Times New Roman" panose="02020603050405020304" pitchFamily="18" charset="0"/>
                <a:cs typeface="Times New Roman" panose="02020603050405020304" pitchFamily="18" charset="0"/>
              </a:rPr>
              <a:t>Гребінківської селищної територіальної громади роботу  </a:t>
            </a:r>
            <a:endParaRPr lang="ru-RU" sz="2000" dirty="0">
              <a:solidFill>
                <a:srgbClr val="050505"/>
              </a:solidFill>
              <a:latin typeface="Times New Roman" panose="02020603050405020304" pitchFamily="18" charset="0"/>
              <a:cs typeface="Times New Roman" panose="02020603050405020304" pitchFamily="18" charset="0"/>
            </a:endParaRPr>
          </a:p>
          <a:p>
            <a:pPr algn="just"/>
            <a:r>
              <a:rPr lang="ru-RU" sz="2000" b="1" dirty="0">
                <a:solidFill>
                  <a:srgbClr val="050505"/>
                </a:solidFill>
                <a:latin typeface="Times New Roman" panose="02020603050405020304" pitchFamily="18" charset="0"/>
                <a:cs typeface="Times New Roman" panose="02020603050405020304" pitchFamily="18" charset="0"/>
              </a:rPr>
              <a:t>Гребінківського 48-го </a:t>
            </a:r>
          </a:p>
          <a:p>
            <a:pPr algn="just"/>
            <a:r>
              <a:rPr lang="ru-RU" sz="2000" b="1" dirty="0">
                <a:solidFill>
                  <a:srgbClr val="050505"/>
                </a:solidFill>
                <a:latin typeface="Times New Roman" panose="02020603050405020304" pitchFamily="18" charset="0"/>
                <a:cs typeface="Times New Roman" panose="02020603050405020304" pitchFamily="18" charset="0"/>
              </a:rPr>
              <a:t>державного </a:t>
            </a:r>
            <a:r>
              <a:rPr lang="ru-RU" sz="2000" b="1" dirty="0" err="1" smtClean="0">
                <a:solidFill>
                  <a:srgbClr val="050505"/>
                </a:solidFill>
                <a:latin typeface="Times New Roman" panose="02020603050405020304" pitchFamily="18" charset="0"/>
                <a:cs typeface="Times New Roman" panose="02020603050405020304" pitchFamily="18" charset="0"/>
              </a:rPr>
              <a:t>пожежно</a:t>
            </a:r>
            <a:r>
              <a:rPr lang="ru-RU" sz="2000" b="1" dirty="0" smtClean="0">
                <a:solidFill>
                  <a:srgbClr val="050505"/>
                </a:solidFill>
                <a:latin typeface="Times New Roman" panose="02020603050405020304" pitchFamily="18" charset="0"/>
                <a:cs typeface="Times New Roman" panose="02020603050405020304" pitchFamily="18" charset="0"/>
              </a:rPr>
              <a:t>-</a:t>
            </a:r>
            <a:endParaRPr lang="ru-RU" sz="2000" b="1" dirty="0">
              <a:solidFill>
                <a:srgbClr val="050505"/>
              </a:solidFill>
              <a:latin typeface="Times New Roman" panose="02020603050405020304" pitchFamily="18" charset="0"/>
              <a:cs typeface="Times New Roman" panose="02020603050405020304" pitchFamily="18" charset="0"/>
            </a:endParaRPr>
          </a:p>
          <a:p>
            <a:pPr algn="just"/>
            <a:r>
              <a:rPr lang="ru-RU" sz="2000" b="1" dirty="0">
                <a:solidFill>
                  <a:srgbClr val="050505"/>
                </a:solidFill>
                <a:latin typeface="Times New Roman" panose="02020603050405020304" pitchFamily="18" charset="0"/>
                <a:cs typeface="Times New Roman" panose="02020603050405020304" pitchFamily="18" charset="0"/>
              </a:rPr>
              <a:t>рятувального посту</a:t>
            </a:r>
          </a:p>
          <a:p>
            <a:pPr algn="just"/>
            <a:endParaRPr lang="uk-UA" sz="1600" b="1" dirty="0">
              <a:solidFill>
                <a:srgbClr val="050505"/>
              </a:solidFill>
              <a:latin typeface="Times New Roman" panose="02020603050405020304" pitchFamily="18" charset="0"/>
              <a:cs typeface="Times New Roman" panose="02020603050405020304" pitchFamily="18" charset="0"/>
            </a:endParaRPr>
          </a:p>
          <a:p>
            <a:pPr algn="just"/>
            <a:r>
              <a:rPr lang="ru-RU" sz="1600" dirty="0">
                <a:solidFill>
                  <a:srgbClr val="050505"/>
                </a:solidFill>
                <a:latin typeface="Times New Roman" panose="02020603050405020304" pitchFamily="18" charset="0"/>
                <a:cs typeface="Times New Roman" panose="02020603050405020304" pitchFamily="18" charset="0"/>
              </a:rPr>
              <a:t>смт Гребінки, </a:t>
            </a:r>
          </a:p>
          <a:p>
            <a:pPr algn="just"/>
            <a:r>
              <a:rPr lang="ru-RU" sz="1600" dirty="0">
                <a:solidFill>
                  <a:srgbClr val="050505"/>
                </a:solidFill>
                <a:latin typeface="Times New Roman" panose="02020603050405020304" pitchFamily="18" charset="0"/>
                <a:cs typeface="Times New Roman" panose="02020603050405020304" pitchFamily="18" charset="0"/>
              </a:rPr>
              <a:t>вул. Святопокровська, 3</a:t>
            </a:r>
            <a:endParaRPr lang="ru-RU" sz="1600" dirty="0">
              <a:latin typeface="Times New Roman" panose="02020603050405020304" pitchFamily="18" charset="0"/>
              <a:cs typeface="Times New Roman" panose="02020603050405020304" pitchFamily="18" charset="0"/>
            </a:endParaRPr>
          </a:p>
        </p:txBody>
      </p:sp>
      <p:sp>
        <p:nvSpPr>
          <p:cNvPr id="21" name="Заголовок 8">
            <a:extLst>
              <a:ext uri="{FF2B5EF4-FFF2-40B4-BE49-F238E27FC236}">
                <a16:creationId xmlns="" xmlns:a16="http://schemas.microsoft.com/office/drawing/2014/main" id="{38D99DF1-503D-425F-BDFE-D0E77707A0BA}"/>
              </a:ext>
            </a:extLst>
          </p:cNvPr>
          <p:cNvSpPr txBox="1">
            <a:spLocks/>
          </p:cNvSpPr>
          <p:nvPr/>
        </p:nvSpPr>
        <p:spPr>
          <a:xfrm>
            <a:off x="4699213" y="184241"/>
            <a:ext cx="4053104" cy="489444"/>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uk-UA" sz="2625"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БЕЗПЕКА І ПОРЯДОК</a:t>
            </a:r>
            <a:endParaRPr lang="ru-RU" sz="2625"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195943" y="4309655"/>
            <a:ext cx="8591550" cy="2308324"/>
          </a:xfrm>
          <a:prstGeom prst="rect">
            <a:avLst/>
          </a:prstGeom>
        </p:spPr>
        <p:txBody>
          <a:bodyPr wrap="square">
            <a:spAutoFit/>
          </a:bodyPr>
          <a:lstStyle/>
          <a:p>
            <a:pPr marL="214313" indent="-214313" algn="just"/>
            <a:r>
              <a:rPr lang="uk-UA" sz="2400" dirty="0">
                <a:latin typeface="Times New Roman" panose="02020603050405020304" pitchFamily="18" charset="0"/>
                <a:cs typeface="Times New Roman" panose="02020603050405020304" pitchFamily="18" charset="0"/>
              </a:rPr>
              <a:t>    Програма захисту населення і територій Гребінківської селищної </a:t>
            </a:r>
            <a:r>
              <a:rPr lang="uk-UA" sz="2400" dirty="0" smtClean="0">
                <a:latin typeface="Times New Roman" panose="02020603050405020304" pitchFamily="18" charset="0"/>
                <a:cs typeface="Times New Roman" panose="02020603050405020304" pitchFamily="18" charset="0"/>
              </a:rPr>
              <a:t>територіальної </a:t>
            </a:r>
            <a:r>
              <a:rPr lang="uk-UA" sz="2400" dirty="0">
                <a:latin typeface="Times New Roman" panose="02020603050405020304" pitchFamily="18" charset="0"/>
                <a:cs typeface="Times New Roman" panose="02020603050405020304" pitchFamily="18" charset="0"/>
              </a:rPr>
              <a:t>громади від надзвичайних ситуацій техногенного та природного характеру, забезпечення пожежної безпеки на 2021-2025 роки </a:t>
            </a:r>
            <a:r>
              <a:rPr lang="uk-UA" sz="2400" dirty="0" smtClean="0">
                <a:latin typeface="Times New Roman" panose="02020603050405020304" pitchFamily="18" charset="0"/>
                <a:cs typeface="Times New Roman" panose="02020603050405020304" pitchFamily="18" charset="0"/>
              </a:rPr>
              <a:t>(</a:t>
            </a:r>
            <a:r>
              <a:rPr lang="uk-UA" sz="2400" b="1" dirty="0" smtClean="0">
                <a:latin typeface="Times New Roman" panose="02020603050405020304" pitchFamily="18" charset="0"/>
                <a:cs typeface="Times New Roman" panose="02020603050405020304" pitchFamily="18" charset="0"/>
              </a:rPr>
              <a:t>план </a:t>
            </a:r>
            <a:r>
              <a:rPr lang="uk-UA" sz="2400" b="1" dirty="0">
                <a:latin typeface="Times New Roman" panose="02020603050405020304" pitchFamily="18" charset="0"/>
                <a:cs typeface="Times New Roman" panose="02020603050405020304" pitchFamily="18" charset="0"/>
              </a:rPr>
              <a:t>з </a:t>
            </a:r>
            <a:r>
              <a:rPr lang="uk-UA" sz="2400" b="1" dirty="0" smtClean="0">
                <a:latin typeface="Times New Roman" panose="02020603050405020304" pitchFamily="18" charset="0"/>
                <a:cs typeface="Times New Roman" panose="02020603050405020304" pitchFamily="18" charset="0"/>
              </a:rPr>
              <a:t>бюджету Гребінківської селищної територіальної громади - 300 </a:t>
            </a:r>
            <a:r>
              <a:rPr lang="uk-UA" sz="2400" b="1" dirty="0">
                <a:latin typeface="Times New Roman" panose="02020603050405020304" pitchFamily="18" charset="0"/>
                <a:cs typeface="Times New Roman" panose="02020603050405020304" pitchFamily="18" charset="0"/>
              </a:rPr>
              <a:t>тис. грн</a:t>
            </a:r>
            <a:r>
              <a:rPr lang="uk-UA" sz="2400" dirty="0">
                <a:latin typeface="Times New Roman" panose="02020603050405020304" pitchFamily="18" charset="0"/>
                <a:cs typeface="Times New Roman" panose="02020603050405020304" pitchFamily="18" charset="0"/>
              </a:rPr>
              <a:t>) </a:t>
            </a:r>
            <a:r>
              <a:rPr lang="uk-UA" sz="2400" dirty="0" smtClean="0">
                <a:latin typeface="Times New Roman" panose="02020603050405020304" pitchFamily="18" charset="0"/>
                <a:cs typeface="Times New Roman" panose="02020603050405020304" pitchFamily="18" charset="0"/>
              </a:rPr>
              <a:t>профінансовано за 9 міс. 2022 </a:t>
            </a:r>
            <a:r>
              <a:rPr lang="uk-UA" sz="2400" dirty="0">
                <a:latin typeface="Times New Roman" panose="02020603050405020304" pitchFamily="18" charset="0"/>
                <a:cs typeface="Times New Roman" panose="02020603050405020304" pitchFamily="18" charset="0"/>
              </a:rPr>
              <a:t>рік – 50 тис. грн</a:t>
            </a:r>
          </a:p>
        </p:txBody>
      </p:sp>
      <p:pic>
        <p:nvPicPr>
          <p:cNvPr id="10" name="Picture 2" descr="C:\Users\valera\Downloads\FB_IMG_1663341889028.jpg"/>
          <p:cNvPicPr>
            <a:picLocks noChangeAspect="1" noChangeArrowheads="1"/>
          </p:cNvPicPr>
          <p:nvPr/>
        </p:nvPicPr>
        <p:blipFill>
          <a:blip r:embed="rId3" cstate="print"/>
          <a:srcRect/>
          <a:stretch>
            <a:fillRect/>
          </a:stretch>
        </p:blipFill>
        <p:spPr bwMode="auto">
          <a:xfrm>
            <a:off x="3487782" y="1832543"/>
            <a:ext cx="5044714" cy="2443949"/>
          </a:xfrm>
          <a:prstGeom prst="rect">
            <a:avLst/>
          </a:prstGeom>
          <a:noFill/>
        </p:spPr>
      </p:pic>
    </p:spTree>
    <p:extLst>
      <p:ext uri="{BB962C8B-B14F-4D97-AF65-F5344CB8AC3E}">
        <p14:creationId xmlns="" xmlns:p14="http://schemas.microsoft.com/office/powerpoint/2010/main" val="12194753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a:extLst>
              <a:ext uri="{FF2B5EF4-FFF2-40B4-BE49-F238E27FC236}">
                <a16:creationId xmlns="" xmlns:a16="http://schemas.microsoft.com/office/drawing/2014/main" id="{A0DD3BFC-42AA-453F-B77C-4B3C5A00AB84}"/>
              </a:ext>
            </a:extLst>
          </p:cNvPr>
          <p:cNvSpPr>
            <a:spLocks noGrp="1"/>
          </p:cNvSpPr>
          <p:nvPr>
            <p:ph type="title"/>
          </p:nvPr>
        </p:nvSpPr>
        <p:spPr>
          <a:xfrm>
            <a:off x="32013" y="339841"/>
            <a:ext cx="4612601" cy="473540"/>
          </a:xfrm>
        </p:spPr>
        <p:txBody>
          <a:bodyPr>
            <a:noAutofit/>
          </a:bodyPr>
          <a:lstStyle/>
          <a:p>
            <a:pPr algn="ctr"/>
            <a:r>
              <a:rPr lang="uk-UA" sz="2250" b="1"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«Поліцейський офіцер громади»</a:t>
            </a:r>
            <a:endParaRPr lang="ru-RU" sz="2250" b="1"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12" name="Рисунок 11">
            <a:extLst>
              <a:ext uri="{FF2B5EF4-FFF2-40B4-BE49-F238E27FC236}">
                <a16:creationId xmlns="" xmlns:a16="http://schemas.microsoft.com/office/drawing/2014/main" id="{BF4DA55E-EE7E-402A-AC94-A64ABF4D40E7}"/>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820695" y="173194"/>
            <a:ext cx="260584" cy="373829"/>
          </a:xfrm>
          <a:prstGeom prst="rect">
            <a:avLst/>
          </a:prstGeom>
        </p:spPr>
      </p:pic>
      <p:sp>
        <p:nvSpPr>
          <p:cNvPr id="13" name="Объект 9">
            <a:extLst>
              <a:ext uri="{FF2B5EF4-FFF2-40B4-BE49-F238E27FC236}">
                <a16:creationId xmlns="" xmlns:a16="http://schemas.microsoft.com/office/drawing/2014/main" id="{8F8BFA51-86B9-4A2F-9138-41E1D0518CFA}"/>
              </a:ext>
            </a:extLst>
          </p:cNvPr>
          <p:cNvSpPr txBox="1">
            <a:spLocks/>
          </p:cNvSpPr>
          <p:nvPr/>
        </p:nvSpPr>
        <p:spPr>
          <a:xfrm>
            <a:off x="283103" y="2946041"/>
            <a:ext cx="2667915" cy="290230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5000"/>
              </a:lnSpc>
              <a:spcAft>
                <a:spcPts val="750"/>
              </a:spcAft>
              <a:buNone/>
            </a:pPr>
            <a:endParaRPr lang="ru-RU" sz="135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21" name="Прямоугольник 20">
            <a:extLst>
              <a:ext uri="{FF2B5EF4-FFF2-40B4-BE49-F238E27FC236}">
                <a16:creationId xmlns="" xmlns:a16="http://schemas.microsoft.com/office/drawing/2014/main" id="{702BE91C-40AC-4F27-8248-54B7E269A670}"/>
              </a:ext>
            </a:extLst>
          </p:cNvPr>
          <p:cNvSpPr/>
          <p:nvPr/>
        </p:nvSpPr>
        <p:spPr>
          <a:xfrm>
            <a:off x="3286126" y="785581"/>
            <a:ext cx="5610224" cy="282439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600" b="1" u="sng" dirty="0">
                <a:solidFill>
                  <a:srgbClr val="002060"/>
                </a:solidFill>
                <a:latin typeface="Times New Roman" pitchFamily="18" charset="0"/>
                <a:cs typeface="Times New Roman" pitchFamily="18" charset="0"/>
              </a:rPr>
              <a:t>Орієнтування на потреби місцевого населення:</a:t>
            </a:r>
          </a:p>
          <a:p>
            <a:pPr marL="214313" indent="-214313">
              <a:buFont typeface="Arial" panose="020B0604020202020204" pitchFamily="34" charset="0"/>
              <a:buChar char="•"/>
            </a:pPr>
            <a:r>
              <a:rPr lang="uk-UA" sz="2600" i="1" dirty="0">
                <a:solidFill>
                  <a:srgbClr val="002060"/>
                </a:solidFill>
                <a:latin typeface="Times New Roman" pitchFamily="18" charset="0"/>
                <a:cs typeface="Times New Roman" pitchFamily="18" charset="0"/>
              </a:rPr>
              <a:t>постійний контакт з жителями;</a:t>
            </a:r>
          </a:p>
          <a:p>
            <a:pPr marL="214313" indent="-214313">
              <a:buFont typeface="Arial" panose="020B0604020202020204" pitchFamily="34" charset="0"/>
              <a:buChar char="•"/>
            </a:pPr>
            <a:r>
              <a:rPr lang="uk-UA" sz="2600" i="1" dirty="0">
                <a:solidFill>
                  <a:srgbClr val="002060"/>
                </a:solidFill>
                <a:latin typeface="Times New Roman" pitchFamily="18" charset="0"/>
                <a:cs typeface="Times New Roman" pitchFamily="18" charset="0"/>
              </a:rPr>
              <a:t>порядок на своїй території;</a:t>
            </a:r>
          </a:p>
          <a:p>
            <a:pPr marL="214313" indent="-214313">
              <a:buFont typeface="Arial" panose="020B0604020202020204" pitchFamily="34" charset="0"/>
              <a:buChar char="•"/>
            </a:pPr>
            <a:r>
              <a:rPr lang="uk-UA" sz="2600" i="1" dirty="0">
                <a:solidFill>
                  <a:srgbClr val="002060"/>
                </a:solidFill>
                <a:latin typeface="Times New Roman" pitchFamily="18" charset="0"/>
                <a:cs typeface="Times New Roman" pitchFamily="18" charset="0"/>
              </a:rPr>
              <a:t>своєчасне реагування на проблеми громади;</a:t>
            </a:r>
          </a:p>
          <a:p>
            <a:pPr marL="214313" indent="-214313">
              <a:buFont typeface="Arial" panose="020B0604020202020204" pitchFamily="34" charset="0"/>
              <a:buChar char="•"/>
            </a:pPr>
            <a:r>
              <a:rPr lang="uk-UA" sz="2600" i="1" dirty="0">
                <a:solidFill>
                  <a:srgbClr val="002060"/>
                </a:solidFill>
                <a:latin typeface="Times New Roman" pitchFamily="18" charset="0"/>
                <a:cs typeface="Times New Roman" pitchFamily="18" charset="0"/>
              </a:rPr>
              <a:t>запобігання правопорушень</a:t>
            </a:r>
            <a:endParaRPr lang="ru-RU" sz="2600" i="1" dirty="0">
              <a:solidFill>
                <a:srgbClr val="002060"/>
              </a:solidFill>
              <a:latin typeface="Times New Roman" pitchFamily="18" charset="0"/>
              <a:cs typeface="Times New Roman" pitchFamily="18" charset="0"/>
            </a:endParaRPr>
          </a:p>
        </p:txBody>
      </p:sp>
      <p:sp>
        <p:nvSpPr>
          <p:cNvPr id="11" name="Прямоугольник 10">
            <a:extLst>
              <a:ext uri="{FF2B5EF4-FFF2-40B4-BE49-F238E27FC236}">
                <a16:creationId xmlns="" xmlns:a16="http://schemas.microsoft.com/office/drawing/2014/main" id="{42A95CE2-DC91-4BF6-A1F5-3B69EF986B30}"/>
              </a:ext>
            </a:extLst>
          </p:cNvPr>
          <p:cNvSpPr/>
          <p:nvPr/>
        </p:nvSpPr>
        <p:spPr>
          <a:xfrm>
            <a:off x="2818510" y="2347695"/>
            <a:ext cx="5864469" cy="507831"/>
          </a:xfrm>
          <a:prstGeom prst="rect">
            <a:avLst/>
          </a:prstGeom>
        </p:spPr>
        <p:txBody>
          <a:bodyPr wrap="square">
            <a:spAutoFit/>
          </a:bodyPr>
          <a:lstStyle/>
          <a:p>
            <a:pPr algn="ctr"/>
            <a:endParaRPr lang="uk-UA" sz="1350" dirty="0">
              <a:latin typeface="Times New Roman" panose="02020603050405020304" pitchFamily="18" charset="0"/>
              <a:ea typeface="Calibri" panose="020F0502020204030204" pitchFamily="34" charset="0"/>
            </a:endParaRPr>
          </a:p>
          <a:p>
            <a:pPr algn="ctr"/>
            <a:endParaRPr lang="ru-RU" sz="1350" b="1" dirty="0"/>
          </a:p>
        </p:txBody>
      </p:sp>
      <p:sp>
        <p:nvSpPr>
          <p:cNvPr id="15" name="TextBox 14">
            <a:extLst>
              <a:ext uri="{FF2B5EF4-FFF2-40B4-BE49-F238E27FC236}">
                <a16:creationId xmlns="" xmlns:a16="http://schemas.microsoft.com/office/drawing/2014/main" id="{8652EE77-AC41-4EDF-8E2F-37A9C98CC173}"/>
              </a:ext>
            </a:extLst>
          </p:cNvPr>
          <p:cNvSpPr txBox="1"/>
          <p:nvPr/>
        </p:nvSpPr>
        <p:spPr>
          <a:xfrm>
            <a:off x="5014913" y="4131945"/>
            <a:ext cx="184731" cy="300082"/>
          </a:xfrm>
          <a:prstGeom prst="rect">
            <a:avLst/>
          </a:prstGeom>
          <a:noFill/>
        </p:spPr>
        <p:txBody>
          <a:bodyPr wrap="none" rtlCol="0">
            <a:spAutoFit/>
          </a:bodyPr>
          <a:lstStyle/>
          <a:p>
            <a:endParaRPr lang="ru-RU" sz="1350" dirty="0"/>
          </a:p>
        </p:txBody>
      </p:sp>
      <p:sp>
        <p:nvSpPr>
          <p:cNvPr id="5" name="Прямоугольник 4">
            <a:extLst>
              <a:ext uri="{FF2B5EF4-FFF2-40B4-BE49-F238E27FC236}">
                <a16:creationId xmlns="" xmlns:a16="http://schemas.microsoft.com/office/drawing/2014/main" id="{2541925E-CCDD-4C24-9693-43DA7BEB79E0}"/>
              </a:ext>
            </a:extLst>
          </p:cNvPr>
          <p:cNvSpPr/>
          <p:nvPr/>
        </p:nvSpPr>
        <p:spPr>
          <a:xfrm>
            <a:off x="322490" y="2611226"/>
            <a:ext cx="2780836" cy="111051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b="1" dirty="0">
                <a:solidFill>
                  <a:schemeClr val="tx1"/>
                </a:solidFill>
                <a:latin typeface="Times New Roman" panose="02020603050405020304" pitchFamily="18" charset="0"/>
                <a:cs typeface="Times New Roman" panose="02020603050405020304" pitchFamily="18" charset="0"/>
              </a:rPr>
              <a:t>В рамках проєкту «Поліцейський офіцер громади» працює поліцейська станція </a:t>
            </a:r>
          </a:p>
          <a:p>
            <a:pPr algn="ctr"/>
            <a:r>
              <a:rPr lang="uk-UA" sz="1400" dirty="0">
                <a:solidFill>
                  <a:schemeClr val="tx1"/>
                </a:solidFill>
                <a:latin typeface="Times New Roman" panose="02020603050405020304" pitchFamily="18" charset="0"/>
                <a:cs typeface="Times New Roman" panose="02020603050405020304" pitchFamily="18" charset="0"/>
              </a:rPr>
              <a:t>(приміщення ЦНАПу </a:t>
            </a:r>
          </a:p>
          <a:p>
            <a:pPr algn="ctr"/>
            <a:r>
              <a:rPr lang="uk-UA" sz="1400" dirty="0">
                <a:solidFill>
                  <a:schemeClr val="tx1"/>
                </a:solidFill>
                <a:latin typeface="Times New Roman" panose="02020603050405020304" pitchFamily="18" charset="0"/>
                <a:cs typeface="Times New Roman" panose="02020603050405020304" pitchFamily="18" charset="0"/>
              </a:rPr>
              <a:t>смт Гребінки, вул. Київська 91/2)</a:t>
            </a:r>
            <a:r>
              <a:rPr lang="uk-UA" sz="1400" dirty="0"/>
              <a:t> </a:t>
            </a:r>
          </a:p>
        </p:txBody>
      </p:sp>
      <p:sp>
        <p:nvSpPr>
          <p:cNvPr id="25" name="Заголовок 8">
            <a:extLst>
              <a:ext uri="{FF2B5EF4-FFF2-40B4-BE49-F238E27FC236}">
                <a16:creationId xmlns="" xmlns:a16="http://schemas.microsoft.com/office/drawing/2014/main" id="{C5439FED-B433-4347-B50E-9645E5850C8F}"/>
              </a:ext>
            </a:extLst>
          </p:cNvPr>
          <p:cNvSpPr txBox="1">
            <a:spLocks/>
          </p:cNvSpPr>
          <p:nvPr/>
        </p:nvSpPr>
        <p:spPr>
          <a:xfrm>
            <a:off x="4924062" y="173194"/>
            <a:ext cx="3896633" cy="34768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uk-UA" sz="2625"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БЕЗПЕКА І ПОРЯДОК</a:t>
            </a:r>
            <a:endParaRPr lang="ru-RU" sz="2625"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29" name="Прямоугольник 28"/>
          <p:cNvSpPr/>
          <p:nvPr/>
        </p:nvSpPr>
        <p:spPr>
          <a:xfrm>
            <a:off x="228601" y="3861763"/>
            <a:ext cx="6154932" cy="2769989"/>
          </a:xfrm>
          <a:prstGeom prst="rect">
            <a:avLst/>
          </a:prstGeom>
        </p:spPr>
        <p:txBody>
          <a:bodyPr wrap="square">
            <a:spAutoFit/>
          </a:bodyPr>
          <a:lstStyle/>
          <a:p>
            <a:pPr marL="214313" indent="-214313" algn="just"/>
            <a:r>
              <a:rPr lang="uk-UA" sz="1500" dirty="0">
                <a:latin typeface="Times New Roman" panose="02020603050405020304" pitchFamily="18" charset="0"/>
                <a:cs typeface="Times New Roman" panose="02020603050405020304" pitchFamily="18" charset="0"/>
              </a:rPr>
              <a:t>    </a:t>
            </a:r>
            <a:r>
              <a:rPr lang="uk-UA" sz="2400" dirty="0">
                <a:latin typeface="Times New Roman" panose="02020603050405020304" pitchFamily="18" charset="0"/>
                <a:cs typeface="Times New Roman" panose="02020603050405020304" pitchFamily="18" charset="0"/>
              </a:rPr>
              <a:t>Цільова Програма «Профілактики злочинності та сприяння діяльності органів Національної поліції на території Гребінківської селищної ради на 2021-2023 роки» </a:t>
            </a:r>
            <a:r>
              <a:rPr lang="uk-UA" sz="2400" dirty="0" smtClean="0">
                <a:latin typeface="Times New Roman" panose="02020603050405020304" pitchFamily="18" charset="0"/>
                <a:cs typeface="Times New Roman" panose="02020603050405020304" pitchFamily="18" charset="0"/>
              </a:rPr>
              <a:t>профінансовано з бюджету Гребінківської селищної територіальної громади за 2022 </a:t>
            </a:r>
            <a:r>
              <a:rPr lang="uk-UA" sz="2400" dirty="0">
                <a:latin typeface="Times New Roman" panose="02020603050405020304" pitchFamily="18" charset="0"/>
                <a:cs typeface="Times New Roman" panose="02020603050405020304" pitchFamily="18" charset="0"/>
              </a:rPr>
              <a:t>рік – </a:t>
            </a:r>
            <a:r>
              <a:rPr lang="uk-UA" sz="2400" b="1" dirty="0">
                <a:latin typeface="Times New Roman" panose="02020603050405020304" pitchFamily="18" charset="0"/>
                <a:cs typeface="Times New Roman" panose="02020603050405020304" pitchFamily="18" charset="0"/>
              </a:rPr>
              <a:t>30 000 грн</a:t>
            </a:r>
          </a:p>
          <a:p>
            <a:pPr algn="just"/>
            <a:endParaRPr lang="uk-UA" sz="600" dirty="0">
              <a:latin typeface="Times New Roman" panose="02020603050405020304" pitchFamily="18" charset="0"/>
              <a:cs typeface="Times New Roman" panose="02020603050405020304" pitchFamily="18" charset="0"/>
            </a:endParaRPr>
          </a:p>
        </p:txBody>
      </p:sp>
      <p:pic>
        <p:nvPicPr>
          <p:cNvPr id="14" name="Picture 8" descr="Нет описания фото.">
            <a:extLst>
              <a:ext uri="{FF2B5EF4-FFF2-40B4-BE49-F238E27FC236}">
                <a16:creationId xmlns="" xmlns:a16="http://schemas.microsoft.com/office/drawing/2014/main" id="{6948DED6-4BB9-4F90-AA7C-D5344D066959}"/>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5932" t="17062" r="4739" b="14667"/>
          <a:stretch/>
        </p:blipFill>
        <p:spPr bwMode="auto">
          <a:xfrm>
            <a:off x="293915" y="834166"/>
            <a:ext cx="2817619" cy="1621946"/>
          </a:xfrm>
          <a:prstGeom prst="rect">
            <a:avLst/>
          </a:prstGeom>
          <a:noFill/>
          <a:effectLst>
            <a:softEdge rad="31750"/>
          </a:effectLst>
          <a:extLst>
            <a:ext uri="{909E8E84-426E-40DD-AFC4-6F175D3DCCD1}">
              <a14:hiddenFill xmlns="" xmlns:a14="http://schemas.microsoft.com/office/drawing/2010/main">
                <a:solidFill>
                  <a:srgbClr val="FFFFFF"/>
                </a:solidFill>
              </a14:hiddenFill>
            </a:ext>
          </a:extLst>
        </p:spPr>
      </p:pic>
      <p:pic>
        <p:nvPicPr>
          <p:cNvPr id="2" name="Рисунок 1">
            <a:extLst>
              <a:ext uri="{FF2B5EF4-FFF2-40B4-BE49-F238E27FC236}">
                <a16:creationId xmlns="" xmlns:a16="http://schemas.microsoft.com/office/drawing/2014/main" id="{0199C8A6-4415-4D3F-9998-7B68F976D9E7}"/>
              </a:ext>
            </a:extLst>
          </p:cNvPr>
          <p:cNvPicPr>
            <a:picLocks noChangeAspect="1"/>
          </p:cNvPicPr>
          <p:nvPr/>
        </p:nvPicPr>
        <p:blipFill>
          <a:blip r:embed="rId4" cstate="print"/>
          <a:stretch>
            <a:fillRect/>
          </a:stretch>
        </p:blipFill>
        <p:spPr>
          <a:xfrm>
            <a:off x="6628159" y="3761552"/>
            <a:ext cx="2123955" cy="2824319"/>
          </a:xfrm>
          <a:prstGeom prst="rect">
            <a:avLst/>
          </a:prstGeom>
        </p:spPr>
      </p:pic>
    </p:spTree>
    <p:extLst>
      <p:ext uri="{BB962C8B-B14F-4D97-AF65-F5344CB8AC3E}">
        <p14:creationId xmlns="" xmlns:p14="http://schemas.microsoft.com/office/powerpoint/2010/main" val="37636842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 xmlns:a16="http://schemas.microsoft.com/office/drawing/2014/main" id="{BF4DA55E-EE7E-402A-AC94-A64ABF4D40E7}"/>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782353" y="87655"/>
            <a:ext cx="242363" cy="347689"/>
          </a:xfrm>
          <a:prstGeom prst="rect">
            <a:avLst/>
          </a:prstGeom>
        </p:spPr>
      </p:pic>
      <p:sp>
        <p:nvSpPr>
          <p:cNvPr id="13" name="Объект 9">
            <a:extLst>
              <a:ext uri="{FF2B5EF4-FFF2-40B4-BE49-F238E27FC236}">
                <a16:creationId xmlns="" xmlns:a16="http://schemas.microsoft.com/office/drawing/2014/main" id="{8F8BFA51-86B9-4A2F-9138-41E1D0518CFA}"/>
              </a:ext>
            </a:extLst>
          </p:cNvPr>
          <p:cNvSpPr txBox="1">
            <a:spLocks/>
          </p:cNvSpPr>
          <p:nvPr/>
        </p:nvSpPr>
        <p:spPr>
          <a:xfrm>
            <a:off x="283103" y="2946041"/>
            <a:ext cx="2667915" cy="290230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5000"/>
              </a:lnSpc>
              <a:spcAft>
                <a:spcPts val="750"/>
              </a:spcAft>
              <a:buNone/>
            </a:pPr>
            <a:endParaRPr lang="ru-RU" sz="135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11" name="Прямоугольник 10">
            <a:extLst>
              <a:ext uri="{FF2B5EF4-FFF2-40B4-BE49-F238E27FC236}">
                <a16:creationId xmlns="" xmlns:a16="http://schemas.microsoft.com/office/drawing/2014/main" id="{42A95CE2-DC91-4BF6-A1F5-3B69EF986B30}"/>
              </a:ext>
            </a:extLst>
          </p:cNvPr>
          <p:cNvSpPr/>
          <p:nvPr/>
        </p:nvSpPr>
        <p:spPr>
          <a:xfrm>
            <a:off x="2818510" y="2347695"/>
            <a:ext cx="5864469" cy="507831"/>
          </a:xfrm>
          <a:prstGeom prst="rect">
            <a:avLst/>
          </a:prstGeom>
        </p:spPr>
        <p:txBody>
          <a:bodyPr wrap="square">
            <a:spAutoFit/>
          </a:bodyPr>
          <a:lstStyle/>
          <a:p>
            <a:pPr algn="ctr"/>
            <a:endParaRPr lang="uk-UA" sz="1350" dirty="0">
              <a:latin typeface="Times New Roman" panose="02020603050405020304" pitchFamily="18" charset="0"/>
              <a:ea typeface="Calibri" panose="020F0502020204030204" pitchFamily="34" charset="0"/>
            </a:endParaRPr>
          </a:p>
          <a:p>
            <a:pPr algn="ctr"/>
            <a:endParaRPr lang="ru-RU" sz="1350" b="1" dirty="0"/>
          </a:p>
        </p:txBody>
      </p:sp>
      <p:sp>
        <p:nvSpPr>
          <p:cNvPr id="15" name="TextBox 14">
            <a:extLst>
              <a:ext uri="{FF2B5EF4-FFF2-40B4-BE49-F238E27FC236}">
                <a16:creationId xmlns="" xmlns:a16="http://schemas.microsoft.com/office/drawing/2014/main" id="{8652EE77-AC41-4EDF-8E2F-37A9C98CC173}"/>
              </a:ext>
            </a:extLst>
          </p:cNvPr>
          <p:cNvSpPr txBox="1"/>
          <p:nvPr/>
        </p:nvSpPr>
        <p:spPr>
          <a:xfrm>
            <a:off x="5014913" y="4131945"/>
            <a:ext cx="184731" cy="300082"/>
          </a:xfrm>
          <a:prstGeom prst="rect">
            <a:avLst/>
          </a:prstGeom>
          <a:noFill/>
        </p:spPr>
        <p:txBody>
          <a:bodyPr wrap="none" rtlCol="0">
            <a:spAutoFit/>
          </a:bodyPr>
          <a:lstStyle/>
          <a:p>
            <a:endParaRPr lang="ru-RU" sz="1350" dirty="0"/>
          </a:p>
        </p:txBody>
      </p:sp>
      <p:sp>
        <p:nvSpPr>
          <p:cNvPr id="25" name="Заголовок 8">
            <a:extLst>
              <a:ext uri="{FF2B5EF4-FFF2-40B4-BE49-F238E27FC236}">
                <a16:creationId xmlns="" xmlns:a16="http://schemas.microsoft.com/office/drawing/2014/main" id="{C5439FED-B433-4347-B50E-9645E5850C8F}"/>
              </a:ext>
            </a:extLst>
          </p:cNvPr>
          <p:cNvSpPr txBox="1">
            <a:spLocks/>
          </p:cNvSpPr>
          <p:nvPr/>
        </p:nvSpPr>
        <p:spPr>
          <a:xfrm>
            <a:off x="5014913" y="109848"/>
            <a:ext cx="3896633" cy="34768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uk-UA" sz="2625"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БЕЗПЕКА І ПОРЯДОК</a:t>
            </a:r>
            <a:endParaRPr lang="ru-RU" sz="2625"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29" name="Прямоугольник 28"/>
          <p:cNvSpPr/>
          <p:nvPr/>
        </p:nvSpPr>
        <p:spPr>
          <a:xfrm>
            <a:off x="169817" y="495206"/>
            <a:ext cx="8657774" cy="1015663"/>
          </a:xfrm>
          <a:prstGeom prst="rect">
            <a:avLst/>
          </a:prstGeom>
        </p:spPr>
        <p:txBody>
          <a:bodyPr wrap="square">
            <a:spAutoFit/>
          </a:bodyPr>
          <a:lstStyle/>
          <a:p>
            <a:pPr marL="214313" indent="-214313" algn="just"/>
            <a:r>
              <a:rPr lang="uk-UA" sz="2000" b="1" dirty="0">
                <a:latin typeface="Times New Roman" panose="02020603050405020304" pitchFamily="18" charset="0"/>
                <a:cs typeface="Times New Roman" panose="02020603050405020304" pitchFamily="18" charset="0"/>
              </a:rPr>
              <a:t>    При Гребінківській селищній раді працює Комісія з техногенно-екологічної безпеки та надзвичайних ситуацій. За звітний період комісія провела 9 засідань.</a:t>
            </a:r>
          </a:p>
        </p:txBody>
      </p:sp>
      <p:pic>
        <p:nvPicPr>
          <p:cNvPr id="3" name="Рисунок 2">
            <a:extLst>
              <a:ext uri="{FF2B5EF4-FFF2-40B4-BE49-F238E27FC236}">
                <a16:creationId xmlns="" xmlns:a16="http://schemas.microsoft.com/office/drawing/2014/main" id="{CD5B3D2A-2A8C-4B8B-88E3-92EE452CCBD5}"/>
              </a:ext>
            </a:extLst>
          </p:cNvPr>
          <p:cNvPicPr>
            <a:picLocks noChangeAspect="1"/>
          </p:cNvPicPr>
          <p:nvPr/>
        </p:nvPicPr>
        <p:blipFill>
          <a:blip r:embed="rId3" cstate="print"/>
          <a:stretch>
            <a:fillRect/>
          </a:stretch>
        </p:blipFill>
        <p:spPr>
          <a:xfrm>
            <a:off x="7108299" y="1371443"/>
            <a:ext cx="1940530" cy="1940530"/>
          </a:xfrm>
          <a:prstGeom prst="rect">
            <a:avLst/>
          </a:prstGeom>
        </p:spPr>
      </p:pic>
      <p:pic>
        <p:nvPicPr>
          <p:cNvPr id="4" name="Рисунок 3">
            <a:extLst>
              <a:ext uri="{FF2B5EF4-FFF2-40B4-BE49-F238E27FC236}">
                <a16:creationId xmlns="" xmlns:a16="http://schemas.microsoft.com/office/drawing/2014/main" id="{1F6120A0-4302-48CB-AD56-3E9CB21DB92A}"/>
              </a:ext>
            </a:extLst>
          </p:cNvPr>
          <p:cNvPicPr>
            <a:picLocks noChangeAspect="1"/>
          </p:cNvPicPr>
          <p:nvPr/>
        </p:nvPicPr>
        <p:blipFill>
          <a:blip r:embed="rId4" cstate="print"/>
          <a:stretch>
            <a:fillRect/>
          </a:stretch>
        </p:blipFill>
        <p:spPr>
          <a:xfrm>
            <a:off x="6627829" y="3585900"/>
            <a:ext cx="2421000" cy="1815750"/>
          </a:xfrm>
          <a:prstGeom prst="rect">
            <a:avLst/>
          </a:prstGeom>
        </p:spPr>
      </p:pic>
      <p:sp>
        <p:nvSpPr>
          <p:cNvPr id="14" name="Прямоугольник 13">
            <a:extLst>
              <a:ext uri="{FF2B5EF4-FFF2-40B4-BE49-F238E27FC236}">
                <a16:creationId xmlns="" xmlns:a16="http://schemas.microsoft.com/office/drawing/2014/main" id="{8409B49C-804B-4C6C-9CC8-0D89286C4D2B}"/>
              </a:ext>
            </a:extLst>
          </p:cNvPr>
          <p:cNvSpPr/>
          <p:nvPr/>
        </p:nvSpPr>
        <p:spPr>
          <a:xfrm>
            <a:off x="304801" y="6008914"/>
            <a:ext cx="8606745" cy="646331"/>
          </a:xfrm>
          <a:prstGeom prst="rect">
            <a:avLst/>
          </a:prstGeom>
          <a:solidFill>
            <a:schemeClr val="accent6">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r>
              <a:rPr lang="ru-RU" dirty="0">
                <a:solidFill>
                  <a:srgbClr val="202124"/>
                </a:solidFill>
                <a:latin typeface="Times New Roman" panose="02020603050405020304" pitchFamily="18" charset="0"/>
                <a:cs typeface="Times New Roman" panose="02020603050405020304" pitchFamily="18" charset="0"/>
              </a:rPr>
              <a:t>Для розгляду і вирішення справ про адміністративні правопорушення при виконавчому комітеті функціонує </a:t>
            </a:r>
            <a:r>
              <a:rPr lang="ru-RU" b="1" dirty="0">
                <a:solidFill>
                  <a:srgbClr val="202124"/>
                </a:solidFill>
                <a:latin typeface="Times New Roman" panose="02020603050405020304" pitchFamily="18" charset="0"/>
                <a:cs typeface="Times New Roman" panose="02020603050405020304" pitchFamily="18" charset="0"/>
              </a:rPr>
              <a:t>АДМІНІСТРАТИВНА КОМІСІЯ</a:t>
            </a:r>
            <a:r>
              <a:rPr lang="ru-RU" dirty="0">
                <a:solidFill>
                  <a:srgbClr val="202124"/>
                </a:solidFill>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p:txBody>
      </p:sp>
      <p:sp>
        <p:nvSpPr>
          <p:cNvPr id="5121" name="Rectangle 1"/>
          <p:cNvSpPr>
            <a:spLocks noChangeArrowheads="1"/>
          </p:cNvSpPr>
          <p:nvPr/>
        </p:nvSpPr>
        <p:spPr bwMode="auto">
          <a:xfrm>
            <a:off x="175436" y="1487565"/>
            <a:ext cx="6891570"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uk-UA" altLang="zh-CN" b="0" i="0" u="none" strike="noStrike" cap="none" normalizeH="0" baseline="0" dirty="0">
                <a:ln>
                  <a:noFill/>
                </a:ln>
                <a:solidFill>
                  <a:srgbClr val="191919"/>
                </a:solidFill>
                <a:effectLst/>
                <a:latin typeface="Times New Roman" pitchFamily="18" charset="0"/>
                <a:ea typeface="Times New Roman" pitchFamily="18" charset="0"/>
                <a:cs typeface="Times New Roman" pitchFamily="18" charset="0"/>
              </a:rPr>
              <a:t>На виконання рішення виконавчого комітету  </a:t>
            </a:r>
            <a:r>
              <a:rPr kumimoji="0" lang="uk-UA" altLang="zh-CN" b="0" i="0" u="none" strike="noStrike" cap="none" normalizeH="0" baseline="0" dirty="0" smtClean="0">
                <a:ln>
                  <a:noFill/>
                </a:ln>
                <a:solidFill>
                  <a:srgbClr val="191919"/>
                </a:solidFill>
                <a:effectLst/>
                <a:latin typeface="Times New Roman" pitchFamily="18" charset="0"/>
                <a:ea typeface="Times New Roman" pitchFamily="18" charset="0"/>
                <a:cs typeface="Times New Roman" pitchFamily="18" charset="0"/>
              </a:rPr>
              <a:t>Гребінківської селищної ради від </a:t>
            </a:r>
            <a:r>
              <a:rPr kumimoji="0" lang="uk-UA" altLang="zh-CN" b="0" i="0" u="none" strike="noStrike" cap="none" normalizeH="0" baseline="0" dirty="0">
                <a:ln>
                  <a:noFill/>
                </a:ln>
                <a:solidFill>
                  <a:srgbClr val="191919"/>
                </a:solidFill>
                <a:effectLst/>
                <a:latin typeface="Times New Roman" pitchFamily="18" charset="0"/>
                <a:ea typeface="Times New Roman" pitchFamily="18" charset="0"/>
                <a:cs typeface="Times New Roman" pitchFamily="18" charset="0"/>
              </a:rPr>
              <a:t>27.04.2022 №54/4 "Про створення рейдової робочої групи для здійснення контролю за встановленням суб’єктами господарювання роздрібної торгівлі цін на соціально значущі товари на території Гребінківської селищної територіальної громади" постійно проводяться рейди-перевірки закладів торгівлі на території громади.</a:t>
            </a:r>
            <a:endParaRPr kumimoji="0" lang="uk-UA" altLang="zh-CN"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5" name="Прямоугольник 4">
            <a:extLst>
              <a:ext uri="{FF2B5EF4-FFF2-40B4-BE49-F238E27FC236}">
                <a16:creationId xmlns="" xmlns:a16="http://schemas.microsoft.com/office/drawing/2014/main" id="{911265AC-13C6-4E3D-B37C-4964FDF27EFE}"/>
              </a:ext>
            </a:extLst>
          </p:cNvPr>
          <p:cNvSpPr/>
          <p:nvPr/>
        </p:nvSpPr>
        <p:spPr>
          <a:xfrm>
            <a:off x="183405" y="3513269"/>
            <a:ext cx="6320613" cy="2554545"/>
          </a:xfrm>
          <a:prstGeom prst="rect">
            <a:avLst/>
          </a:prstGeom>
        </p:spPr>
        <p:txBody>
          <a:bodyPr wrap="square">
            <a:spAutoFit/>
          </a:bodyPr>
          <a:lstStyle/>
          <a:p>
            <a:pPr algn="just"/>
            <a:r>
              <a:rPr lang="ru-RU" sz="1600" dirty="0">
                <a:solidFill>
                  <a:srgbClr val="050505"/>
                </a:solidFill>
                <a:latin typeface="Times New Roman" panose="02020603050405020304" pitchFamily="18" charset="0"/>
                <a:cs typeface="Times New Roman" panose="02020603050405020304" pitchFamily="18" charset="0"/>
              </a:rPr>
              <a:t>	На виконання рішення Гребінківської селищної ради від 06.10.2022 № 462-18-</a:t>
            </a:r>
            <a:r>
              <a:rPr lang="de-DE" sz="1600" dirty="0">
                <a:solidFill>
                  <a:srgbClr val="050505"/>
                </a:solidFill>
                <a:latin typeface="Times New Roman" panose="02020603050405020304" pitchFamily="18" charset="0"/>
                <a:cs typeface="Times New Roman" panose="02020603050405020304" pitchFamily="18" charset="0"/>
              </a:rPr>
              <a:t>VIII «</a:t>
            </a:r>
            <a:r>
              <a:rPr lang="ru-RU" sz="1600" dirty="0">
                <a:solidFill>
                  <a:srgbClr val="050505"/>
                </a:solidFill>
                <a:latin typeface="Times New Roman" panose="02020603050405020304" pitchFamily="18" charset="0"/>
                <a:cs typeface="Times New Roman" panose="02020603050405020304" pitchFamily="18" charset="0"/>
              </a:rPr>
              <a:t>Про створення рейдової робочої групи для здійснення контролю за дотриманням суб’єктами господарювання роздрібної торгівлі правил торгівлі алкогольними напоями та тютюновими виробами на території Гребінківської селищної територіальної громади» розпочала свою роботу рейдова робоча група для здійснення контролю за дотриманням суб’єктами господарювання роздрібної торгівлі правил торгівлі алкогольними напоями та тютюновими виробами на території Гребінківської селищної територіальної громади</a:t>
            </a:r>
          </a:p>
        </p:txBody>
      </p:sp>
    </p:spTree>
    <p:extLst>
      <p:ext uri="{BB962C8B-B14F-4D97-AF65-F5344CB8AC3E}">
        <p14:creationId xmlns="" xmlns:p14="http://schemas.microsoft.com/office/powerpoint/2010/main" val="32501626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 xmlns:a16="http://schemas.microsoft.com/office/drawing/2014/main" id="{BF4DA55E-EE7E-402A-AC94-A64ABF4D40E7}"/>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742938" y="126649"/>
            <a:ext cx="273366" cy="392165"/>
          </a:xfrm>
          <a:prstGeom prst="rect">
            <a:avLst/>
          </a:prstGeom>
        </p:spPr>
      </p:pic>
      <p:sp>
        <p:nvSpPr>
          <p:cNvPr id="13" name="Объект 9">
            <a:extLst>
              <a:ext uri="{FF2B5EF4-FFF2-40B4-BE49-F238E27FC236}">
                <a16:creationId xmlns="" xmlns:a16="http://schemas.microsoft.com/office/drawing/2014/main" id="{8F8BFA51-86B9-4A2F-9138-41E1D0518CFA}"/>
              </a:ext>
            </a:extLst>
          </p:cNvPr>
          <p:cNvSpPr txBox="1">
            <a:spLocks/>
          </p:cNvSpPr>
          <p:nvPr/>
        </p:nvSpPr>
        <p:spPr>
          <a:xfrm>
            <a:off x="283103" y="2946041"/>
            <a:ext cx="2667915" cy="290230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5000"/>
              </a:lnSpc>
              <a:spcAft>
                <a:spcPts val="750"/>
              </a:spcAft>
              <a:buNone/>
            </a:pPr>
            <a:endParaRPr lang="ru-RU" sz="135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11" name="Прямоугольник 10">
            <a:extLst>
              <a:ext uri="{FF2B5EF4-FFF2-40B4-BE49-F238E27FC236}">
                <a16:creationId xmlns="" xmlns:a16="http://schemas.microsoft.com/office/drawing/2014/main" id="{54D1DF3D-121A-401B-9E7C-E7890BF925B9}"/>
              </a:ext>
            </a:extLst>
          </p:cNvPr>
          <p:cNvSpPr/>
          <p:nvPr/>
        </p:nvSpPr>
        <p:spPr>
          <a:xfrm>
            <a:off x="3766069" y="133350"/>
            <a:ext cx="5250236" cy="387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250" b="1" dirty="0">
                <a:solidFill>
                  <a:srgbClr val="FF0000"/>
                </a:solidFill>
                <a:latin typeface="Times New Roman" panose="02020603050405020304" pitchFamily="18" charset="0"/>
                <a:cs typeface="Times New Roman" panose="02020603050405020304" pitchFamily="18" charset="0"/>
              </a:rPr>
              <a:t>СФЕРА КОМУНАЛЬНИХ ПОЛУГ</a:t>
            </a:r>
            <a:endParaRPr lang="ru-RU" sz="2250" b="1" dirty="0">
              <a:solidFill>
                <a:srgbClr val="FF0000"/>
              </a:solidFill>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 xmlns:a16="http://schemas.microsoft.com/office/drawing/2014/main" id="{8EA0EF80-6055-40F1-BEDF-FCA0D15E5C0B}"/>
              </a:ext>
            </a:extLst>
          </p:cNvPr>
          <p:cNvPicPr>
            <a:picLocks noChangeAspect="1"/>
          </p:cNvPicPr>
          <p:nvPr/>
        </p:nvPicPr>
        <p:blipFill>
          <a:blip r:embed="rId3" cstate="print"/>
          <a:stretch>
            <a:fillRect/>
          </a:stretch>
        </p:blipFill>
        <p:spPr>
          <a:xfrm>
            <a:off x="830417" y="2400988"/>
            <a:ext cx="2436657" cy="1829015"/>
          </a:xfrm>
          <a:prstGeom prst="rect">
            <a:avLst/>
          </a:prstGeom>
        </p:spPr>
      </p:pic>
      <p:pic>
        <p:nvPicPr>
          <p:cNvPr id="5" name="Рисунок 4">
            <a:extLst>
              <a:ext uri="{FF2B5EF4-FFF2-40B4-BE49-F238E27FC236}">
                <a16:creationId xmlns="" xmlns:a16="http://schemas.microsoft.com/office/drawing/2014/main" id="{D9E8946F-4D8F-4D09-891E-FEC1FE243EC8}"/>
              </a:ext>
            </a:extLst>
          </p:cNvPr>
          <p:cNvPicPr>
            <a:picLocks noChangeAspect="1"/>
          </p:cNvPicPr>
          <p:nvPr/>
        </p:nvPicPr>
        <p:blipFill rotWithShape="1">
          <a:blip r:embed="rId4" cstate="print"/>
          <a:srcRect t="32177" b="35096"/>
          <a:stretch/>
        </p:blipFill>
        <p:spPr>
          <a:xfrm>
            <a:off x="242389" y="442656"/>
            <a:ext cx="2453185" cy="1784136"/>
          </a:xfrm>
          <a:prstGeom prst="rect">
            <a:avLst/>
          </a:prstGeom>
        </p:spPr>
      </p:pic>
      <p:pic>
        <p:nvPicPr>
          <p:cNvPr id="6" name="Рисунок 5">
            <a:extLst>
              <a:ext uri="{FF2B5EF4-FFF2-40B4-BE49-F238E27FC236}">
                <a16:creationId xmlns="" xmlns:a16="http://schemas.microsoft.com/office/drawing/2014/main" id="{1B75548C-7F09-49D7-8030-5D2C3A902257}"/>
              </a:ext>
            </a:extLst>
          </p:cNvPr>
          <p:cNvPicPr>
            <a:picLocks noChangeAspect="1"/>
          </p:cNvPicPr>
          <p:nvPr/>
        </p:nvPicPr>
        <p:blipFill rotWithShape="1">
          <a:blip r:embed="rId5" cstate="print"/>
          <a:srcRect t="32507" b="34779"/>
          <a:stretch/>
        </p:blipFill>
        <p:spPr>
          <a:xfrm>
            <a:off x="184371" y="4456839"/>
            <a:ext cx="2634752" cy="1915386"/>
          </a:xfrm>
          <a:prstGeom prst="rect">
            <a:avLst/>
          </a:prstGeom>
        </p:spPr>
      </p:pic>
      <p:sp>
        <p:nvSpPr>
          <p:cNvPr id="36865" name="Rectangle 1"/>
          <p:cNvSpPr>
            <a:spLocks noChangeArrowheads="1"/>
          </p:cNvSpPr>
          <p:nvPr/>
        </p:nvSpPr>
        <p:spPr bwMode="auto">
          <a:xfrm>
            <a:off x="3429000" y="688084"/>
            <a:ext cx="5440680" cy="418576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sz="1900" b="0" i="0" u="none" strike="noStrike" cap="none" normalizeH="0" baseline="0" dirty="0">
                <a:ln>
                  <a:noFill/>
                </a:ln>
                <a:solidFill>
                  <a:srgbClr val="191919"/>
                </a:solidFill>
                <a:effectLst/>
                <a:latin typeface="Times New Roman" pitchFamily="18" charset="0"/>
                <a:ea typeface="Calibri" pitchFamily="34" charset="0"/>
                <a:cs typeface="Times New Roman" pitchFamily="18" charset="0"/>
              </a:rPr>
              <a:t>Закінчено будівельні роботи по об'єктам:</a:t>
            </a:r>
            <a:endParaRPr kumimoji="0" lang="ru-RU" sz="1900" b="0" i="0" u="none" strike="noStrike" cap="none" normalizeH="0" baseline="0" dirty="0">
              <a:ln>
                <a:noFill/>
              </a:ln>
              <a:solidFill>
                <a:schemeClr val="tx1"/>
              </a:solidFill>
              <a:effectLst/>
              <a:latin typeface="Times New Roman" pitchFamily="18" charset="0"/>
              <a:cs typeface="Times New Roman" pitchFamily="18" charset="0"/>
            </a:endParaRP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a:tabLst/>
            </a:pPr>
            <a:r>
              <a:rPr kumimoji="0" lang="uk-UA" sz="1900" b="0" i="0" u="none" strike="noStrike" cap="none" normalizeH="0" baseline="0" dirty="0">
                <a:ln>
                  <a:noFill/>
                </a:ln>
                <a:solidFill>
                  <a:srgbClr val="191919"/>
                </a:solidFill>
                <a:effectLst/>
                <a:latin typeface="Times New Roman" pitchFamily="18" charset="0"/>
                <a:ea typeface="Calibri" pitchFamily="34" charset="0"/>
                <a:cs typeface="Times New Roman" pitchFamily="18" charset="0"/>
              </a:rPr>
              <a:t> "Реконструкція котельні Гребінківської гімназії по пр. Науки, 5 в смт Гребінки Білоцерківського району Київської області";</a:t>
            </a:r>
            <a:endParaRPr kumimoji="0" lang="ru-RU" sz="1900" b="0" i="0" u="none" strike="noStrike" cap="none" normalizeH="0" baseline="0" dirty="0">
              <a:ln>
                <a:noFill/>
              </a:ln>
              <a:solidFill>
                <a:schemeClr val="tx1"/>
              </a:solidFill>
              <a:effectLst/>
              <a:latin typeface="Times New Roman" pitchFamily="18" charset="0"/>
              <a:cs typeface="Times New Roman" pitchFamily="18" charset="0"/>
            </a:endParaRP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a:tabLst/>
            </a:pPr>
            <a:r>
              <a:rPr kumimoji="0" lang="uk-UA" sz="1900" b="0" i="0" u="none" strike="noStrike" cap="none" normalizeH="0" baseline="0" dirty="0">
                <a:ln>
                  <a:noFill/>
                </a:ln>
                <a:solidFill>
                  <a:srgbClr val="191919"/>
                </a:solidFill>
                <a:effectLst/>
                <a:latin typeface="Times New Roman" pitchFamily="18" charset="0"/>
                <a:ea typeface="Calibri" pitchFamily="34" charset="0"/>
                <a:cs typeface="Times New Roman" pitchFamily="18" charset="0"/>
              </a:rPr>
              <a:t>"Реконструкція котельні Дослідницької ЗОШ І-ІІІ ст. по вул. Вчених, 1 в смт Дослідницьке Білоцерківського району Київської області;</a:t>
            </a:r>
          </a:p>
          <a:p>
            <a:pPr marL="342900" indent="-342900" algn="just" defTabSz="914400" eaLnBrk="0" fontAlgn="base" hangingPunct="0">
              <a:spcBef>
                <a:spcPct val="0"/>
              </a:spcBef>
              <a:spcAft>
                <a:spcPct val="0"/>
              </a:spcAft>
              <a:buFont typeface="+mj-lt"/>
              <a:buAutoNum type="arabicPeriod"/>
            </a:pPr>
            <a:r>
              <a:rPr lang="uk-UA" sz="1900" dirty="0">
                <a:solidFill>
                  <a:srgbClr val="191919"/>
                </a:solidFill>
                <a:latin typeface="Times New Roman" pitchFamily="18" charset="0"/>
                <a:ea typeface="Calibri" pitchFamily="34" charset="0"/>
                <a:cs typeface="Times New Roman" pitchFamily="18" charset="0"/>
              </a:rPr>
              <a:t>"Реконструкція котельні </a:t>
            </a:r>
            <a:r>
              <a:rPr lang="uk-UA" sz="1900" dirty="0" smtClean="0">
                <a:solidFill>
                  <a:srgbClr val="191919"/>
                </a:solidFill>
                <a:latin typeface="Times New Roman" pitchFamily="18" charset="0"/>
                <a:ea typeface="Calibri" pitchFamily="34" charset="0"/>
                <a:cs typeface="Times New Roman" pitchFamily="18" charset="0"/>
              </a:rPr>
              <a:t>ДНЗ </a:t>
            </a:r>
            <a:r>
              <a:rPr lang="uk-UA" sz="1900" dirty="0">
                <a:solidFill>
                  <a:srgbClr val="191919"/>
                </a:solidFill>
                <a:latin typeface="Times New Roman" pitchFamily="18" charset="0"/>
                <a:ea typeface="Calibri" pitchFamily="34" charset="0"/>
                <a:cs typeface="Times New Roman" pitchFamily="18" charset="0"/>
              </a:rPr>
              <a:t>(ясла-садок) "Сонечко" по вул. Ювілейна, 5 в смт Дослідницьке  Білоцерківського району Київської області";</a:t>
            </a:r>
          </a:p>
          <a:p>
            <a:pPr marL="342900" indent="-342900" algn="just" defTabSz="914400" eaLnBrk="0" fontAlgn="base" hangingPunct="0">
              <a:spcBef>
                <a:spcPct val="0"/>
              </a:spcBef>
              <a:spcAft>
                <a:spcPct val="0"/>
              </a:spcAft>
              <a:buFont typeface="+mj-lt"/>
              <a:buAutoNum type="arabicPeriod"/>
            </a:pPr>
            <a:r>
              <a:rPr lang="uk-UA" sz="1900" dirty="0">
                <a:solidFill>
                  <a:srgbClr val="191919"/>
                </a:solidFill>
                <a:latin typeface="Times New Roman" pitchFamily="18" charset="0"/>
                <a:ea typeface="Calibri" pitchFamily="34" charset="0"/>
                <a:cs typeface="Times New Roman" pitchFamily="18" charset="0"/>
              </a:rPr>
              <a:t>"Реконструкція котельні Ксаверівської ЗОШ І-ІІІ ст. по вул. Київська, 94 в с. Ксаверівка Білоцерківського району Київської області".</a:t>
            </a:r>
            <a:endParaRPr lang="ru-RU" sz="1900" dirty="0">
              <a:latin typeface="Times New Roman" pitchFamily="18" charset="0"/>
              <a:cs typeface="Times New Roman" pitchFamily="18" charset="0"/>
            </a:endParaRPr>
          </a:p>
        </p:txBody>
      </p:sp>
      <p:sp>
        <p:nvSpPr>
          <p:cNvPr id="36866" name="Rectangle 2"/>
          <p:cNvSpPr>
            <a:spLocks noChangeArrowheads="1"/>
          </p:cNvSpPr>
          <p:nvPr/>
        </p:nvSpPr>
        <p:spPr bwMode="auto">
          <a:xfrm>
            <a:off x="3088550" y="4900098"/>
            <a:ext cx="5743575" cy="1785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uk-UA" sz="2200" dirty="0" smtClean="0">
                <a:solidFill>
                  <a:srgbClr val="191919"/>
                </a:solidFill>
                <a:latin typeface="Times New Roman" pitchFamily="18" charset="0"/>
                <a:ea typeface="Calibri" pitchFamily="34" charset="0"/>
                <a:cs typeface="Times New Roman" pitchFamily="18" charset="0"/>
              </a:rPr>
              <a:t>Активно ведеться робота по створенню </a:t>
            </a:r>
            <a:r>
              <a:rPr kumimoji="0" lang="uk-UA" sz="2200" b="0" i="0" u="none" strike="noStrike" cap="none" normalizeH="0" baseline="0" dirty="0" smtClean="0">
                <a:ln>
                  <a:noFill/>
                </a:ln>
                <a:solidFill>
                  <a:srgbClr val="191919"/>
                </a:solidFill>
                <a:effectLst/>
                <a:latin typeface="Times New Roman" pitchFamily="18" charset="0"/>
                <a:ea typeface="Calibri" pitchFamily="34" charset="0"/>
                <a:cs typeface="Times New Roman" pitchFamily="18" charset="0"/>
              </a:rPr>
              <a:t> резерву </a:t>
            </a:r>
            <a:r>
              <a:rPr kumimoji="0" lang="uk-UA" sz="2200" b="0" i="0" u="none" strike="noStrike" cap="none" normalizeH="0" baseline="0" dirty="0">
                <a:ln>
                  <a:noFill/>
                </a:ln>
                <a:solidFill>
                  <a:srgbClr val="191919"/>
                </a:solidFill>
                <a:effectLst/>
                <a:latin typeface="Times New Roman" pitchFamily="18" charset="0"/>
                <a:ea typeface="Calibri" pitchFamily="34" charset="0"/>
                <a:cs typeface="Times New Roman" pitchFamily="18" charset="0"/>
              </a:rPr>
              <a:t>альтернативних матеріалів для твердопаливних </a:t>
            </a:r>
            <a:r>
              <a:rPr kumimoji="0" lang="uk-UA" sz="2200" b="0" i="0" u="none" strike="noStrike" cap="none" normalizeH="0" baseline="0" dirty="0" smtClean="0">
                <a:ln>
                  <a:noFill/>
                </a:ln>
                <a:solidFill>
                  <a:srgbClr val="191919"/>
                </a:solidFill>
                <a:effectLst/>
                <a:latin typeface="Times New Roman" pitchFamily="18" charset="0"/>
                <a:ea typeface="Calibri" pitchFamily="34" charset="0"/>
                <a:cs typeface="Times New Roman" pitchFamily="18" charset="0"/>
              </a:rPr>
              <a:t>котелень.</a:t>
            </a:r>
          </a:p>
          <a:p>
            <a:pPr marL="0" marR="0" lvl="0" indent="0" algn="just" defTabSz="914400" rtl="0" eaLnBrk="1" fontAlgn="base" latinLnBrk="0" hangingPunct="1">
              <a:lnSpc>
                <a:spcPct val="100000"/>
              </a:lnSpc>
              <a:spcBef>
                <a:spcPct val="0"/>
              </a:spcBef>
              <a:spcAft>
                <a:spcPct val="0"/>
              </a:spcAft>
              <a:buClrTx/>
              <a:buSzTx/>
              <a:buFontTx/>
              <a:buNone/>
              <a:tabLst/>
            </a:pPr>
            <a:r>
              <a:rPr lang="uk-UA" sz="2200" dirty="0" smtClean="0">
                <a:solidFill>
                  <a:srgbClr val="191919"/>
                </a:solidFill>
                <a:latin typeface="Times New Roman" pitchFamily="18" charset="0"/>
                <a:ea typeface="Calibri" pitchFamily="34" charset="0"/>
                <a:cs typeface="Times New Roman" pitchFamily="18" charset="0"/>
              </a:rPr>
              <a:t>На даний час:</a:t>
            </a:r>
            <a:r>
              <a:rPr kumimoji="0" lang="uk-UA" sz="2200" b="0" i="0" u="none" strike="noStrike" cap="none" normalizeH="0" dirty="0" smtClean="0">
                <a:ln>
                  <a:noFill/>
                </a:ln>
                <a:solidFill>
                  <a:srgbClr val="191919"/>
                </a:solidFill>
                <a:effectLst/>
                <a:latin typeface="Times New Roman" pitchFamily="18" charset="0"/>
                <a:ea typeface="Calibri" pitchFamily="34" charset="0"/>
                <a:cs typeface="Times New Roman" pitchFamily="18" charset="0"/>
              </a:rPr>
              <a:t>  </a:t>
            </a:r>
            <a:r>
              <a:rPr lang="uk-UA" sz="2200" dirty="0">
                <a:solidFill>
                  <a:srgbClr val="191919"/>
                </a:solidFill>
                <a:latin typeface="Times New Roman" pitchFamily="18" charset="0"/>
                <a:ea typeface="Calibri" pitchFamily="34" charset="0"/>
                <a:cs typeface="Times New Roman" pitchFamily="18" charset="0"/>
              </a:rPr>
              <a:t>п</a:t>
            </a:r>
            <a:r>
              <a:rPr kumimoji="0" lang="uk-UA" sz="2200" b="0" i="0" u="none" strike="noStrike" cap="none" normalizeH="0" baseline="0" dirty="0">
                <a:ln>
                  <a:noFill/>
                </a:ln>
                <a:solidFill>
                  <a:srgbClr val="191919"/>
                </a:solidFill>
                <a:effectLst/>
                <a:latin typeface="Times New Roman" pitchFamily="18" charset="0"/>
                <a:ea typeface="Calibri" pitchFamily="34" charset="0"/>
                <a:cs typeface="Times New Roman" pitchFamily="18" charset="0"/>
              </a:rPr>
              <a:t>елети - 24 т,</a:t>
            </a:r>
            <a:r>
              <a:rPr kumimoji="0" lang="uk-UA" sz="2200" b="0" i="0" u="none" strike="noStrike" cap="none" normalizeH="0" dirty="0">
                <a:ln>
                  <a:noFill/>
                </a:ln>
                <a:solidFill>
                  <a:srgbClr val="191919"/>
                </a:solidFill>
                <a:effectLst/>
                <a:latin typeface="Times New Roman" pitchFamily="18" charset="0"/>
                <a:ea typeface="Calibri" pitchFamily="34" charset="0"/>
                <a:cs typeface="Times New Roman" pitchFamily="18" charset="0"/>
              </a:rPr>
              <a:t> </a:t>
            </a:r>
            <a:endParaRPr kumimoji="0" lang="uk-UA" sz="2200" b="0" i="0" u="none" strike="noStrike" cap="none" normalizeH="0" dirty="0" smtClean="0">
              <a:ln>
                <a:noFill/>
              </a:ln>
              <a:solidFill>
                <a:srgbClr val="191919"/>
              </a:solidFill>
              <a:effectLst/>
              <a:latin typeface="Times New Roman" pitchFamily="18"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uk-UA" sz="2200" b="0" i="0" u="none" strike="noStrike" cap="none" normalizeH="0" baseline="0" dirty="0" smtClean="0">
                <a:ln>
                  <a:noFill/>
                </a:ln>
                <a:solidFill>
                  <a:srgbClr val="191919"/>
                </a:solidFill>
                <a:effectLst/>
                <a:latin typeface="Times New Roman" pitchFamily="18" charset="0"/>
                <a:ea typeface="Calibri" pitchFamily="34" charset="0"/>
                <a:cs typeface="Times New Roman" pitchFamily="18" charset="0"/>
              </a:rPr>
              <a:t> </a:t>
            </a:r>
            <a:r>
              <a:rPr kumimoji="0" lang="uk-UA" sz="2200" b="0" i="0" u="none" strike="noStrike" cap="none" normalizeH="0" baseline="0" dirty="0">
                <a:ln>
                  <a:noFill/>
                </a:ln>
                <a:solidFill>
                  <a:srgbClr val="191919"/>
                </a:solidFill>
                <a:effectLst/>
                <a:latin typeface="Times New Roman" pitchFamily="18" charset="0"/>
                <a:ea typeface="Calibri" pitchFamily="34" charset="0"/>
                <a:cs typeface="Times New Roman" pitchFamily="18" charset="0"/>
              </a:rPr>
              <a:t>деревина</a:t>
            </a:r>
            <a:r>
              <a:rPr kumimoji="0" lang="uk-UA" sz="2200" b="0" i="0" u="none" strike="noStrike" cap="none" normalizeH="0" dirty="0">
                <a:ln>
                  <a:noFill/>
                </a:ln>
                <a:solidFill>
                  <a:srgbClr val="191919"/>
                </a:solidFill>
                <a:effectLst/>
                <a:latin typeface="Times New Roman" pitchFamily="18" charset="0"/>
                <a:ea typeface="Calibri" pitchFamily="34" charset="0"/>
                <a:cs typeface="Times New Roman" pitchFamily="18" charset="0"/>
              </a:rPr>
              <a:t> - </a:t>
            </a:r>
            <a:r>
              <a:rPr kumimoji="0" lang="uk-UA" sz="2200" b="0" i="0" u="none" strike="noStrike" cap="none" normalizeH="0" baseline="0" dirty="0">
                <a:ln>
                  <a:noFill/>
                </a:ln>
                <a:solidFill>
                  <a:srgbClr val="191919"/>
                </a:solidFill>
                <a:effectLst/>
                <a:latin typeface="Times New Roman" pitchFamily="18" charset="0"/>
                <a:ea typeface="Calibri" pitchFamily="34" charset="0"/>
                <a:cs typeface="Times New Roman" pitchFamily="18" charset="0"/>
              </a:rPr>
              <a:t> </a:t>
            </a:r>
            <a:r>
              <a:rPr lang="uk-UA" sz="2200" dirty="0">
                <a:solidFill>
                  <a:srgbClr val="191919"/>
                </a:solidFill>
                <a:latin typeface="Times New Roman" pitchFamily="18" charset="0"/>
                <a:ea typeface="Calibri" pitchFamily="34" charset="0"/>
                <a:cs typeface="Times New Roman" pitchFamily="18" charset="0"/>
              </a:rPr>
              <a:t>65</a:t>
            </a:r>
            <a:r>
              <a:rPr kumimoji="0" lang="uk-UA" sz="2200" b="0" i="0" u="none" strike="noStrike" cap="none" normalizeH="0" baseline="0" dirty="0">
                <a:ln>
                  <a:noFill/>
                </a:ln>
                <a:solidFill>
                  <a:srgbClr val="191919"/>
                </a:solidFill>
                <a:effectLst/>
                <a:latin typeface="Times New Roman" pitchFamily="18" charset="0"/>
                <a:ea typeface="Calibri" pitchFamily="34" charset="0"/>
                <a:cs typeface="Times New Roman" pitchFamily="18" charset="0"/>
              </a:rPr>
              <a:t> куб. м</a:t>
            </a:r>
            <a:endParaRPr kumimoji="0" lang="uk-UA" sz="2200" b="0" i="0" u="none" strike="noStrike" cap="none" normalizeH="0" baseline="0" dirty="0">
              <a:ln>
                <a:noFill/>
              </a:ln>
              <a:solidFill>
                <a:schemeClr val="tx1"/>
              </a:solidFill>
              <a:effectLst/>
              <a:latin typeface="Times New Roman" pitchFamily="18" charset="0"/>
              <a:cs typeface="Times New Roman" pitchFamily="18" charset="0"/>
            </a:endParaRPr>
          </a:p>
        </p:txBody>
      </p:sp>
    </p:spTree>
    <p:extLst>
      <p:ext uri="{BB962C8B-B14F-4D97-AF65-F5344CB8AC3E}">
        <p14:creationId xmlns="" xmlns:p14="http://schemas.microsoft.com/office/powerpoint/2010/main" val="2554362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 xmlns:a16="http://schemas.microsoft.com/office/drawing/2014/main" id="{BF4DA55E-EE7E-402A-AC94-A64ABF4D40E7}"/>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722378" y="0"/>
            <a:ext cx="303452" cy="435326"/>
          </a:xfrm>
          <a:prstGeom prst="rect">
            <a:avLst/>
          </a:prstGeom>
        </p:spPr>
      </p:pic>
      <p:sp>
        <p:nvSpPr>
          <p:cNvPr id="13" name="Объект 9">
            <a:extLst>
              <a:ext uri="{FF2B5EF4-FFF2-40B4-BE49-F238E27FC236}">
                <a16:creationId xmlns="" xmlns:a16="http://schemas.microsoft.com/office/drawing/2014/main" id="{8F8BFA51-86B9-4A2F-9138-41E1D0518CFA}"/>
              </a:ext>
            </a:extLst>
          </p:cNvPr>
          <p:cNvSpPr txBox="1">
            <a:spLocks/>
          </p:cNvSpPr>
          <p:nvPr/>
        </p:nvSpPr>
        <p:spPr>
          <a:xfrm>
            <a:off x="283103" y="2946041"/>
            <a:ext cx="2667915" cy="290230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5000"/>
              </a:lnSpc>
              <a:spcAft>
                <a:spcPts val="750"/>
              </a:spcAft>
              <a:buNone/>
            </a:pPr>
            <a:endParaRPr lang="ru-RU" sz="135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11" name="Прямоугольник 10">
            <a:extLst>
              <a:ext uri="{FF2B5EF4-FFF2-40B4-BE49-F238E27FC236}">
                <a16:creationId xmlns="" xmlns:a16="http://schemas.microsoft.com/office/drawing/2014/main" id="{54D1DF3D-121A-401B-9E7C-E7890BF925B9}"/>
              </a:ext>
            </a:extLst>
          </p:cNvPr>
          <p:cNvSpPr/>
          <p:nvPr/>
        </p:nvSpPr>
        <p:spPr>
          <a:xfrm>
            <a:off x="3400526" y="0"/>
            <a:ext cx="5560594" cy="387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dirty="0">
                <a:solidFill>
                  <a:srgbClr val="FF0000"/>
                </a:solidFill>
                <a:latin typeface="Times New Roman" panose="02020603050405020304" pitchFamily="18" charset="0"/>
                <a:cs typeface="Times New Roman" panose="02020603050405020304" pitchFamily="18" charset="0"/>
              </a:rPr>
              <a:t>СФЕРА КОМУНАЛЬНИХ ПОЛУГ</a:t>
            </a:r>
            <a:endParaRPr lang="ru-RU" sz="2400" b="1" dirty="0">
              <a:solidFill>
                <a:srgbClr val="FF0000"/>
              </a:solidFill>
              <a:latin typeface="Times New Roman" panose="02020603050405020304" pitchFamily="18" charset="0"/>
              <a:cs typeface="Times New Roman" panose="02020603050405020304" pitchFamily="18" charset="0"/>
            </a:endParaRPr>
          </a:p>
        </p:txBody>
      </p:sp>
      <p:pic>
        <p:nvPicPr>
          <p:cNvPr id="6" name="Рисунок 5">
            <a:extLst>
              <a:ext uri="{FF2B5EF4-FFF2-40B4-BE49-F238E27FC236}">
                <a16:creationId xmlns="" xmlns:a16="http://schemas.microsoft.com/office/drawing/2014/main" id="{4C988833-1551-4D01-99A4-4E451041248B}"/>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960948" y="702313"/>
            <a:ext cx="1344227" cy="1792302"/>
          </a:xfrm>
          <a:prstGeom prst="rect">
            <a:avLst/>
          </a:prstGeom>
        </p:spPr>
      </p:pic>
      <p:pic>
        <p:nvPicPr>
          <p:cNvPr id="8" name="Рисунок 7">
            <a:extLst>
              <a:ext uri="{FF2B5EF4-FFF2-40B4-BE49-F238E27FC236}">
                <a16:creationId xmlns="" xmlns:a16="http://schemas.microsoft.com/office/drawing/2014/main" id="{E66E38CC-0983-46EF-8D09-4D7163FAD90F}"/>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25771" y="4191273"/>
            <a:ext cx="1912579" cy="1434434"/>
          </a:xfrm>
          <a:prstGeom prst="rect">
            <a:avLst/>
          </a:prstGeom>
        </p:spPr>
      </p:pic>
      <p:pic>
        <p:nvPicPr>
          <p:cNvPr id="10" name="Рисунок 9">
            <a:extLst>
              <a:ext uri="{FF2B5EF4-FFF2-40B4-BE49-F238E27FC236}">
                <a16:creationId xmlns="" xmlns:a16="http://schemas.microsoft.com/office/drawing/2014/main" id="{D2B62841-5E10-4553-9455-EE89F5654F7A}"/>
              </a:ext>
            </a:extLst>
          </p:cNvPr>
          <p:cNvPicPr>
            <a:picLocks noChangeAspect="1"/>
          </p:cNvPicPr>
          <p:nvPr/>
        </p:nvPicPr>
        <p:blipFill>
          <a:blip r:embed="rId5" cstate="print"/>
          <a:stretch>
            <a:fillRect/>
          </a:stretch>
        </p:blipFill>
        <p:spPr>
          <a:xfrm>
            <a:off x="204998" y="169951"/>
            <a:ext cx="1534970" cy="2046626"/>
          </a:xfrm>
          <a:prstGeom prst="rect">
            <a:avLst/>
          </a:prstGeom>
        </p:spPr>
      </p:pic>
      <p:sp>
        <p:nvSpPr>
          <p:cNvPr id="15" name="Содержимое 14"/>
          <p:cNvSpPr>
            <a:spLocks noGrp="1"/>
          </p:cNvSpPr>
          <p:nvPr>
            <p:ph idx="1"/>
          </p:nvPr>
        </p:nvSpPr>
        <p:spPr>
          <a:xfrm>
            <a:off x="3390900" y="600891"/>
            <a:ext cx="5600700" cy="4831535"/>
          </a:xfrm>
        </p:spPr>
        <p:txBody>
          <a:bodyPr>
            <a:noAutofit/>
          </a:bodyPr>
          <a:lstStyle/>
          <a:p>
            <a:r>
              <a:rPr lang="ru-RU" sz="1800" dirty="0">
                <a:latin typeface="Times New Roman" pitchFamily="18" charset="0"/>
                <a:cs typeface="Times New Roman" pitchFamily="18" charset="0"/>
              </a:rPr>
              <a:t>Навесні 2022 р. проведено двомісячник з благоустрою. В рамках щорічної всеукраїнської акції "За чисте довкілля" в населених пунктах 16 квітня 2022 проведено День довкілля. За період двомісячника на території населених пунктів громади:</a:t>
            </a:r>
          </a:p>
          <a:p>
            <a:r>
              <a:rPr lang="ru-RU" sz="1800" dirty="0">
                <a:latin typeface="Times New Roman" pitchFamily="18" charset="0"/>
                <a:cs typeface="Times New Roman" pitchFamily="18" charset="0"/>
              </a:rPr>
              <a:t> ліквідовано 10 сміттєзвалищ, з них 5 - у межах смуг вулиць і доріг, 1 - на прибудинкових територіях, 4 - на пустирях в межах населених пунктів; </a:t>
            </a:r>
          </a:p>
          <a:p>
            <a:r>
              <a:rPr lang="ru-RU" sz="1800" dirty="0">
                <a:latin typeface="Times New Roman" pitchFamily="18" charset="0"/>
                <a:cs typeface="Times New Roman" pitchFamily="18" charset="0"/>
              </a:rPr>
              <a:t>приведено до належного санітарного стану 12 парків, 8 скверів, 14 спортивних майданчиків, 17 кладовищ, 11 меморіальних комплексів, 1 місце почесного поховання, 25 зупинок; </a:t>
            </a:r>
          </a:p>
          <a:p>
            <a:r>
              <a:rPr lang="ru-RU" sz="1800" dirty="0">
                <a:latin typeface="Times New Roman" pitchFamily="18" charset="0"/>
                <a:cs typeface="Times New Roman" pitchFamily="18" charset="0"/>
              </a:rPr>
              <a:t>очищено від сміття 300 кв.м. берегів водойм; </a:t>
            </a:r>
          </a:p>
          <a:p>
            <a:r>
              <a:rPr lang="ru-RU" sz="1800" dirty="0">
                <a:latin typeface="Times New Roman" pitchFamily="18" charset="0"/>
                <a:cs typeface="Times New Roman" pitchFamily="18" charset="0"/>
              </a:rPr>
              <a:t>завдяки нашим підприємцям та небайдужим мешканцям на </a:t>
            </a:r>
            <a:r>
              <a:rPr lang="ru-RU" sz="1800" dirty="0" smtClean="0">
                <a:latin typeface="Times New Roman" pitchFamily="18" charset="0"/>
                <a:cs typeface="Times New Roman" pitchFamily="18" charset="0"/>
              </a:rPr>
              <a:t>території громади висаджено </a:t>
            </a:r>
            <a:r>
              <a:rPr lang="ru-RU" sz="1800" dirty="0">
                <a:latin typeface="Times New Roman" pitchFamily="18" charset="0"/>
                <a:cs typeface="Times New Roman" pitchFamily="18" charset="0"/>
              </a:rPr>
              <a:t>більше 2000 саджанців </a:t>
            </a:r>
            <a:r>
              <a:rPr lang="ru-RU" sz="1800" dirty="0" smtClean="0">
                <a:latin typeface="Times New Roman" pitchFamily="18" charset="0"/>
                <a:cs typeface="Times New Roman" pitchFamily="18" charset="0"/>
              </a:rPr>
              <a:t>квітів.</a:t>
            </a:r>
            <a:endParaRPr lang="ru-RU" sz="1800" dirty="0">
              <a:latin typeface="Times New Roman" pitchFamily="18" charset="0"/>
              <a:cs typeface="Times New Roman" pitchFamily="18" charset="0"/>
            </a:endParaRPr>
          </a:p>
          <a:p>
            <a:pPr>
              <a:buNone/>
            </a:pPr>
            <a:r>
              <a:rPr lang="ru-RU" sz="2000" dirty="0">
                <a:latin typeface="Times New Roman" pitchFamily="18" charset="0"/>
                <a:cs typeface="Times New Roman" pitchFamily="18" charset="0"/>
              </a:rPr>
              <a:t>     Адміністрацією КП "Гребінківський ККП"  з 11 квітня по 22 квітня організовано безкоштовний прийом сміття від </a:t>
            </a:r>
            <a:r>
              <a:rPr lang="ru-RU" sz="2000" dirty="0" smtClean="0">
                <a:latin typeface="Times New Roman" pitchFamily="18" charset="0"/>
                <a:cs typeface="Times New Roman" pitchFamily="18" charset="0"/>
              </a:rPr>
              <a:t>жителів населених </a:t>
            </a:r>
            <a:r>
              <a:rPr lang="ru-RU" sz="2000" dirty="0">
                <a:latin typeface="Times New Roman" pitchFamily="18" charset="0"/>
                <a:cs typeface="Times New Roman" pitchFamily="18" charset="0"/>
              </a:rPr>
              <a:t>пунктів </a:t>
            </a:r>
            <a:r>
              <a:rPr lang="ru-RU" sz="2000" dirty="0" smtClean="0">
                <a:latin typeface="Times New Roman" pitchFamily="18" charset="0"/>
                <a:cs typeface="Times New Roman" pitchFamily="18" charset="0"/>
              </a:rPr>
              <a:t>Гребінківської селищної територіальної громади</a:t>
            </a:r>
            <a:r>
              <a:rPr lang="ru-RU" sz="2000" dirty="0">
                <a:latin typeface="Times New Roman" pitchFamily="18" charset="0"/>
                <a:cs typeface="Times New Roman" pitchFamily="18" charset="0"/>
              </a:rPr>
              <a:t>. </a:t>
            </a:r>
          </a:p>
          <a:p>
            <a:endParaRPr lang="ru-RU" sz="1800" dirty="0"/>
          </a:p>
        </p:txBody>
      </p:sp>
      <p:pic>
        <p:nvPicPr>
          <p:cNvPr id="17" name="Рисунок 16">
            <a:extLst>
              <a:ext uri="{FF2B5EF4-FFF2-40B4-BE49-F238E27FC236}">
                <a16:creationId xmlns="" xmlns:a16="http://schemas.microsoft.com/office/drawing/2014/main" id="{2300E0C7-8EC9-4763-852E-A0E1BCE79CF8}"/>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82880" y="2102089"/>
            <a:ext cx="2106261" cy="1579696"/>
          </a:xfrm>
          <a:prstGeom prst="rect">
            <a:avLst/>
          </a:prstGeom>
        </p:spPr>
      </p:pic>
      <p:pic>
        <p:nvPicPr>
          <p:cNvPr id="19" name="Рисунок 18">
            <a:extLst>
              <a:ext uri="{FF2B5EF4-FFF2-40B4-BE49-F238E27FC236}">
                <a16:creationId xmlns="" xmlns:a16="http://schemas.microsoft.com/office/drawing/2014/main" id="{25A48EAD-86D6-4367-93A2-E4FDC5CB60F4}"/>
              </a:ext>
            </a:extLst>
          </p:cNvPr>
          <p:cNvPicPr>
            <a:picLocks noChangeAspect="1"/>
          </p:cNvPicPr>
          <p:nvPr/>
        </p:nvPicPr>
        <p:blipFill>
          <a:blip r:embed="rId7" cstate="print"/>
          <a:stretch>
            <a:fillRect/>
          </a:stretch>
        </p:blipFill>
        <p:spPr>
          <a:xfrm>
            <a:off x="838275" y="5419229"/>
            <a:ext cx="2574397" cy="1234907"/>
          </a:xfrm>
          <a:prstGeom prst="rect">
            <a:avLst/>
          </a:prstGeom>
        </p:spPr>
      </p:pic>
      <p:pic>
        <p:nvPicPr>
          <p:cNvPr id="4" name="Рисунок 3">
            <a:extLst>
              <a:ext uri="{FF2B5EF4-FFF2-40B4-BE49-F238E27FC236}">
                <a16:creationId xmlns="" xmlns:a16="http://schemas.microsoft.com/office/drawing/2014/main" id="{58F821C1-1E1D-45E9-9764-D61DFD292F90}"/>
              </a:ext>
            </a:extLst>
          </p:cNvP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1447801" y="3258957"/>
            <a:ext cx="1900138" cy="1425103"/>
          </a:xfrm>
          <a:prstGeom prst="rect">
            <a:avLst/>
          </a:prstGeom>
        </p:spPr>
      </p:pic>
    </p:spTree>
    <p:extLst>
      <p:ext uri="{BB962C8B-B14F-4D97-AF65-F5344CB8AC3E}">
        <p14:creationId xmlns="" xmlns:p14="http://schemas.microsoft.com/office/powerpoint/2010/main" val="39829079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 xmlns:a16="http://schemas.microsoft.com/office/drawing/2014/main" id="{BF4DA55E-EE7E-402A-AC94-A64ABF4D40E7}"/>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635322" y="103738"/>
            <a:ext cx="259971" cy="497265"/>
          </a:xfrm>
          <a:prstGeom prst="rect">
            <a:avLst/>
          </a:prstGeom>
        </p:spPr>
      </p:pic>
      <p:sp>
        <p:nvSpPr>
          <p:cNvPr id="5" name="Прямоугольник 4">
            <a:extLst>
              <a:ext uri="{FF2B5EF4-FFF2-40B4-BE49-F238E27FC236}">
                <a16:creationId xmlns="" xmlns:a16="http://schemas.microsoft.com/office/drawing/2014/main" id="{A83E529F-60CF-4D20-9A82-09EC36DC7ADC}"/>
              </a:ext>
            </a:extLst>
          </p:cNvPr>
          <p:cNvSpPr/>
          <p:nvPr/>
        </p:nvSpPr>
        <p:spPr>
          <a:xfrm>
            <a:off x="3617596" y="84982"/>
            <a:ext cx="5017727" cy="5160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b="1" dirty="0">
                <a:solidFill>
                  <a:srgbClr val="FF0000"/>
                </a:solidFill>
                <a:latin typeface="Times New Roman" panose="02020603050405020304" pitchFamily="18" charset="0"/>
                <a:cs typeface="Times New Roman" panose="02020603050405020304" pitchFamily="18" charset="0"/>
              </a:rPr>
              <a:t>СФЕРА КОМУНАЛЬНИХ ПОСЛУГ</a:t>
            </a:r>
            <a:endParaRPr lang="ru-RU" sz="2000" b="1" dirty="0">
              <a:solidFill>
                <a:srgbClr val="FF0000"/>
              </a:solidFill>
              <a:latin typeface="Times New Roman" panose="02020603050405020304" pitchFamily="18" charset="0"/>
              <a:cs typeface="Times New Roman" panose="02020603050405020304" pitchFamily="18" charset="0"/>
            </a:endParaRPr>
          </a:p>
        </p:txBody>
      </p:sp>
      <p:sp>
        <p:nvSpPr>
          <p:cNvPr id="2" name="Скругленный прямоугольник 1">
            <a:extLst>
              <a:ext uri="{FF2B5EF4-FFF2-40B4-BE49-F238E27FC236}">
                <a16:creationId xmlns="" xmlns:a16="http://schemas.microsoft.com/office/drawing/2014/main" id="{BD1FD6CB-9AB2-7277-32C2-C372DECF421B}"/>
              </a:ext>
            </a:extLst>
          </p:cNvPr>
          <p:cNvSpPr/>
          <p:nvPr/>
        </p:nvSpPr>
        <p:spPr>
          <a:xfrm>
            <a:off x="248708" y="601002"/>
            <a:ext cx="8386613" cy="51602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400" b="1" dirty="0">
                <a:solidFill>
                  <a:schemeClr val="accent6">
                    <a:lumMod val="50000"/>
                  </a:schemeClr>
                </a:solidFill>
                <a:latin typeface="Times New Roman" panose="02020603050405020304" pitchFamily="18" charset="0"/>
                <a:cs typeface="Times New Roman" panose="02020603050405020304" pitchFamily="18" charset="0"/>
              </a:rPr>
              <a:t>ПЕРЕЛІК ВИКОНАНИХ РОБІТ ТА ПРИДБАНИХ ТОВАРІВ З ЛИСТОПАДА 2021 РОКУ ПО ЖОВТЕНЬ 2022 РОКУ</a:t>
            </a:r>
          </a:p>
        </p:txBody>
      </p:sp>
      <p:graphicFrame>
        <p:nvGraphicFramePr>
          <p:cNvPr id="4" name="Таблица 3">
            <a:extLst>
              <a:ext uri="{FF2B5EF4-FFF2-40B4-BE49-F238E27FC236}">
                <a16:creationId xmlns="" xmlns:a16="http://schemas.microsoft.com/office/drawing/2014/main" id="{0C0F6238-EED0-7070-4661-1359903E47B2}"/>
              </a:ext>
            </a:extLst>
          </p:cNvPr>
          <p:cNvGraphicFramePr>
            <a:graphicFrameLocks noGrp="1"/>
          </p:cNvGraphicFramePr>
          <p:nvPr>
            <p:extLst>
              <p:ext uri="{D42A27DB-BD31-4B8C-83A1-F6EECF244321}">
                <p14:modId xmlns="" xmlns:p14="http://schemas.microsoft.com/office/powerpoint/2010/main" val="2628136347"/>
              </p:ext>
            </p:extLst>
          </p:nvPr>
        </p:nvGraphicFramePr>
        <p:xfrm>
          <a:off x="59266" y="1265555"/>
          <a:ext cx="4394200" cy="5364480"/>
        </p:xfrm>
        <a:graphic>
          <a:graphicData uri="http://schemas.openxmlformats.org/drawingml/2006/table">
            <a:tbl>
              <a:tblPr firstRow="1" firstCol="1" bandRow="1">
                <a:tableStyleId>{5C22544A-7EE6-4342-B048-85BDC9FD1C3A}</a:tableStyleId>
              </a:tblPr>
              <a:tblGrid>
                <a:gridCol w="3599446">
                  <a:extLst>
                    <a:ext uri="{9D8B030D-6E8A-4147-A177-3AD203B41FA5}">
                      <a16:colId xmlns="" xmlns:a16="http://schemas.microsoft.com/office/drawing/2014/main" val="1709251850"/>
                    </a:ext>
                  </a:extLst>
                </a:gridCol>
                <a:gridCol w="794754">
                  <a:extLst>
                    <a:ext uri="{9D8B030D-6E8A-4147-A177-3AD203B41FA5}">
                      <a16:colId xmlns="" xmlns:a16="http://schemas.microsoft.com/office/drawing/2014/main" val="1513677120"/>
                    </a:ext>
                  </a:extLst>
                </a:gridCol>
              </a:tblGrid>
              <a:tr h="154228">
                <a:tc>
                  <a:txBody>
                    <a:bodyPr/>
                    <a:lstStyle/>
                    <a:p>
                      <a:pPr algn="ctr"/>
                      <a:r>
                        <a:rPr lang="uk-UA" sz="1100" dirty="0">
                          <a:effectLst/>
                          <a:latin typeface="Times New Roman" panose="02020603050405020304" pitchFamily="18" charset="0"/>
                          <a:cs typeface="Times New Roman" panose="02020603050405020304" pitchFamily="18" charset="0"/>
                        </a:rPr>
                        <a:t>ПЕРЕЛІК ПРОВЕДЕНИХ РОБІТ</a:t>
                      </a:r>
                      <a:endParaRPr lang="x-none"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543" marR="18543" marT="0" marB="0"/>
                </a:tc>
                <a:tc>
                  <a:txBody>
                    <a:bodyPr/>
                    <a:lstStyle/>
                    <a:p>
                      <a:pPr algn="ctr"/>
                      <a:r>
                        <a:rPr lang="uk-UA" sz="1100" dirty="0">
                          <a:effectLst/>
                          <a:latin typeface="Times New Roman" panose="02020603050405020304" pitchFamily="18" charset="0"/>
                          <a:cs typeface="Times New Roman" panose="02020603050405020304" pitchFamily="18" charset="0"/>
                        </a:rPr>
                        <a:t>ВАРТІСТЬ,  ТИС.ГРН.</a:t>
                      </a:r>
                      <a:endParaRPr lang="x-none"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543" marR="18543" marT="0" marB="0"/>
                </a:tc>
                <a:extLst>
                  <a:ext uri="{0D108BD9-81ED-4DB2-BD59-A6C34878D82A}">
                    <a16:rowId xmlns="" xmlns:a16="http://schemas.microsoft.com/office/drawing/2014/main" val="694329931"/>
                  </a:ext>
                </a:extLst>
              </a:tr>
              <a:tr h="308456">
                <a:tc>
                  <a:txBody>
                    <a:bodyPr/>
                    <a:lstStyle/>
                    <a:p>
                      <a:r>
                        <a:rPr lang="x-none" sz="1050" dirty="0">
                          <a:solidFill>
                            <a:schemeClr val="tx1"/>
                          </a:solidFill>
                          <a:effectLst/>
                          <a:latin typeface="Times New Roman" panose="02020603050405020304" pitchFamily="18" charset="0"/>
                          <a:cs typeface="Times New Roman" panose="02020603050405020304" pitchFamily="18" charset="0"/>
                        </a:rPr>
                        <a:t>Реконструкція котельні ДНЗ (ясла-садочок) "Сонечко" </a:t>
                      </a:r>
                      <a:r>
                        <a:rPr lang="x-none" sz="1050">
                          <a:solidFill>
                            <a:schemeClr val="tx1"/>
                          </a:solidFill>
                          <a:effectLst/>
                          <a:latin typeface="Times New Roman" panose="02020603050405020304" pitchFamily="18" charset="0"/>
                          <a:cs typeface="Times New Roman" panose="02020603050405020304" pitchFamily="18" charset="0"/>
                        </a:rPr>
                        <a:t>в </a:t>
                      </a:r>
                      <a:r>
                        <a:rPr lang="x-none" sz="1050" smtClean="0">
                          <a:solidFill>
                            <a:schemeClr val="tx1"/>
                          </a:solidFill>
                          <a:effectLst/>
                          <a:latin typeface="Times New Roman" panose="02020603050405020304" pitchFamily="18" charset="0"/>
                          <a:cs typeface="Times New Roman" panose="02020603050405020304" pitchFamily="18" charset="0"/>
                        </a:rPr>
                        <a:t>смт Дослідницьке</a:t>
                      </a:r>
                      <a:r>
                        <a:rPr lang="uk-UA" sz="1050" dirty="0" smtClean="0">
                          <a:solidFill>
                            <a:schemeClr val="tx1"/>
                          </a:solidFill>
                          <a:effectLst/>
                          <a:latin typeface="Times New Roman" panose="02020603050405020304" pitchFamily="18" charset="0"/>
                          <a:cs typeface="Times New Roman" panose="02020603050405020304" pitchFamily="18" charset="0"/>
                        </a:rPr>
                        <a:t>,</a:t>
                      </a:r>
                      <a:r>
                        <a:rPr lang="x-none" sz="1050" smtClean="0">
                          <a:solidFill>
                            <a:schemeClr val="tx1"/>
                          </a:solidFill>
                          <a:effectLst/>
                          <a:latin typeface="Times New Roman" panose="02020603050405020304" pitchFamily="18" charset="0"/>
                          <a:cs typeface="Times New Roman" panose="02020603050405020304" pitchFamily="18" charset="0"/>
                        </a:rPr>
                        <a:t> </a:t>
                      </a:r>
                      <a:r>
                        <a:rPr lang="uk-UA" sz="1050" dirty="0">
                          <a:solidFill>
                            <a:schemeClr val="tx1"/>
                          </a:solidFill>
                          <a:effectLst/>
                          <a:latin typeface="Times New Roman" panose="02020603050405020304" pitchFamily="18" charset="0"/>
                          <a:cs typeface="Times New Roman" panose="02020603050405020304" pitchFamily="18" charset="0"/>
                        </a:rPr>
                        <a:t>у тому </a:t>
                      </a:r>
                      <a:r>
                        <a:rPr lang="uk-UA" sz="1050" dirty="0" smtClean="0">
                          <a:solidFill>
                            <a:schemeClr val="tx1"/>
                          </a:solidFill>
                          <a:effectLst/>
                          <a:latin typeface="Times New Roman" panose="02020603050405020304" pitchFamily="18" charset="0"/>
                          <a:cs typeface="Times New Roman" panose="02020603050405020304" pitchFamily="18" charset="0"/>
                        </a:rPr>
                        <a:t>числі: проєктування</a:t>
                      </a:r>
                      <a:r>
                        <a:rPr lang="uk-UA" sz="1050" dirty="0">
                          <a:solidFill>
                            <a:schemeClr val="tx1"/>
                          </a:solidFill>
                          <a:effectLst/>
                          <a:latin typeface="Times New Roman" panose="02020603050405020304" pitchFamily="18" charset="0"/>
                          <a:cs typeface="Times New Roman" panose="02020603050405020304" pitchFamily="18" charset="0"/>
                        </a:rPr>
                        <a:t>, експертиза, технічний нагляд, підготовка до опалювального сезону</a:t>
                      </a:r>
                      <a:endParaRPr lang="x-none" sz="10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543" marR="18543" marT="0" marB="0">
                    <a:solidFill>
                      <a:schemeClr val="tx2">
                        <a:lumMod val="20000"/>
                        <a:lumOff val="80000"/>
                      </a:schemeClr>
                    </a:solidFill>
                  </a:tcPr>
                </a:tc>
                <a:tc>
                  <a:txBody>
                    <a:bodyPr/>
                    <a:lstStyle/>
                    <a:p>
                      <a:pPr algn="ctr"/>
                      <a:r>
                        <a:rPr lang="uk-UA" sz="1200" b="1" dirty="0">
                          <a:solidFill>
                            <a:schemeClr val="tx1"/>
                          </a:solidFill>
                          <a:effectLst/>
                          <a:latin typeface="Times New Roman" panose="02020603050405020304" pitchFamily="18" charset="0"/>
                          <a:cs typeface="Times New Roman" panose="02020603050405020304" pitchFamily="18" charset="0"/>
                        </a:rPr>
                        <a:t>1519,6</a:t>
                      </a:r>
                      <a:endParaRPr lang="x-none"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543" marR="18543" marT="0" marB="0"/>
                </a:tc>
                <a:extLst>
                  <a:ext uri="{0D108BD9-81ED-4DB2-BD59-A6C34878D82A}">
                    <a16:rowId xmlns="" xmlns:a16="http://schemas.microsoft.com/office/drawing/2014/main" val="376389999"/>
                  </a:ext>
                </a:extLst>
              </a:tr>
              <a:tr h="308456">
                <a:tc>
                  <a:txBody>
                    <a:bodyPr/>
                    <a:lstStyle/>
                    <a:p>
                      <a:r>
                        <a:rPr lang="x-none" sz="1050" dirty="0">
                          <a:solidFill>
                            <a:schemeClr val="tx1"/>
                          </a:solidFill>
                          <a:effectLst/>
                          <a:latin typeface="Times New Roman" panose="02020603050405020304" pitchFamily="18" charset="0"/>
                          <a:cs typeface="Times New Roman" panose="02020603050405020304" pitchFamily="18" charset="0"/>
                        </a:rPr>
                        <a:t>Реконструкція котельні Дослідницької ЗОШ І-ІІІ ст. </a:t>
                      </a:r>
                      <a:r>
                        <a:rPr lang="x-none" sz="1050">
                          <a:solidFill>
                            <a:schemeClr val="tx1"/>
                          </a:solidFill>
                          <a:effectLst/>
                          <a:latin typeface="Times New Roman" panose="02020603050405020304" pitchFamily="18" charset="0"/>
                          <a:cs typeface="Times New Roman" panose="02020603050405020304" pitchFamily="18" charset="0"/>
                        </a:rPr>
                        <a:t>в </a:t>
                      </a:r>
                      <a:endParaRPr lang="uk-UA" sz="1050" dirty="0" smtClean="0">
                        <a:solidFill>
                          <a:schemeClr val="tx1"/>
                        </a:solidFill>
                        <a:effectLst/>
                        <a:latin typeface="Times New Roman" panose="02020603050405020304" pitchFamily="18" charset="0"/>
                        <a:cs typeface="Times New Roman" panose="02020603050405020304" pitchFamily="18" charset="0"/>
                      </a:endParaRPr>
                    </a:p>
                    <a:p>
                      <a:r>
                        <a:rPr lang="x-none" sz="1050" smtClean="0">
                          <a:solidFill>
                            <a:schemeClr val="tx1"/>
                          </a:solidFill>
                          <a:effectLst/>
                          <a:latin typeface="Times New Roman" panose="02020603050405020304" pitchFamily="18" charset="0"/>
                          <a:cs typeface="Times New Roman" panose="02020603050405020304" pitchFamily="18" charset="0"/>
                        </a:rPr>
                        <a:t>смт </a:t>
                      </a:r>
                      <a:r>
                        <a:rPr lang="x-none" sz="1050" dirty="0">
                          <a:solidFill>
                            <a:schemeClr val="tx1"/>
                          </a:solidFill>
                          <a:effectLst/>
                          <a:latin typeface="Times New Roman" panose="02020603050405020304" pitchFamily="18" charset="0"/>
                          <a:cs typeface="Times New Roman" panose="02020603050405020304" pitchFamily="18" charset="0"/>
                        </a:rPr>
                        <a:t>Дослідницьке</a:t>
                      </a:r>
                      <a:r>
                        <a:rPr lang="uk-UA" sz="1050" dirty="0">
                          <a:solidFill>
                            <a:schemeClr val="tx1"/>
                          </a:solidFill>
                          <a:effectLst/>
                          <a:latin typeface="Times New Roman" panose="02020603050405020304" pitchFamily="18" charset="0"/>
                          <a:cs typeface="Times New Roman" panose="02020603050405020304" pitchFamily="18" charset="0"/>
                        </a:rPr>
                        <a:t>,  у тому </a:t>
                      </a:r>
                      <a:r>
                        <a:rPr lang="uk-UA" sz="1050" dirty="0" smtClean="0">
                          <a:solidFill>
                            <a:schemeClr val="tx1"/>
                          </a:solidFill>
                          <a:effectLst/>
                          <a:latin typeface="Times New Roman" panose="02020603050405020304" pitchFamily="18" charset="0"/>
                          <a:cs typeface="Times New Roman" panose="02020603050405020304" pitchFamily="18" charset="0"/>
                        </a:rPr>
                        <a:t>числі: </a:t>
                      </a:r>
                      <a:r>
                        <a:rPr lang="uk-UA" sz="1050" dirty="0">
                          <a:solidFill>
                            <a:schemeClr val="tx1"/>
                          </a:solidFill>
                          <a:effectLst/>
                          <a:latin typeface="Times New Roman" panose="02020603050405020304" pitchFamily="18" charset="0"/>
                          <a:cs typeface="Times New Roman" panose="02020603050405020304" pitchFamily="18" charset="0"/>
                        </a:rPr>
                        <a:t>проектування, експертиза, технічний нагляд, підготовка до опалювального сезону</a:t>
                      </a:r>
                      <a:endParaRPr lang="x-none" sz="10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543" marR="18543" marT="0" marB="0">
                    <a:solidFill>
                      <a:schemeClr val="tx2">
                        <a:lumMod val="20000"/>
                        <a:lumOff val="80000"/>
                      </a:schemeClr>
                    </a:solidFill>
                  </a:tcPr>
                </a:tc>
                <a:tc>
                  <a:txBody>
                    <a:bodyPr/>
                    <a:lstStyle/>
                    <a:p>
                      <a:pPr algn="ctr"/>
                      <a:r>
                        <a:rPr lang="uk-UA" sz="1200" b="1" dirty="0">
                          <a:solidFill>
                            <a:schemeClr val="tx1"/>
                          </a:solidFill>
                          <a:effectLst/>
                          <a:latin typeface="Times New Roman" panose="02020603050405020304" pitchFamily="18" charset="0"/>
                          <a:cs typeface="Times New Roman" panose="02020603050405020304" pitchFamily="18" charset="0"/>
                        </a:rPr>
                        <a:t>1517,4</a:t>
                      </a:r>
                      <a:endParaRPr lang="x-none"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543" marR="18543" marT="0" marB="0"/>
                </a:tc>
                <a:extLst>
                  <a:ext uri="{0D108BD9-81ED-4DB2-BD59-A6C34878D82A}">
                    <a16:rowId xmlns="" xmlns:a16="http://schemas.microsoft.com/office/drawing/2014/main" val="3472589028"/>
                  </a:ext>
                </a:extLst>
              </a:tr>
              <a:tr h="308456">
                <a:tc>
                  <a:txBody>
                    <a:bodyPr/>
                    <a:lstStyle/>
                    <a:p>
                      <a:r>
                        <a:rPr lang="x-none" sz="1050" dirty="0">
                          <a:solidFill>
                            <a:schemeClr val="tx1"/>
                          </a:solidFill>
                          <a:effectLst/>
                          <a:latin typeface="Times New Roman" panose="02020603050405020304" pitchFamily="18" charset="0"/>
                          <a:cs typeface="Times New Roman" panose="02020603050405020304" pitchFamily="18" charset="0"/>
                        </a:rPr>
                        <a:t>Реконструкція котельні Ксаверівської ЗОШ І-ІІІ ст. </a:t>
                      </a:r>
                      <a:r>
                        <a:rPr lang="x-none" sz="1050">
                          <a:solidFill>
                            <a:schemeClr val="tx1"/>
                          </a:solidFill>
                          <a:effectLst/>
                          <a:latin typeface="Times New Roman" panose="02020603050405020304" pitchFamily="18" charset="0"/>
                          <a:cs typeface="Times New Roman" panose="02020603050405020304" pitchFamily="18" charset="0"/>
                        </a:rPr>
                        <a:t>в </a:t>
                      </a:r>
                      <a:endParaRPr lang="uk-UA" sz="1050" dirty="0" smtClean="0">
                        <a:solidFill>
                          <a:schemeClr val="tx1"/>
                        </a:solidFill>
                        <a:effectLst/>
                        <a:latin typeface="Times New Roman" panose="02020603050405020304" pitchFamily="18" charset="0"/>
                        <a:cs typeface="Times New Roman" panose="02020603050405020304" pitchFamily="18" charset="0"/>
                      </a:endParaRPr>
                    </a:p>
                    <a:p>
                      <a:r>
                        <a:rPr lang="x-none" sz="1050" smtClean="0">
                          <a:solidFill>
                            <a:schemeClr val="tx1"/>
                          </a:solidFill>
                          <a:effectLst/>
                          <a:latin typeface="Times New Roman" panose="02020603050405020304" pitchFamily="18" charset="0"/>
                          <a:cs typeface="Times New Roman" panose="02020603050405020304" pitchFamily="18" charset="0"/>
                        </a:rPr>
                        <a:t>с</a:t>
                      </a:r>
                      <a:r>
                        <a:rPr lang="x-none" sz="1050">
                          <a:solidFill>
                            <a:schemeClr val="tx1"/>
                          </a:solidFill>
                          <a:effectLst/>
                          <a:latin typeface="Times New Roman" panose="02020603050405020304" pitchFamily="18" charset="0"/>
                          <a:cs typeface="Times New Roman" panose="02020603050405020304" pitchFamily="18" charset="0"/>
                        </a:rPr>
                        <a:t>. </a:t>
                      </a:r>
                      <a:r>
                        <a:rPr lang="x-none" sz="1050" smtClean="0">
                          <a:solidFill>
                            <a:schemeClr val="tx1"/>
                          </a:solidFill>
                          <a:effectLst/>
                          <a:latin typeface="Times New Roman" panose="02020603050405020304" pitchFamily="18" charset="0"/>
                          <a:cs typeface="Times New Roman" panose="02020603050405020304" pitchFamily="18" charset="0"/>
                        </a:rPr>
                        <a:t>Ксаверівка</a:t>
                      </a:r>
                      <a:r>
                        <a:rPr lang="uk-UA" sz="1050" dirty="0" smtClean="0">
                          <a:solidFill>
                            <a:schemeClr val="tx1"/>
                          </a:solidFill>
                          <a:effectLst/>
                          <a:latin typeface="Times New Roman" panose="02020603050405020304" pitchFamily="18" charset="0"/>
                          <a:cs typeface="Times New Roman" panose="02020603050405020304" pitchFamily="18" charset="0"/>
                        </a:rPr>
                        <a:t>,</a:t>
                      </a:r>
                      <a:r>
                        <a:rPr lang="x-none" sz="1050" smtClean="0">
                          <a:solidFill>
                            <a:schemeClr val="tx1"/>
                          </a:solidFill>
                          <a:effectLst/>
                          <a:latin typeface="Times New Roman" panose="02020603050405020304" pitchFamily="18" charset="0"/>
                          <a:cs typeface="Times New Roman" panose="02020603050405020304" pitchFamily="18" charset="0"/>
                        </a:rPr>
                        <a:t> </a:t>
                      </a:r>
                      <a:r>
                        <a:rPr lang="uk-UA" sz="1050" dirty="0">
                          <a:solidFill>
                            <a:schemeClr val="tx1"/>
                          </a:solidFill>
                          <a:effectLst/>
                          <a:latin typeface="Times New Roman" panose="02020603050405020304" pitchFamily="18" charset="0"/>
                          <a:cs typeface="Times New Roman" panose="02020603050405020304" pitchFamily="18" charset="0"/>
                        </a:rPr>
                        <a:t>у тому </a:t>
                      </a:r>
                      <a:r>
                        <a:rPr lang="uk-UA" sz="1050" dirty="0" smtClean="0">
                          <a:solidFill>
                            <a:schemeClr val="tx1"/>
                          </a:solidFill>
                          <a:effectLst/>
                          <a:latin typeface="Times New Roman" panose="02020603050405020304" pitchFamily="18" charset="0"/>
                          <a:cs typeface="Times New Roman" panose="02020603050405020304" pitchFamily="18" charset="0"/>
                        </a:rPr>
                        <a:t>числі: </a:t>
                      </a:r>
                      <a:r>
                        <a:rPr lang="uk-UA" sz="1050" dirty="0">
                          <a:solidFill>
                            <a:schemeClr val="tx1"/>
                          </a:solidFill>
                          <a:effectLst/>
                          <a:latin typeface="Times New Roman" panose="02020603050405020304" pitchFamily="18" charset="0"/>
                          <a:cs typeface="Times New Roman" panose="02020603050405020304" pitchFamily="18" charset="0"/>
                        </a:rPr>
                        <a:t>проектування, експертиза, технічний нагляд, підготовка до опалювального сезону</a:t>
                      </a:r>
                      <a:endParaRPr lang="x-none" sz="10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543" marR="18543" marT="0" marB="0">
                    <a:solidFill>
                      <a:schemeClr val="tx2">
                        <a:lumMod val="20000"/>
                        <a:lumOff val="80000"/>
                      </a:schemeClr>
                    </a:solidFill>
                  </a:tcPr>
                </a:tc>
                <a:tc>
                  <a:txBody>
                    <a:bodyPr/>
                    <a:lstStyle/>
                    <a:p>
                      <a:pPr algn="ctr"/>
                      <a:r>
                        <a:rPr lang="uk-UA" sz="1200" b="1" dirty="0">
                          <a:solidFill>
                            <a:schemeClr val="tx1"/>
                          </a:solidFill>
                          <a:effectLst/>
                          <a:latin typeface="Times New Roman" panose="02020603050405020304" pitchFamily="18" charset="0"/>
                          <a:cs typeface="Times New Roman" panose="02020603050405020304" pitchFamily="18" charset="0"/>
                        </a:rPr>
                        <a:t>1511,6</a:t>
                      </a:r>
                      <a:endParaRPr lang="x-none"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543" marR="18543" marT="0" marB="0"/>
                </a:tc>
                <a:extLst>
                  <a:ext uri="{0D108BD9-81ED-4DB2-BD59-A6C34878D82A}">
                    <a16:rowId xmlns="" xmlns:a16="http://schemas.microsoft.com/office/drawing/2014/main" val="970434667"/>
                  </a:ext>
                </a:extLst>
              </a:tr>
              <a:tr h="308456">
                <a:tc>
                  <a:txBody>
                    <a:bodyPr/>
                    <a:lstStyle/>
                    <a:p>
                      <a:r>
                        <a:rPr lang="x-none" sz="1050" dirty="0">
                          <a:solidFill>
                            <a:schemeClr val="tx1"/>
                          </a:solidFill>
                          <a:effectLst/>
                          <a:latin typeface="Times New Roman" panose="02020603050405020304" pitchFamily="18" charset="0"/>
                          <a:cs typeface="Times New Roman" panose="02020603050405020304" pitchFamily="18" charset="0"/>
                        </a:rPr>
                        <a:t>Реконструкція котельні Гребінківської гімназії </a:t>
                      </a:r>
                      <a:r>
                        <a:rPr lang="x-none" sz="1050">
                          <a:solidFill>
                            <a:schemeClr val="tx1"/>
                          </a:solidFill>
                          <a:effectLst/>
                          <a:latin typeface="Times New Roman" panose="02020603050405020304" pitchFamily="18" charset="0"/>
                          <a:cs typeface="Times New Roman" panose="02020603050405020304" pitchFamily="18" charset="0"/>
                        </a:rPr>
                        <a:t>в </a:t>
                      </a:r>
                      <a:r>
                        <a:rPr lang="x-none" sz="1050" smtClean="0">
                          <a:solidFill>
                            <a:schemeClr val="tx1"/>
                          </a:solidFill>
                          <a:effectLst/>
                          <a:latin typeface="Times New Roman" panose="02020603050405020304" pitchFamily="18" charset="0"/>
                          <a:cs typeface="Times New Roman" panose="02020603050405020304" pitchFamily="18" charset="0"/>
                        </a:rPr>
                        <a:t>смт Гребінки</a:t>
                      </a:r>
                      <a:r>
                        <a:rPr lang="uk-UA" sz="1050" dirty="0" smtClean="0">
                          <a:solidFill>
                            <a:schemeClr val="tx1"/>
                          </a:solidFill>
                          <a:effectLst/>
                          <a:latin typeface="Times New Roman" panose="02020603050405020304" pitchFamily="18" charset="0"/>
                          <a:cs typeface="Times New Roman" panose="02020603050405020304" pitchFamily="18" charset="0"/>
                        </a:rPr>
                        <a:t>,</a:t>
                      </a:r>
                      <a:r>
                        <a:rPr lang="x-none" sz="1050" smtClean="0">
                          <a:solidFill>
                            <a:schemeClr val="tx1"/>
                          </a:solidFill>
                          <a:effectLst/>
                          <a:latin typeface="Times New Roman" panose="02020603050405020304" pitchFamily="18" charset="0"/>
                          <a:cs typeface="Times New Roman" panose="02020603050405020304" pitchFamily="18" charset="0"/>
                        </a:rPr>
                        <a:t> </a:t>
                      </a:r>
                      <a:r>
                        <a:rPr lang="uk-UA" sz="1050" dirty="0">
                          <a:solidFill>
                            <a:schemeClr val="tx1"/>
                          </a:solidFill>
                          <a:effectLst/>
                          <a:latin typeface="Times New Roman" panose="02020603050405020304" pitchFamily="18" charset="0"/>
                          <a:cs typeface="Times New Roman" panose="02020603050405020304" pitchFamily="18" charset="0"/>
                        </a:rPr>
                        <a:t>у тому </a:t>
                      </a:r>
                      <a:r>
                        <a:rPr lang="uk-UA" sz="1050" dirty="0" smtClean="0">
                          <a:solidFill>
                            <a:schemeClr val="tx1"/>
                          </a:solidFill>
                          <a:effectLst/>
                          <a:latin typeface="Times New Roman" panose="02020603050405020304" pitchFamily="18" charset="0"/>
                          <a:cs typeface="Times New Roman" panose="02020603050405020304" pitchFamily="18" charset="0"/>
                        </a:rPr>
                        <a:t>числі: </a:t>
                      </a:r>
                      <a:r>
                        <a:rPr lang="uk-UA" sz="1050" dirty="0">
                          <a:solidFill>
                            <a:schemeClr val="tx1"/>
                          </a:solidFill>
                          <a:effectLst/>
                          <a:latin typeface="Times New Roman" panose="02020603050405020304" pitchFamily="18" charset="0"/>
                          <a:cs typeface="Times New Roman" panose="02020603050405020304" pitchFamily="18" charset="0"/>
                        </a:rPr>
                        <a:t>проектування, експертиза, технічний нагляд, підготовка до опалювального сезону</a:t>
                      </a:r>
                      <a:endParaRPr lang="x-none" sz="10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543" marR="18543" marT="0" marB="0">
                    <a:solidFill>
                      <a:schemeClr val="tx2">
                        <a:lumMod val="20000"/>
                        <a:lumOff val="80000"/>
                      </a:schemeClr>
                    </a:solidFill>
                  </a:tcPr>
                </a:tc>
                <a:tc>
                  <a:txBody>
                    <a:bodyPr/>
                    <a:lstStyle/>
                    <a:p>
                      <a:pPr algn="ctr"/>
                      <a:r>
                        <a:rPr lang="uk-UA" sz="1200" b="1" dirty="0">
                          <a:solidFill>
                            <a:schemeClr val="tx1"/>
                          </a:solidFill>
                          <a:effectLst/>
                          <a:latin typeface="Times New Roman" panose="02020603050405020304" pitchFamily="18" charset="0"/>
                          <a:cs typeface="Times New Roman" panose="02020603050405020304" pitchFamily="18" charset="0"/>
                        </a:rPr>
                        <a:t>1493,2</a:t>
                      </a:r>
                      <a:endParaRPr lang="x-none"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543" marR="18543" marT="0" marB="0"/>
                </a:tc>
                <a:extLst>
                  <a:ext uri="{0D108BD9-81ED-4DB2-BD59-A6C34878D82A}">
                    <a16:rowId xmlns="" xmlns:a16="http://schemas.microsoft.com/office/drawing/2014/main" val="3641833925"/>
                  </a:ext>
                </a:extLst>
              </a:tr>
              <a:tr h="77114">
                <a:tc>
                  <a:txBody>
                    <a:bodyPr/>
                    <a:lstStyle/>
                    <a:p>
                      <a:r>
                        <a:rPr lang="uk-UA" sz="1050" dirty="0">
                          <a:solidFill>
                            <a:schemeClr val="tx1"/>
                          </a:solidFill>
                          <a:effectLst/>
                          <a:latin typeface="Times New Roman" panose="02020603050405020304" pitchFamily="18" charset="0"/>
                          <a:cs typeface="Times New Roman" panose="02020603050405020304" pitchFamily="18" charset="0"/>
                        </a:rPr>
                        <a:t>Електроенергія, у тому числі розподіл</a:t>
                      </a:r>
                      <a:endParaRPr lang="x-none" sz="10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543" marR="18543" marT="0" marB="0">
                    <a:solidFill>
                      <a:schemeClr val="tx2">
                        <a:lumMod val="20000"/>
                        <a:lumOff val="80000"/>
                      </a:schemeClr>
                    </a:solidFill>
                  </a:tcPr>
                </a:tc>
                <a:tc>
                  <a:txBody>
                    <a:bodyPr/>
                    <a:lstStyle/>
                    <a:p>
                      <a:pPr algn="ctr"/>
                      <a:r>
                        <a:rPr lang="uk-UA" sz="1200" b="1" dirty="0">
                          <a:solidFill>
                            <a:schemeClr val="tx1"/>
                          </a:solidFill>
                          <a:effectLst/>
                          <a:latin typeface="Times New Roman" panose="02020603050405020304" pitchFamily="18" charset="0"/>
                          <a:cs typeface="Times New Roman" panose="02020603050405020304" pitchFamily="18" charset="0"/>
                        </a:rPr>
                        <a:t>1394,0</a:t>
                      </a:r>
                      <a:endParaRPr lang="x-none"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543" marR="18543" marT="0" marB="0"/>
                </a:tc>
                <a:extLst>
                  <a:ext uri="{0D108BD9-81ED-4DB2-BD59-A6C34878D82A}">
                    <a16:rowId xmlns="" xmlns:a16="http://schemas.microsoft.com/office/drawing/2014/main" val="3855438718"/>
                  </a:ext>
                </a:extLst>
              </a:tr>
              <a:tr h="77114">
                <a:tc>
                  <a:txBody>
                    <a:bodyPr/>
                    <a:lstStyle/>
                    <a:p>
                      <a:r>
                        <a:rPr lang="uk-UA" sz="1050" dirty="0">
                          <a:solidFill>
                            <a:schemeClr val="tx1"/>
                          </a:solidFill>
                          <a:effectLst/>
                          <a:latin typeface="Times New Roman" panose="02020603050405020304" pitchFamily="18" charset="0"/>
                          <a:cs typeface="Times New Roman" panose="02020603050405020304" pitchFamily="18" charset="0"/>
                        </a:rPr>
                        <a:t>Природний газ, у тому числі розподіл</a:t>
                      </a:r>
                      <a:endParaRPr lang="x-none" sz="10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543" marR="18543" marT="0" marB="0">
                    <a:solidFill>
                      <a:schemeClr val="tx2">
                        <a:lumMod val="20000"/>
                        <a:lumOff val="80000"/>
                      </a:schemeClr>
                    </a:solidFill>
                  </a:tcPr>
                </a:tc>
                <a:tc>
                  <a:txBody>
                    <a:bodyPr/>
                    <a:lstStyle/>
                    <a:p>
                      <a:pPr algn="ctr"/>
                      <a:r>
                        <a:rPr lang="uk-UA" sz="1200" b="1" dirty="0">
                          <a:solidFill>
                            <a:schemeClr val="tx1"/>
                          </a:solidFill>
                          <a:effectLst/>
                          <a:latin typeface="Times New Roman" panose="02020603050405020304" pitchFamily="18" charset="0"/>
                          <a:cs typeface="Times New Roman" panose="02020603050405020304" pitchFamily="18" charset="0"/>
                        </a:rPr>
                        <a:t>440,2</a:t>
                      </a:r>
                      <a:endParaRPr lang="x-none"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543" marR="18543" marT="0" marB="0"/>
                </a:tc>
                <a:extLst>
                  <a:ext uri="{0D108BD9-81ED-4DB2-BD59-A6C34878D82A}">
                    <a16:rowId xmlns="" xmlns:a16="http://schemas.microsoft.com/office/drawing/2014/main" val="3982777482"/>
                  </a:ext>
                </a:extLst>
              </a:tr>
              <a:tr h="231342">
                <a:tc>
                  <a:txBody>
                    <a:bodyPr/>
                    <a:lstStyle/>
                    <a:p>
                      <a:r>
                        <a:rPr lang="uk-UA" sz="1050" dirty="0">
                          <a:solidFill>
                            <a:schemeClr val="tx1"/>
                          </a:solidFill>
                          <a:effectLst/>
                          <a:latin typeface="Times New Roman" panose="02020603050405020304" pitchFamily="18" charset="0"/>
                          <a:cs typeface="Times New Roman" panose="02020603050405020304" pitchFamily="18" charset="0"/>
                        </a:rPr>
                        <a:t>Поточні ремонти вуличного освітлення смт Гребінки, с. Соколівка, с. Ксаверівка, с. Ксаверівка Друга, с. Пінчуки</a:t>
                      </a:r>
                      <a:endParaRPr lang="x-none" sz="10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543" marR="18543" marT="0" marB="0">
                    <a:solidFill>
                      <a:schemeClr val="tx2">
                        <a:lumMod val="20000"/>
                        <a:lumOff val="80000"/>
                      </a:schemeClr>
                    </a:solidFill>
                  </a:tcPr>
                </a:tc>
                <a:tc>
                  <a:txBody>
                    <a:bodyPr/>
                    <a:lstStyle/>
                    <a:p>
                      <a:pPr algn="ctr"/>
                      <a:r>
                        <a:rPr lang="uk-UA" sz="1200" b="1" dirty="0">
                          <a:solidFill>
                            <a:schemeClr val="tx1"/>
                          </a:solidFill>
                          <a:effectLst/>
                          <a:latin typeface="Times New Roman" panose="02020603050405020304" pitchFamily="18" charset="0"/>
                          <a:cs typeface="Times New Roman" panose="02020603050405020304" pitchFamily="18" charset="0"/>
                        </a:rPr>
                        <a:t>375,7</a:t>
                      </a:r>
                      <a:endParaRPr lang="x-none"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543" marR="18543" marT="0" marB="0"/>
                </a:tc>
                <a:extLst>
                  <a:ext uri="{0D108BD9-81ED-4DB2-BD59-A6C34878D82A}">
                    <a16:rowId xmlns="" xmlns:a16="http://schemas.microsoft.com/office/drawing/2014/main" val="2087886682"/>
                  </a:ext>
                </a:extLst>
              </a:tr>
              <a:tr h="154228">
                <a:tc>
                  <a:txBody>
                    <a:bodyPr/>
                    <a:lstStyle/>
                    <a:p>
                      <a:r>
                        <a:rPr lang="uk-UA" sz="1050" dirty="0">
                          <a:solidFill>
                            <a:schemeClr val="tx1"/>
                          </a:solidFill>
                          <a:effectLst/>
                          <a:latin typeface="Times New Roman" panose="02020603050405020304" pitchFamily="18" charset="0"/>
                          <a:cs typeface="Times New Roman" panose="02020603050405020304" pitchFamily="18" charset="0"/>
                        </a:rPr>
                        <a:t>Будівельні матеріали, у тому числі електротовари, пісок</a:t>
                      </a:r>
                      <a:endParaRPr lang="x-none" sz="10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543" marR="18543" marT="0" marB="0">
                    <a:solidFill>
                      <a:schemeClr val="tx2">
                        <a:lumMod val="20000"/>
                        <a:lumOff val="80000"/>
                      </a:schemeClr>
                    </a:solidFill>
                  </a:tcPr>
                </a:tc>
                <a:tc>
                  <a:txBody>
                    <a:bodyPr/>
                    <a:lstStyle/>
                    <a:p>
                      <a:pPr algn="ctr"/>
                      <a:r>
                        <a:rPr lang="uk-UA" sz="1200" b="1" dirty="0">
                          <a:solidFill>
                            <a:schemeClr val="tx1"/>
                          </a:solidFill>
                          <a:effectLst/>
                          <a:latin typeface="Times New Roman" panose="02020603050405020304" pitchFamily="18" charset="0"/>
                          <a:cs typeface="Times New Roman" panose="02020603050405020304" pitchFamily="18" charset="0"/>
                        </a:rPr>
                        <a:t>315,6</a:t>
                      </a:r>
                      <a:endParaRPr lang="x-none"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543" marR="18543" marT="0" marB="0"/>
                </a:tc>
                <a:extLst>
                  <a:ext uri="{0D108BD9-81ED-4DB2-BD59-A6C34878D82A}">
                    <a16:rowId xmlns="" xmlns:a16="http://schemas.microsoft.com/office/drawing/2014/main" val="2617189876"/>
                  </a:ext>
                </a:extLst>
              </a:tr>
              <a:tr h="231342">
                <a:tc>
                  <a:txBody>
                    <a:bodyPr/>
                    <a:lstStyle/>
                    <a:p>
                      <a:r>
                        <a:rPr lang="uk-UA" sz="1050" dirty="0">
                          <a:solidFill>
                            <a:schemeClr val="tx1"/>
                          </a:solidFill>
                          <a:effectLst/>
                          <a:latin typeface="Times New Roman" panose="02020603050405020304" pitchFamily="18" charset="0"/>
                          <a:cs typeface="Times New Roman" panose="02020603050405020304" pitchFamily="18" charset="0"/>
                        </a:rPr>
                        <a:t>Послуги з вивезення побутових відходів з об’єктів комунального власності населених пунктів громади</a:t>
                      </a:r>
                      <a:endParaRPr lang="x-none" sz="10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543" marR="18543" marT="0" marB="0">
                    <a:solidFill>
                      <a:schemeClr val="tx2">
                        <a:lumMod val="20000"/>
                        <a:lumOff val="80000"/>
                      </a:schemeClr>
                    </a:solidFill>
                  </a:tcPr>
                </a:tc>
                <a:tc>
                  <a:txBody>
                    <a:bodyPr/>
                    <a:lstStyle/>
                    <a:p>
                      <a:pPr algn="ctr"/>
                      <a:r>
                        <a:rPr lang="uk-UA" sz="1200" b="1" dirty="0">
                          <a:solidFill>
                            <a:schemeClr val="tx1"/>
                          </a:solidFill>
                          <a:effectLst/>
                          <a:latin typeface="Times New Roman" panose="02020603050405020304" pitchFamily="18" charset="0"/>
                          <a:cs typeface="Times New Roman" panose="02020603050405020304" pitchFamily="18" charset="0"/>
                        </a:rPr>
                        <a:t>299,2</a:t>
                      </a:r>
                      <a:endParaRPr lang="x-none"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543" marR="18543" marT="0" marB="0"/>
                </a:tc>
                <a:extLst>
                  <a:ext uri="{0D108BD9-81ED-4DB2-BD59-A6C34878D82A}">
                    <a16:rowId xmlns="" xmlns:a16="http://schemas.microsoft.com/office/drawing/2014/main" val="3879386711"/>
                  </a:ext>
                </a:extLst>
              </a:tr>
              <a:tr h="154228">
                <a:tc>
                  <a:txBody>
                    <a:bodyPr/>
                    <a:lstStyle/>
                    <a:p>
                      <a:r>
                        <a:rPr lang="x-none" sz="1050" dirty="0">
                          <a:solidFill>
                            <a:schemeClr val="tx1"/>
                          </a:solidFill>
                          <a:effectLst/>
                          <a:latin typeface="Times New Roman" panose="02020603050405020304" pitchFamily="18" charset="0"/>
                          <a:cs typeface="Times New Roman" panose="02020603050405020304" pitchFamily="18" charset="0"/>
                        </a:rPr>
                        <a:t>Послуги з обслуговування футбольних полів в смт Гребінки та с.Лосятин на 2022 рік</a:t>
                      </a:r>
                      <a:endParaRPr lang="x-none" sz="10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543" marR="18543" marT="0" marB="0">
                    <a:solidFill>
                      <a:schemeClr val="tx2">
                        <a:lumMod val="20000"/>
                        <a:lumOff val="80000"/>
                      </a:schemeClr>
                    </a:solidFill>
                  </a:tcPr>
                </a:tc>
                <a:tc>
                  <a:txBody>
                    <a:bodyPr/>
                    <a:lstStyle/>
                    <a:p>
                      <a:pPr algn="ctr"/>
                      <a:r>
                        <a:rPr lang="uk-UA" sz="1200" b="1" dirty="0">
                          <a:solidFill>
                            <a:schemeClr val="tx1"/>
                          </a:solidFill>
                          <a:effectLst/>
                          <a:latin typeface="Times New Roman" panose="02020603050405020304" pitchFamily="18" charset="0"/>
                          <a:cs typeface="Times New Roman" panose="02020603050405020304" pitchFamily="18" charset="0"/>
                        </a:rPr>
                        <a:t>249,4</a:t>
                      </a:r>
                      <a:endParaRPr lang="x-none"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543" marR="18543" marT="0" marB="0"/>
                </a:tc>
                <a:extLst>
                  <a:ext uri="{0D108BD9-81ED-4DB2-BD59-A6C34878D82A}">
                    <a16:rowId xmlns="" xmlns:a16="http://schemas.microsoft.com/office/drawing/2014/main" val="2660764889"/>
                  </a:ext>
                </a:extLst>
              </a:tr>
              <a:tr h="771141">
                <a:tc>
                  <a:txBody>
                    <a:bodyPr/>
                    <a:lstStyle/>
                    <a:p>
                      <a:r>
                        <a:rPr lang="x-none" sz="1050" dirty="0">
                          <a:solidFill>
                            <a:schemeClr val="tx1"/>
                          </a:solidFill>
                          <a:effectLst/>
                          <a:latin typeface="Times New Roman" panose="02020603050405020304" pitchFamily="18" charset="0"/>
                          <a:cs typeface="Times New Roman" panose="02020603050405020304" pitchFamily="18" charset="0"/>
                        </a:rPr>
                        <a:t>Послуги з </a:t>
                      </a:r>
                      <a:r>
                        <a:rPr lang="uk-UA" sz="1050" dirty="0">
                          <a:solidFill>
                            <a:schemeClr val="tx1"/>
                          </a:solidFill>
                          <a:effectLst/>
                          <a:latin typeface="Times New Roman" panose="02020603050405020304" pitchFamily="18" charset="0"/>
                          <a:cs typeface="Times New Roman" panose="02020603050405020304" pitchFamily="18" charset="0"/>
                        </a:rPr>
                        <a:t>косіння зелених зон: </a:t>
                      </a:r>
                      <a:r>
                        <a:rPr lang="x-none" sz="1050" dirty="0">
                          <a:solidFill>
                            <a:schemeClr val="tx1"/>
                          </a:solidFill>
                          <a:effectLst/>
                          <a:latin typeface="Times New Roman" panose="02020603050405020304" pitchFamily="18" charset="0"/>
                          <a:cs typeface="Times New Roman" panose="02020603050405020304" pitchFamily="18" charset="0"/>
                        </a:rPr>
                        <a:t>смт Гребінки: центральний селищний парк, проспект Науки, парк біля цукрового заводу, Меморіал жертвам голодомору 1932-1933 років; село Пінчуки: територія Братських могил (парк), територія біля адмінбудинку, територія біля будинку культури; село Саливонки: парк Слави по вулиці Незалежності, парк і дитячий майданчик біля великого стадіону, село Ксаверівка: біля </a:t>
                      </a:r>
                      <a:r>
                        <a:rPr lang="x-none" sz="1050">
                          <a:solidFill>
                            <a:schemeClr val="tx1"/>
                          </a:solidFill>
                          <a:effectLst/>
                          <a:latin typeface="Times New Roman" panose="02020603050405020304" pitchFamily="18" charset="0"/>
                          <a:cs typeface="Times New Roman" panose="02020603050405020304" pitchFamily="18" charset="0"/>
                        </a:rPr>
                        <a:t>будинку </a:t>
                      </a:r>
                      <a:r>
                        <a:rPr lang="x-none" sz="1050" smtClean="0">
                          <a:solidFill>
                            <a:schemeClr val="tx1"/>
                          </a:solidFill>
                          <a:effectLst/>
                          <a:latin typeface="Times New Roman" panose="02020603050405020304" pitchFamily="18" charset="0"/>
                          <a:cs typeface="Times New Roman" panose="02020603050405020304" pitchFamily="18" charset="0"/>
                        </a:rPr>
                        <a:t>культури</a:t>
                      </a:r>
                      <a:endParaRPr lang="x-none" sz="10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543" marR="18543" marT="0" marB="0">
                    <a:solidFill>
                      <a:schemeClr val="tx2">
                        <a:lumMod val="20000"/>
                        <a:lumOff val="80000"/>
                      </a:schemeClr>
                    </a:solidFill>
                  </a:tcPr>
                </a:tc>
                <a:tc>
                  <a:txBody>
                    <a:bodyPr/>
                    <a:lstStyle/>
                    <a:p>
                      <a:pPr algn="ctr"/>
                      <a:r>
                        <a:rPr lang="x-none" sz="1200" b="1" dirty="0">
                          <a:solidFill>
                            <a:schemeClr val="tx1"/>
                          </a:solidFill>
                          <a:effectLst/>
                          <a:latin typeface="Times New Roman" panose="02020603050405020304" pitchFamily="18" charset="0"/>
                          <a:cs typeface="Times New Roman" panose="02020603050405020304" pitchFamily="18" charset="0"/>
                        </a:rPr>
                        <a:t>195</a:t>
                      </a:r>
                      <a:r>
                        <a:rPr lang="uk-UA" sz="1200" b="1" dirty="0">
                          <a:solidFill>
                            <a:schemeClr val="tx1"/>
                          </a:solidFill>
                          <a:effectLst/>
                          <a:latin typeface="Times New Roman" panose="02020603050405020304" pitchFamily="18" charset="0"/>
                          <a:cs typeface="Times New Roman" panose="02020603050405020304" pitchFamily="18" charset="0"/>
                        </a:rPr>
                        <a:t>,</a:t>
                      </a:r>
                      <a:r>
                        <a:rPr lang="x-none" sz="1200" b="1" dirty="0">
                          <a:solidFill>
                            <a:schemeClr val="tx1"/>
                          </a:solidFill>
                          <a:effectLst/>
                          <a:latin typeface="Times New Roman" panose="02020603050405020304" pitchFamily="18" charset="0"/>
                          <a:cs typeface="Times New Roman" panose="02020603050405020304" pitchFamily="18" charset="0"/>
                        </a:rPr>
                        <a:t>6</a:t>
                      </a:r>
                      <a:endParaRPr lang="x-none"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543" marR="18543" marT="0" marB="0"/>
                </a:tc>
                <a:extLst>
                  <a:ext uri="{0D108BD9-81ED-4DB2-BD59-A6C34878D82A}">
                    <a16:rowId xmlns="" xmlns:a16="http://schemas.microsoft.com/office/drawing/2014/main" val="3673246248"/>
                  </a:ext>
                </a:extLst>
              </a:tr>
            </a:tbl>
          </a:graphicData>
        </a:graphic>
      </p:graphicFrame>
      <p:graphicFrame>
        <p:nvGraphicFramePr>
          <p:cNvPr id="6" name="Таблица 5">
            <a:extLst>
              <a:ext uri="{FF2B5EF4-FFF2-40B4-BE49-F238E27FC236}">
                <a16:creationId xmlns="" xmlns:a16="http://schemas.microsoft.com/office/drawing/2014/main" id="{8C70D64B-51A9-2055-D29C-54562883CDC0}"/>
              </a:ext>
            </a:extLst>
          </p:cNvPr>
          <p:cNvGraphicFramePr>
            <a:graphicFrameLocks noGrp="1"/>
          </p:cNvGraphicFramePr>
          <p:nvPr>
            <p:extLst>
              <p:ext uri="{D42A27DB-BD31-4B8C-83A1-F6EECF244321}">
                <p14:modId xmlns="" xmlns:p14="http://schemas.microsoft.com/office/powerpoint/2010/main" val="1731302028"/>
              </p:ext>
            </p:extLst>
          </p:nvPr>
        </p:nvGraphicFramePr>
        <p:xfrm>
          <a:off x="4546238" y="1262380"/>
          <a:ext cx="4597761" cy="5120640"/>
        </p:xfrm>
        <a:graphic>
          <a:graphicData uri="http://schemas.openxmlformats.org/drawingml/2006/table">
            <a:tbl>
              <a:tblPr firstRow="1" firstCol="1" bandRow="1">
                <a:tableStyleId>{5C22544A-7EE6-4342-B048-85BDC9FD1C3A}</a:tableStyleId>
              </a:tblPr>
              <a:tblGrid>
                <a:gridCol w="3734426">
                  <a:extLst>
                    <a:ext uri="{9D8B030D-6E8A-4147-A177-3AD203B41FA5}">
                      <a16:colId xmlns="" xmlns:a16="http://schemas.microsoft.com/office/drawing/2014/main" val="3434204812"/>
                    </a:ext>
                  </a:extLst>
                </a:gridCol>
                <a:gridCol w="863335">
                  <a:extLst>
                    <a:ext uri="{9D8B030D-6E8A-4147-A177-3AD203B41FA5}">
                      <a16:colId xmlns="" xmlns:a16="http://schemas.microsoft.com/office/drawing/2014/main" val="2028785603"/>
                    </a:ext>
                  </a:extLst>
                </a:gridCol>
              </a:tblGrid>
              <a:tr h="154228">
                <a:tc>
                  <a:txBody>
                    <a:bodyPr/>
                    <a:lstStyle/>
                    <a:p>
                      <a:pPr algn="ctr"/>
                      <a:r>
                        <a:rPr lang="uk-UA" sz="1100" dirty="0">
                          <a:effectLst/>
                          <a:latin typeface="Times New Roman" panose="02020603050405020304" pitchFamily="18" charset="0"/>
                          <a:cs typeface="Times New Roman" panose="02020603050405020304" pitchFamily="18" charset="0"/>
                        </a:rPr>
                        <a:t>ПЕРЕЛІК ПРОВЕДЕНИХ РОБІТ</a:t>
                      </a:r>
                      <a:endParaRPr lang="x-none"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543" marR="18543" marT="0" marB="0"/>
                </a:tc>
                <a:tc>
                  <a:txBody>
                    <a:bodyPr/>
                    <a:lstStyle/>
                    <a:p>
                      <a:pPr algn="ctr"/>
                      <a:r>
                        <a:rPr lang="uk-UA" sz="1100" dirty="0">
                          <a:effectLst/>
                          <a:latin typeface="Times New Roman" panose="02020603050405020304" pitchFamily="18" charset="0"/>
                          <a:cs typeface="Times New Roman" panose="02020603050405020304" pitchFamily="18" charset="0"/>
                        </a:rPr>
                        <a:t>ВАРТІСТЬ,  ТИС.ГРН.</a:t>
                      </a:r>
                      <a:endParaRPr lang="x-none"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543" marR="18543" marT="0" marB="0"/>
                </a:tc>
                <a:extLst>
                  <a:ext uri="{0D108BD9-81ED-4DB2-BD59-A6C34878D82A}">
                    <a16:rowId xmlns="" xmlns:a16="http://schemas.microsoft.com/office/drawing/2014/main" val="1557830919"/>
                  </a:ext>
                </a:extLst>
              </a:tr>
              <a:tr h="154228">
                <a:tc>
                  <a:txBody>
                    <a:bodyPr/>
                    <a:lstStyle/>
                    <a:p>
                      <a:r>
                        <a:rPr lang="uk-UA" sz="1100" b="1" dirty="0">
                          <a:solidFill>
                            <a:schemeClr val="tx1"/>
                          </a:solidFill>
                          <a:effectLst/>
                          <a:latin typeface="Times New Roman" panose="02020603050405020304" pitchFamily="18" charset="0"/>
                          <a:cs typeface="Times New Roman" panose="02020603050405020304" pitchFamily="18" charset="0"/>
                        </a:rPr>
                        <a:t>Підготовка об’єктів комунальної власності до опалювального сезону</a:t>
                      </a:r>
                      <a:endParaRPr lang="x-none" sz="11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543" marR="18543" marT="0" marB="0">
                    <a:solidFill>
                      <a:schemeClr val="tx2">
                        <a:lumMod val="20000"/>
                        <a:lumOff val="80000"/>
                      </a:schemeClr>
                    </a:solidFill>
                  </a:tcPr>
                </a:tc>
                <a:tc>
                  <a:txBody>
                    <a:bodyPr/>
                    <a:lstStyle/>
                    <a:p>
                      <a:pPr algn="ctr"/>
                      <a:r>
                        <a:rPr lang="uk-UA" sz="1200" b="1" dirty="0">
                          <a:solidFill>
                            <a:schemeClr val="tx1"/>
                          </a:solidFill>
                          <a:effectLst/>
                          <a:latin typeface="Times New Roman" panose="02020603050405020304" pitchFamily="18" charset="0"/>
                          <a:cs typeface="Times New Roman" panose="02020603050405020304" pitchFamily="18" charset="0"/>
                        </a:rPr>
                        <a:t>195,5</a:t>
                      </a:r>
                      <a:endParaRPr lang="x-none"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543" marR="18543" marT="0" marB="0"/>
                </a:tc>
                <a:extLst>
                  <a:ext uri="{0D108BD9-81ED-4DB2-BD59-A6C34878D82A}">
                    <a16:rowId xmlns="" xmlns:a16="http://schemas.microsoft.com/office/drawing/2014/main" val="2123658261"/>
                  </a:ext>
                </a:extLst>
              </a:tr>
              <a:tr h="77114">
                <a:tc>
                  <a:txBody>
                    <a:bodyPr/>
                    <a:lstStyle/>
                    <a:p>
                      <a:r>
                        <a:rPr lang="uk-UA" sz="1100" b="1" dirty="0">
                          <a:solidFill>
                            <a:schemeClr val="tx1"/>
                          </a:solidFill>
                          <a:effectLst/>
                          <a:latin typeface="Times New Roman" panose="02020603050405020304" pitchFamily="18" charset="0"/>
                          <a:cs typeface="Times New Roman" panose="02020603050405020304" pitchFamily="18" charset="0"/>
                        </a:rPr>
                        <a:t>Інші послуги з благоустрою</a:t>
                      </a:r>
                      <a:endParaRPr lang="x-none" sz="11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543" marR="18543" marT="0" marB="0">
                    <a:solidFill>
                      <a:schemeClr val="tx2">
                        <a:lumMod val="20000"/>
                        <a:lumOff val="80000"/>
                      </a:schemeClr>
                    </a:solidFill>
                  </a:tcPr>
                </a:tc>
                <a:tc>
                  <a:txBody>
                    <a:bodyPr/>
                    <a:lstStyle/>
                    <a:p>
                      <a:pPr algn="ctr"/>
                      <a:r>
                        <a:rPr lang="uk-UA" sz="1200" b="1">
                          <a:solidFill>
                            <a:schemeClr val="tx1"/>
                          </a:solidFill>
                          <a:effectLst/>
                          <a:latin typeface="Times New Roman" panose="02020603050405020304" pitchFamily="18" charset="0"/>
                          <a:cs typeface="Times New Roman" panose="02020603050405020304" pitchFamily="18" charset="0"/>
                        </a:rPr>
                        <a:t>180,3</a:t>
                      </a:r>
                      <a:endParaRPr lang="x-none" sz="12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543" marR="18543" marT="0" marB="0"/>
                </a:tc>
                <a:extLst>
                  <a:ext uri="{0D108BD9-81ED-4DB2-BD59-A6C34878D82A}">
                    <a16:rowId xmlns="" xmlns:a16="http://schemas.microsoft.com/office/drawing/2014/main" val="4254059911"/>
                  </a:ext>
                </a:extLst>
              </a:tr>
              <a:tr h="154228">
                <a:tc>
                  <a:txBody>
                    <a:bodyPr/>
                    <a:lstStyle/>
                    <a:p>
                      <a:r>
                        <a:rPr lang="uk-UA" sz="1100" b="1" dirty="0">
                          <a:solidFill>
                            <a:schemeClr val="tx1"/>
                          </a:solidFill>
                          <a:effectLst/>
                          <a:latin typeface="Times New Roman" panose="02020603050405020304" pitchFamily="18" charset="0"/>
                          <a:cs typeface="Times New Roman" panose="02020603050405020304" pitchFamily="18" charset="0"/>
                        </a:rPr>
                        <a:t>Обслуговування та прибирання кладовищ с. Саливонки, смт Дослідницьке, смт Гребінки</a:t>
                      </a:r>
                      <a:endParaRPr lang="x-none" sz="11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543" marR="18543" marT="0" marB="0">
                    <a:solidFill>
                      <a:schemeClr val="tx2">
                        <a:lumMod val="20000"/>
                        <a:lumOff val="80000"/>
                      </a:schemeClr>
                    </a:solidFill>
                  </a:tcPr>
                </a:tc>
                <a:tc>
                  <a:txBody>
                    <a:bodyPr/>
                    <a:lstStyle/>
                    <a:p>
                      <a:pPr algn="ctr"/>
                      <a:r>
                        <a:rPr lang="uk-UA" sz="1200" b="1" dirty="0">
                          <a:solidFill>
                            <a:schemeClr val="tx1"/>
                          </a:solidFill>
                          <a:effectLst/>
                          <a:latin typeface="Times New Roman" panose="02020603050405020304" pitchFamily="18" charset="0"/>
                          <a:cs typeface="Times New Roman" panose="02020603050405020304" pitchFamily="18" charset="0"/>
                        </a:rPr>
                        <a:t>163,3</a:t>
                      </a:r>
                      <a:endParaRPr lang="x-none"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543" marR="18543" marT="0" marB="0"/>
                </a:tc>
                <a:extLst>
                  <a:ext uri="{0D108BD9-81ED-4DB2-BD59-A6C34878D82A}">
                    <a16:rowId xmlns="" xmlns:a16="http://schemas.microsoft.com/office/drawing/2014/main" val="3077379698"/>
                  </a:ext>
                </a:extLst>
              </a:tr>
              <a:tr h="154228">
                <a:tc>
                  <a:txBody>
                    <a:bodyPr/>
                    <a:lstStyle/>
                    <a:p>
                      <a:r>
                        <a:rPr lang="uk-UA" sz="1100" b="1" dirty="0">
                          <a:solidFill>
                            <a:schemeClr val="tx1"/>
                          </a:solidFill>
                          <a:effectLst/>
                          <a:latin typeface="Times New Roman" panose="02020603050405020304" pitchFamily="18" charset="0"/>
                          <a:cs typeface="Times New Roman" panose="02020603050405020304" pitchFamily="18" charset="0"/>
                        </a:rPr>
                        <a:t>Поточний ремонт дорожнього покриття смт Гребінки, </a:t>
                      </a:r>
                      <a:endParaRPr lang="uk-UA" sz="1100" b="1" dirty="0" smtClean="0">
                        <a:solidFill>
                          <a:schemeClr val="tx1"/>
                        </a:solidFill>
                        <a:effectLst/>
                        <a:latin typeface="Times New Roman" panose="02020603050405020304" pitchFamily="18" charset="0"/>
                        <a:cs typeface="Times New Roman" panose="02020603050405020304" pitchFamily="18" charset="0"/>
                      </a:endParaRPr>
                    </a:p>
                    <a:p>
                      <a:r>
                        <a:rPr lang="uk-UA" sz="1100" b="1" dirty="0" smtClean="0">
                          <a:solidFill>
                            <a:schemeClr val="tx1"/>
                          </a:solidFill>
                          <a:effectLst/>
                          <a:latin typeface="Times New Roman" panose="02020603050405020304" pitchFamily="18" charset="0"/>
                          <a:cs typeface="Times New Roman" panose="02020603050405020304" pitchFamily="18" charset="0"/>
                        </a:rPr>
                        <a:t>с</a:t>
                      </a:r>
                      <a:r>
                        <a:rPr lang="uk-UA" sz="1100" b="1" dirty="0">
                          <a:solidFill>
                            <a:schemeClr val="tx1"/>
                          </a:solidFill>
                          <a:effectLst/>
                          <a:latin typeface="Times New Roman" panose="02020603050405020304" pitchFamily="18" charset="0"/>
                          <a:cs typeface="Times New Roman" panose="02020603050405020304" pitchFamily="18" charset="0"/>
                        </a:rPr>
                        <a:t>. Ксаверівка</a:t>
                      </a:r>
                      <a:endParaRPr lang="x-none" sz="11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543" marR="18543" marT="0" marB="0">
                    <a:solidFill>
                      <a:schemeClr val="tx2">
                        <a:lumMod val="20000"/>
                        <a:lumOff val="80000"/>
                      </a:schemeClr>
                    </a:solidFill>
                  </a:tcPr>
                </a:tc>
                <a:tc>
                  <a:txBody>
                    <a:bodyPr/>
                    <a:lstStyle/>
                    <a:p>
                      <a:pPr algn="ctr"/>
                      <a:r>
                        <a:rPr lang="uk-UA" sz="1200" b="1" dirty="0">
                          <a:solidFill>
                            <a:schemeClr val="tx1"/>
                          </a:solidFill>
                          <a:effectLst/>
                          <a:latin typeface="Times New Roman" panose="02020603050405020304" pitchFamily="18" charset="0"/>
                          <a:cs typeface="Times New Roman" panose="02020603050405020304" pitchFamily="18" charset="0"/>
                        </a:rPr>
                        <a:t>157,6</a:t>
                      </a:r>
                      <a:endParaRPr lang="x-none"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543" marR="18543" marT="0" marB="0"/>
                </a:tc>
                <a:extLst>
                  <a:ext uri="{0D108BD9-81ED-4DB2-BD59-A6C34878D82A}">
                    <a16:rowId xmlns="" xmlns:a16="http://schemas.microsoft.com/office/drawing/2014/main" val="2142065597"/>
                  </a:ext>
                </a:extLst>
              </a:tr>
              <a:tr h="154228">
                <a:tc>
                  <a:txBody>
                    <a:bodyPr/>
                    <a:lstStyle/>
                    <a:p>
                      <a:r>
                        <a:rPr lang="x-none" sz="1100" b="1" dirty="0">
                          <a:solidFill>
                            <a:schemeClr val="tx1"/>
                          </a:solidFill>
                          <a:effectLst/>
                          <a:latin typeface="Times New Roman" panose="02020603050405020304" pitchFamily="18" charset="0"/>
                          <a:cs typeface="Times New Roman" panose="02020603050405020304" pitchFamily="18" charset="0"/>
                        </a:rPr>
                        <a:t>Новорічн</a:t>
                      </a:r>
                      <a:r>
                        <a:rPr lang="uk-UA" sz="1100" b="1" dirty="0">
                          <a:solidFill>
                            <a:schemeClr val="tx1"/>
                          </a:solidFill>
                          <a:effectLst/>
                          <a:latin typeface="Times New Roman" panose="02020603050405020304" pitchFamily="18" charset="0"/>
                          <a:cs typeface="Times New Roman" panose="02020603050405020304" pitchFamily="18" charset="0"/>
                        </a:rPr>
                        <a:t>і</a:t>
                      </a:r>
                      <a:r>
                        <a:rPr lang="x-none" sz="1100" b="1" dirty="0">
                          <a:solidFill>
                            <a:schemeClr val="tx1"/>
                          </a:solidFill>
                          <a:effectLst/>
                          <a:latin typeface="Times New Roman" panose="02020603050405020304" pitchFamily="18" charset="0"/>
                          <a:cs typeface="Times New Roman" panose="02020603050405020304" pitchFamily="18" charset="0"/>
                        </a:rPr>
                        <a:t> світлодіодн</a:t>
                      </a:r>
                      <a:r>
                        <a:rPr lang="uk-UA" sz="1100" b="1" dirty="0">
                          <a:solidFill>
                            <a:schemeClr val="tx1"/>
                          </a:solidFill>
                          <a:effectLst/>
                          <a:latin typeface="Times New Roman" panose="02020603050405020304" pitchFamily="18" charset="0"/>
                          <a:cs typeface="Times New Roman" panose="02020603050405020304" pitchFamily="18" charset="0"/>
                        </a:rPr>
                        <a:t>і</a:t>
                      </a:r>
                      <a:r>
                        <a:rPr lang="x-none" sz="1100" b="1" dirty="0">
                          <a:solidFill>
                            <a:schemeClr val="tx1"/>
                          </a:solidFill>
                          <a:effectLst/>
                          <a:latin typeface="Times New Roman" panose="02020603050405020304" pitchFamily="18" charset="0"/>
                          <a:cs typeface="Times New Roman" panose="02020603050405020304" pitchFamily="18" charset="0"/>
                        </a:rPr>
                        <a:t> гірлянд</a:t>
                      </a:r>
                      <a:r>
                        <a:rPr lang="uk-UA" sz="1100" b="1" dirty="0" err="1">
                          <a:solidFill>
                            <a:schemeClr val="tx1"/>
                          </a:solidFill>
                          <a:effectLst/>
                          <a:latin typeface="Times New Roman" panose="02020603050405020304" pitchFamily="18" charset="0"/>
                          <a:cs typeface="Times New Roman" panose="02020603050405020304" pitchFamily="18" charset="0"/>
                        </a:rPr>
                        <a:t>и</a:t>
                      </a:r>
                      <a:r>
                        <a:rPr lang="x-none" sz="1100" b="1" dirty="0">
                          <a:solidFill>
                            <a:schemeClr val="tx1"/>
                          </a:solidFill>
                          <a:effectLst/>
                          <a:latin typeface="Times New Roman" panose="02020603050405020304" pitchFamily="18" charset="0"/>
                          <a:cs typeface="Times New Roman" panose="02020603050405020304" pitchFamily="18" charset="0"/>
                        </a:rPr>
                        <a:t>-арк</a:t>
                      </a:r>
                      <a:r>
                        <a:rPr lang="uk-UA" sz="1100" b="1" dirty="0">
                          <a:solidFill>
                            <a:schemeClr val="tx1"/>
                          </a:solidFill>
                          <a:effectLst/>
                          <a:latin typeface="Times New Roman" panose="02020603050405020304" pitchFamily="18" charset="0"/>
                          <a:cs typeface="Times New Roman" panose="02020603050405020304" pitchFamily="18" charset="0"/>
                        </a:rPr>
                        <a:t>и смт Дослідницьке</a:t>
                      </a:r>
                      <a:endParaRPr lang="x-none" sz="11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543" marR="18543" marT="0" marB="0">
                    <a:solidFill>
                      <a:schemeClr val="tx2">
                        <a:lumMod val="20000"/>
                        <a:lumOff val="80000"/>
                      </a:schemeClr>
                    </a:solidFill>
                  </a:tcPr>
                </a:tc>
                <a:tc>
                  <a:txBody>
                    <a:bodyPr/>
                    <a:lstStyle/>
                    <a:p>
                      <a:pPr algn="ctr"/>
                      <a:r>
                        <a:rPr lang="uk-UA" sz="1200" b="1" dirty="0">
                          <a:solidFill>
                            <a:schemeClr val="tx1"/>
                          </a:solidFill>
                          <a:effectLst/>
                          <a:latin typeface="Times New Roman" panose="02020603050405020304" pitchFamily="18" charset="0"/>
                          <a:cs typeface="Times New Roman" panose="02020603050405020304" pitchFamily="18" charset="0"/>
                        </a:rPr>
                        <a:t>151,0</a:t>
                      </a:r>
                      <a:endParaRPr lang="x-none"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543" marR="18543" marT="0" marB="0"/>
                </a:tc>
                <a:extLst>
                  <a:ext uri="{0D108BD9-81ED-4DB2-BD59-A6C34878D82A}">
                    <a16:rowId xmlns="" xmlns:a16="http://schemas.microsoft.com/office/drawing/2014/main" val="1372441635"/>
                  </a:ext>
                </a:extLst>
              </a:tr>
              <a:tr h="154228">
                <a:tc>
                  <a:txBody>
                    <a:bodyPr/>
                    <a:lstStyle/>
                    <a:p>
                      <a:r>
                        <a:rPr lang="x-none" sz="1100" b="1" dirty="0">
                          <a:solidFill>
                            <a:schemeClr val="tx1"/>
                          </a:solidFill>
                          <a:effectLst/>
                          <a:latin typeface="Times New Roman" panose="02020603050405020304" pitchFamily="18" charset="0"/>
                          <a:cs typeface="Times New Roman" panose="02020603050405020304" pitchFamily="18" charset="0"/>
                        </a:rPr>
                        <a:t>Послуги з санітарного прибирання та підмітання об'єктів благоустрою </a:t>
                      </a:r>
                      <a:endParaRPr lang="x-none" sz="11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543" marR="18543" marT="0" marB="0">
                    <a:solidFill>
                      <a:schemeClr val="tx2">
                        <a:lumMod val="20000"/>
                        <a:lumOff val="80000"/>
                      </a:schemeClr>
                    </a:solidFill>
                  </a:tcPr>
                </a:tc>
                <a:tc>
                  <a:txBody>
                    <a:bodyPr/>
                    <a:lstStyle/>
                    <a:p>
                      <a:pPr algn="ctr"/>
                      <a:r>
                        <a:rPr lang="uk-UA" sz="1200" b="1" dirty="0">
                          <a:solidFill>
                            <a:schemeClr val="tx1"/>
                          </a:solidFill>
                          <a:effectLst/>
                          <a:latin typeface="Times New Roman" panose="02020603050405020304" pitchFamily="18" charset="0"/>
                          <a:cs typeface="Times New Roman" panose="02020603050405020304" pitchFamily="18" charset="0"/>
                        </a:rPr>
                        <a:t>136,3</a:t>
                      </a:r>
                      <a:endParaRPr lang="x-none"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543" marR="18543" marT="0" marB="0"/>
                </a:tc>
                <a:extLst>
                  <a:ext uri="{0D108BD9-81ED-4DB2-BD59-A6C34878D82A}">
                    <a16:rowId xmlns="" xmlns:a16="http://schemas.microsoft.com/office/drawing/2014/main" val="458424262"/>
                  </a:ext>
                </a:extLst>
              </a:tr>
              <a:tr h="77114">
                <a:tc>
                  <a:txBody>
                    <a:bodyPr/>
                    <a:lstStyle/>
                    <a:p>
                      <a:r>
                        <a:rPr lang="uk-UA" sz="1100" b="1">
                          <a:solidFill>
                            <a:schemeClr val="tx1"/>
                          </a:solidFill>
                          <a:effectLst/>
                          <a:latin typeface="Times New Roman" panose="02020603050405020304" pitchFamily="18" charset="0"/>
                          <a:cs typeface="Times New Roman" panose="02020603050405020304" pitchFamily="18" charset="0"/>
                        </a:rPr>
                        <a:t>Послуги з утримання доріг в зимовий період</a:t>
                      </a:r>
                      <a:endParaRPr lang="x-none" sz="11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543" marR="18543" marT="0" marB="0">
                    <a:solidFill>
                      <a:schemeClr val="tx2">
                        <a:lumMod val="20000"/>
                        <a:lumOff val="80000"/>
                      </a:schemeClr>
                    </a:solidFill>
                  </a:tcPr>
                </a:tc>
                <a:tc>
                  <a:txBody>
                    <a:bodyPr/>
                    <a:lstStyle/>
                    <a:p>
                      <a:pPr algn="ctr"/>
                      <a:r>
                        <a:rPr lang="uk-UA" sz="1200" b="1" dirty="0">
                          <a:solidFill>
                            <a:schemeClr val="tx1"/>
                          </a:solidFill>
                          <a:effectLst/>
                          <a:latin typeface="Times New Roman" panose="02020603050405020304" pitchFamily="18" charset="0"/>
                          <a:cs typeface="Times New Roman" panose="02020603050405020304" pitchFamily="18" charset="0"/>
                        </a:rPr>
                        <a:t>129,8</a:t>
                      </a:r>
                      <a:endParaRPr lang="x-none"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543" marR="18543" marT="0" marB="0"/>
                </a:tc>
                <a:extLst>
                  <a:ext uri="{0D108BD9-81ED-4DB2-BD59-A6C34878D82A}">
                    <a16:rowId xmlns="" xmlns:a16="http://schemas.microsoft.com/office/drawing/2014/main" val="3106908690"/>
                  </a:ext>
                </a:extLst>
              </a:tr>
              <a:tr h="154228">
                <a:tc>
                  <a:txBody>
                    <a:bodyPr/>
                    <a:lstStyle/>
                    <a:p>
                      <a:r>
                        <a:rPr lang="x-none" sz="1100" b="1" dirty="0">
                          <a:solidFill>
                            <a:schemeClr val="tx1"/>
                          </a:solidFill>
                          <a:effectLst/>
                          <a:latin typeface="Times New Roman" panose="02020603050405020304" pitchFamily="18" charset="0"/>
                          <a:cs typeface="Times New Roman" panose="02020603050405020304" pitchFamily="18" charset="0"/>
                        </a:rPr>
                        <a:t>Послуги з очищення урн для сміття об'єктів благоустрою</a:t>
                      </a:r>
                      <a:endParaRPr lang="x-none" sz="11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543" marR="18543" marT="0" marB="0">
                    <a:solidFill>
                      <a:schemeClr val="tx2">
                        <a:lumMod val="20000"/>
                        <a:lumOff val="80000"/>
                      </a:schemeClr>
                    </a:solidFill>
                  </a:tcPr>
                </a:tc>
                <a:tc>
                  <a:txBody>
                    <a:bodyPr/>
                    <a:lstStyle/>
                    <a:p>
                      <a:pPr algn="ctr"/>
                      <a:r>
                        <a:rPr lang="uk-UA" sz="1200" b="1" dirty="0">
                          <a:solidFill>
                            <a:schemeClr val="tx1"/>
                          </a:solidFill>
                          <a:effectLst/>
                          <a:latin typeface="Times New Roman" panose="02020603050405020304" pitchFamily="18" charset="0"/>
                          <a:cs typeface="Times New Roman" panose="02020603050405020304" pitchFamily="18" charset="0"/>
                        </a:rPr>
                        <a:t>127,9</a:t>
                      </a:r>
                      <a:endParaRPr lang="x-none"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543" marR="18543" marT="0" marB="0"/>
                </a:tc>
                <a:extLst>
                  <a:ext uri="{0D108BD9-81ED-4DB2-BD59-A6C34878D82A}">
                    <a16:rowId xmlns="" xmlns:a16="http://schemas.microsoft.com/office/drawing/2014/main" val="2416893045"/>
                  </a:ext>
                </a:extLst>
              </a:tr>
              <a:tr h="77114">
                <a:tc>
                  <a:txBody>
                    <a:bodyPr/>
                    <a:lstStyle/>
                    <a:p>
                      <a:r>
                        <a:rPr lang="uk-UA" sz="1100" b="1">
                          <a:solidFill>
                            <a:schemeClr val="tx1"/>
                          </a:solidFill>
                          <a:effectLst/>
                          <a:latin typeface="Times New Roman" panose="02020603050405020304" pitchFamily="18" charset="0"/>
                          <a:cs typeface="Times New Roman" panose="02020603050405020304" pitchFamily="18" charset="0"/>
                        </a:rPr>
                        <a:t>Запасні частини</a:t>
                      </a:r>
                      <a:endParaRPr lang="x-none" sz="11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543" marR="18543" marT="0" marB="0">
                    <a:solidFill>
                      <a:schemeClr val="tx2">
                        <a:lumMod val="20000"/>
                        <a:lumOff val="80000"/>
                      </a:schemeClr>
                    </a:solidFill>
                  </a:tcPr>
                </a:tc>
                <a:tc>
                  <a:txBody>
                    <a:bodyPr/>
                    <a:lstStyle/>
                    <a:p>
                      <a:pPr algn="ctr"/>
                      <a:r>
                        <a:rPr lang="uk-UA" sz="1200" b="1" dirty="0">
                          <a:solidFill>
                            <a:schemeClr val="tx1"/>
                          </a:solidFill>
                          <a:effectLst/>
                          <a:latin typeface="Times New Roman" panose="02020603050405020304" pitchFamily="18" charset="0"/>
                          <a:cs typeface="Times New Roman" panose="02020603050405020304" pitchFamily="18" charset="0"/>
                        </a:rPr>
                        <a:t>116,1</a:t>
                      </a:r>
                      <a:endParaRPr lang="x-none"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543" marR="18543" marT="0" marB="0"/>
                </a:tc>
                <a:extLst>
                  <a:ext uri="{0D108BD9-81ED-4DB2-BD59-A6C34878D82A}">
                    <a16:rowId xmlns="" xmlns:a16="http://schemas.microsoft.com/office/drawing/2014/main" val="408579714"/>
                  </a:ext>
                </a:extLst>
              </a:tr>
              <a:tr h="154228">
                <a:tc>
                  <a:txBody>
                    <a:bodyPr/>
                    <a:lstStyle/>
                    <a:p>
                      <a:r>
                        <a:rPr lang="uk-UA" sz="1100" b="1" dirty="0">
                          <a:solidFill>
                            <a:schemeClr val="tx1"/>
                          </a:solidFill>
                          <a:effectLst/>
                          <a:latin typeface="Times New Roman" panose="02020603050405020304" pitchFamily="18" charset="0"/>
                          <a:cs typeface="Times New Roman" panose="02020603050405020304" pitchFamily="18" charset="0"/>
                        </a:rPr>
                        <a:t>Обслуговування та прибирання кладовищ с. Саливонки, смт Дослідницьке, смт Гребінки</a:t>
                      </a:r>
                      <a:endParaRPr lang="x-none" sz="11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543" marR="18543" marT="0" marB="0">
                    <a:solidFill>
                      <a:schemeClr val="tx2">
                        <a:lumMod val="20000"/>
                        <a:lumOff val="80000"/>
                      </a:schemeClr>
                    </a:solidFill>
                  </a:tcPr>
                </a:tc>
                <a:tc>
                  <a:txBody>
                    <a:bodyPr/>
                    <a:lstStyle/>
                    <a:p>
                      <a:pPr algn="ctr"/>
                      <a:r>
                        <a:rPr lang="uk-UA" sz="1200" b="1" dirty="0">
                          <a:solidFill>
                            <a:schemeClr val="tx1"/>
                          </a:solidFill>
                          <a:effectLst/>
                          <a:latin typeface="Times New Roman" panose="02020603050405020304" pitchFamily="18" charset="0"/>
                          <a:cs typeface="Times New Roman" panose="02020603050405020304" pitchFamily="18" charset="0"/>
                        </a:rPr>
                        <a:t>113,4</a:t>
                      </a:r>
                      <a:endParaRPr lang="x-none"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543" marR="18543" marT="0" marB="0"/>
                </a:tc>
                <a:extLst>
                  <a:ext uri="{0D108BD9-81ED-4DB2-BD59-A6C34878D82A}">
                    <a16:rowId xmlns="" xmlns:a16="http://schemas.microsoft.com/office/drawing/2014/main" val="975822309"/>
                  </a:ext>
                </a:extLst>
              </a:tr>
              <a:tr h="231342">
                <a:tc>
                  <a:txBody>
                    <a:bodyPr/>
                    <a:lstStyle/>
                    <a:p>
                      <a:r>
                        <a:rPr lang="x-none" sz="1100" b="1" dirty="0">
                          <a:solidFill>
                            <a:schemeClr val="tx1"/>
                          </a:solidFill>
                          <a:effectLst/>
                          <a:latin typeface="Times New Roman" panose="02020603050405020304" pitchFamily="18" charset="0"/>
                          <a:cs typeface="Times New Roman" panose="02020603050405020304" pitchFamily="18" charset="0"/>
                        </a:rPr>
                        <a:t>Поточний ремонт в приміщенні Гребінківської селищної ради</a:t>
                      </a:r>
                      <a:r>
                        <a:rPr lang="uk-UA" sz="1100" b="1" dirty="0">
                          <a:solidFill>
                            <a:schemeClr val="tx1"/>
                          </a:solidFill>
                          <a:effectLst/>
                          <a:latin typeface="Times New Roman" panose="02020603050405020304" pitchFamily="18" charset="0"/>
                          <a:cs typeface="Times New Roman" panose="02020603050405020304" pitchFamily="18" charset="0"/>
                        </a:rPr>
                        <a:t>, у тому числі встановлення дверей та </a:t>
                      </a:r>
                      <a:r>
                        <a:rPr lang="uk-UA" sz="1100" b="1" dirty="0" smtClean="0">
                          <a:solidFill>
                            <a:schemeClr val="tx1"/>
                          </a:solidFill>
                          <a:effectLst/>
                          <a:latin typeface="Times New Roman" panose="02020603050405020304" pitchFamily="18" charset="0"/>
                          <a:cs typeface="Times New Roman" panose="02020603050405020304" pitchFamily="18" charset="0"/>
                        </a:rPr>
                        <a:t>меблів</a:t>
                      </a:r>
                      <a:endParaRPr lang="x-none" sz="11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543" marR="18543" marT="0" marB="0">
                    <a:solidFill>
                      <a:schemeClr val="tx2">
                        <a:lumMod val="20000"/>
                        <a:lumOff val="80000"/>
                      </a:schemeClr>
                    </a:solidFill>
                  </a:tcPr>
                </a:tc>
                <a:tc>
                  <a:txBody>
                    <a:bodyPr/>
                    <a:lstStyle/>
                    <a:p>
                      <a:pPr algn="ctr"/>
                      <a:r>
                        <a:rPr lang="uk-UA" sz="1200" b="1" dirty="0">
                          <a:solidFill>
                            <a:schemeClr val="tx1"/>
                          </a:solidFill>
                          <a:effectLst/>
                          <a:latin typeface="Times New Roman" panose="02020603050405020304" pitchFamily="18" charset="0"/>
                          <a:cs typeface="Times New Roman" panose="02020603050405020304" pitchFamily="18" charset="0"/>
                        </a:rPr>
                        <a:t>113,2</a:t>
                      </a:r>
                      <a:endParaRPr lang="x-none"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543" marR="18543" marT="0" marB="0"/>
                </a:tc>
                <a:extLst>
                  <a:ext uri="{0D108BD9-81ED-4DB2-BD59-A6C34878D82A}">
                    <a16:rowId xmlns="" xmlns:a16="http://schemas.microsoft.com/office/drawing/2014/main" val="2722759138"/>
                  </a:ext>
                </a:extLst>
              </a:tr>
              <a:tr h="385570">
                <a:tc>
                  <a:txBody>
                    <a:bodyPr/>
                    <a:lstStyle/>
                    <a:p>
                      <a:r>
                        <a:rPr lang="uk-UA" sz="1100" b="1" dirty="0">
                          <a:solidFill>
                            <a:schemeClr val="tx1"/>
                          </a:solidFill>
                          <a:effectLst/>
                          <a:latin typeface="Times New Roman" panose="02020603050405020304" pitchFamily="18" charset="0"/>
                          <a:cs typeface="Times New Roman" panose="02020603050405020304" pitchFamily="18" charset="0"/>
                        </a:rPr>
                        <a:t>Інвентаризації земель для обслуговування багатоквартирних житлових будинків, виготовлення технічної документації з оформленням роботи в електронно-цифровому вигляді</a:t>
                      </a:r>
                      <a:endParaRPr lang="x-none" sz="11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543" marR="18543" marT="0" marB="0">
                    <a:solidFill>
                      <a:schemeClr val="tx2">
                        <a:lumMod val="20000"/>
                        <a:lumOff val="80000"/>
                      </a:schemeClr>
                    </a:solidFill>
                  </a:tcPr>
                </a:tc>
                <a:tc>
                  <a:txBody>
                    <a:bodyPr/>
                    <a:lstStyle/>
                    <a:p>
                      <a:pPr algn="ctr"/>
                      <a:r>
                        <a:rPr lang="uk-UA" sz="1200" b="1" dirty="0">
                          <a:solidFill>
                            <a:schemeClr val="tx1"/>
                          </a:solidFill>
                          <a:effectLst/>
                          <a:latin typeface="Times New Roman" panose="02020603050405020304" pitchFamily="18" charset="0"/>
                          <a:cs typeface="Times New Roman" panose="02020603050405020304" pitchFamily="18" charset="0"/>
                        </a:rPr>
                        <a:t>110,0</a:t>
                      </a:r>
                      <a:endParaRPr lang="x-none"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543" marR="18543" marT="0" marB="0"/>
                </a:tc>
                <a:extLst>
                  <a:ext uri="{0D108BD9-81ED-4DB2-BD59-A6C34878D82A}">
                    <a16:rowId xmlns="" xmlns:a16="http://schemas.microsoft.com/office/drawing/2014/main" val="3710277490"/>
                  </a:ext>
                </a:extLst>
              </a:tr>
              <a:tr h="77114">
                <a:tc>
                  <a:txBody>
                    <a:bodyPr/>
                    <a:lstStyle/>
                    <a:p>
                      <a:r>
                        <a:rPr lang="uk-UA" sz="1100" b="1" dirty="0">
                          <a:solidFill>
                            <a:schemeClr val="tx1"/>
                          </a:solidFill>
                          <a:effectLst/>
                          <a:latin typeface="Times New Roman" panose="02020603050405020304" pitchFamily="18" charset="0"/>
                          <a:cs typeface="Times New Roman" panose="02020603050405020304" pitchFamily="18" charset="0"/>
                        </a:rPr>
                        <a:t>Господарські товари</a:t>
                      </a:r>
                      <a:endParaRPr lang="x-none" sz="11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543" marR="18543" marT="0" marB="0">
                    <a:solidFill>
                      <a:schemeClr val="tx2">
                        <a:lumMod val="20000"/>
                        <a:lumOff val="80000"/>
                      </a:schemeClr>
                    </a:solidFill>
                  </a:tcPr>
                </a:tc>
                <a:tc>
                  <a:txBody>
                    <a:bodyPr/>
                    <a:lstStyle/>
                    <a:p>
                      <a:pPr algn="ctr"/>
                      <a:r>
                        <a:rPr lang="uk-UA" sz="1200" b="1" dirty="0">
                          <a:solidFill>
                            <a:schemeClr val="tx1"/>
                          </a:solidFill>
                          <a:effectLst/>
                          <a:latin typeface="Times New Roman" panose="02020603050405020304" pitchFamily="18" charset="0"/>
                          <a:cs typeface="Times New Roman" panose="02020603050405020304" pitchFamily="18" charset="0"/>
                        </a:rPr>
                        <a:t>85,9</a:t>
                      </a:r>
                      <a:endParaRPr lang="x-none"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543" marR="18543" marT="0" marB="0"/>
                </a:tc>
                <a:extLst>
                  <a:ext uri="{0D108BD9-81ED-4DB2-BD59-A6C34878D82A}">
                    <a16:rowId xmlns="" xmlns:a16="http://schemas.microsoft.com/office/drawing/2014/main" val="2293524167"/>
                  </a:ext>
                </a:extLst>
              </a:tr>
              <a:tr h="77114">
                <a:tc>
                  <a:txBody>
                    <a:bodyPr/>
                    <a:lstStyle/>
                    <a:p>
                      <a:r>
                        <a:rPr lang="uk-UA" sz="11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a:t>
                      </a:r>
                      <a:r>
                        <a:rPr lang="x-none" sz="11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ослуги</a:t>
                      </a:r>
                      <a:r>
                        <a:rPr lang="uk-UA" sz="11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з охорони</a:t>
                      </a:r>
                      <a:r>
                        <a:rPr lang="x-none" sz="11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x-none" sz="1100" b="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uk-UA" sz="1100" b="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ц</a:t>
                      </a:r>
                      <a:r>
                        <a:rPr lang="x-none" sz="1100" b="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ентральний </a:t>
                      </a:r>
                      <a:r>
                        <a:rPr lang="x-none" sz="11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парк </a:t>
                      </a:r>
                      <a:r>
                        <a:rPr lang="uk-UA" sz="11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смт Гребінки,</a:t>
                      </a:r>
                      <a:r>
                        <a:rPr lang="x-none" sz="11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стадіон</a:t>
                      </a:r>
                      <a:r>
                        <a:rPr lang="uk-UA" sz="11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смт Гребінки</a:t>
                      </a:r>
                      <a:r>
                        <a:rPr lang="x-none" sz="11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адміністративне приміщення селищної ради</a:t>
                      </a:r>
                      <a:r>
                        <a:rPr lang="uk-UA" sz="11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смт Гребінки, </a:t>
                      </a:r>
                      <a:r>
                        <a:rPr lang="x-none" sz="11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ЦНАП, адміністративне приміщення с.Пінчуки</a:t>
                      </a:r>
                      <a:r>
                        <a:rPr lang="uk-UA" sz="11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x-none" sz="11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solidFill>
                      <a:schemeClr val="tx2">
                        <a:lumMod val="20000"/>
                        <a:lumOff val="80000"/>
                      </a:schemeClr>
                    </a:solidFill>
                  </a:tcPr>
                </a:tc>
                <a:tc>
                  <a:txBody>
                    <a:bodyPr/>
                    <a:lstStyle/>
                    <a:p>
                      <a:pPr algn="ctr"/>
                      <a:r>
                        <a:rPr lang="uk-UA"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78,4</a:t>
                      </a:r>
                      <a:endParaRPr lang="x-none"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2660687651"/>
                  </a:ext>
                </a:extLst>
              </a:tr>
              <a:tr h="77114">
                <a:tc>
                  <a:txBody>
                    <a:bodyPr/>
                    <a:lstStyle/>
                    <a:p>
                      <a:r>
                        <a:rPr lang="uk-UA" sz="11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Послуги з комплексного обслуговування систем автоматичного поливу</a:t>
                      </a:r>
                      <a:endParaRPr lang="x-none" sz="11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solidFill>
                      <a:schemeClr val="tx2">
                        <a:lumMod val="20000"/>
                        <a:lumOff val="80000"/>
                      </a:schemeClr>
                    </a:solidFill>
                  </a:tcPr>
                </a:tc>
                <a:tc>
                  <a:txBody>
                    <a:bodyPr/>
                    <a:lstStyle/>
                    <a:p>
                      <a:pPr algn="ctr"/>
                      <a:r>
                        <a:rPr lang="uk-UA"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77,5</a:t>
                      </a:r>
                      <a:endParaRPr lang="x-none"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326139305"/>
                  </a:ext>
                </a:extLst>
              </a:tr>
            </a:tbl>
          </a:graphicData>
        </a:graphic>
      </p:graphicFrame>
    </p:spTree>
    <p:extLst>
      <p:ext uri="{BB962C8B-B14F-4D97-AF65-F5344CB8AC3E}">
        <p14:creationId xmlns="" xmlns:p14="http://schemas.microsoft.com/office/powerpoint/2010/main" val="26838471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 xmlns:a16="http://schemas.microsoft.com/office/drawing/2014/main" id="{BF4DA55E-EE7E-402A-AC94-A64ABF4D40E7}"/>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635322" y="103738"/>
            <a:ext cx="259971" cy="497265"/>
          </a:xfrm>
          <a:prstGeom prst="rect">
            <a:avLst/>
          </a:prstGeom>
        </p:spPr>
      </p:pic>
      <p:sp>
        <p:nvSpPr>
          <p:cNvPr id="5" name="Прямоугольник 4">
            <a:extLst>
              <a:ext uri="{FF2B5EF4-FFF2-40B4-BE49-F238E27FC236}">
                <a16:creationId xmlns="" xmlns:a16="http://schemas.microsoft.com/office/drawing/2014/main" id="{A83E529F-60CF-4D20-9A82-09EC36DC7ADC}"/>
              </a:ext>
            </a:extLst>
          </p:cNvPr>
          <p:cNvSpPr/>
          <p:nvPr/>
        </p:nvSpPr>
        <p:spPr>
          <a:xfrm>
            <a:off x="3617596" y="84982"/>
            <a:ext cx="5017727" cy="5160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b="1" dirty="0">
                <a:solidFill>
                  <a:srgbClr val="FF0000"/>
                </a:solidFill>
                <a:latin typeface="Times New Roman" panose="02020603050405020304" pitchFamily="18" charset="0"/>
                <a:cs typeface="Times New Roman" panose="02020603050405020304" pitchFamily="18" charset="0"/>
              </a:rPr>
              <a:t>СФЕРА КОМУНАЛЬНИХ ПОСЛУГ</a:t>
            </a:r>
            <a:endParaRPr lang="ru-RU" sz="20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4" name="Таблица 3">
            <a:extLst>
              <a:ext uri="{FF2B5EF4-FFF2-40B4-BE49-F238E27FC236}">
                <a16:creationId xmlns="" xmlns:a16="http://schemas.microsoft.com/office/drawing/2014/main" id="{0C0F6238-EED0-7070-4661-1359903E47B2}"/>
              </a:ext>
            </a:extLst>
          </p:cNvPr>
          <p:cNvGraphicFramePr>
            <a:graphicFrameLocks noGrp="1"/>
          </p:cNvGraphicFramePr>
          <p:nvPr>
            <p:extLst>
              <p:ext uri="{D42A27DB-BD31-4B8C-83A1-F6EECF244321}">
                <p14:modId xmlns="" xmlns:p14="http://schemas.microsoft.com/office/powerpoint/2010/main" val="890058901"/>
              </p:ext>
            </p:extLst>
          </p:nvPr>
        </p:nvGraphicFramePr>
        <p:xfrm>
          <a:off x="101599" y="1191910"/>
          <a:ext cx="4504267" cy="5545570"/>
        </p:xfrm>
        <a:graphic>
          <a:graphicData uri="http://schemas.openxmlformats.org/drawingml/2006/table">
            <a:tbl>
              <a:tblPr firstRow="1" firstCol="1" bandRow="1">
                <a:tableStyleId>{5C22544A-7EE6-4342-B048-85BDC9FD1C3A}</a:tableStyleId>
              </a:tblPr>
              <a:tblGrid>
                <a:gridCol w="3669156">
                  <a:extLst>
                    <a:ext uri="{9D8B030D-6E8A-4147-A177-3AD203B41FA5}">
                      <a16:colId xmlns="" xmlns:a16="http://schemas.microsoft.com/office/drawing/2014/main" val="1709251850"/>
                    </a:ext>
                  </a:extLst>
                </a:gridCol>
                <a:gridCol w="835111">
                  <a:extLst>
                    <a:ext uri="{9D8B030D-6E8A-4147-A177-3AD203B41FA5}">
                      <a16:colId xmlns="" xmlns:a16="http://schemas.microsoft.com/office/drawing/2014/main" val="1513677120"/>
                    </a:ext>
                  </a:extLst>
                </a:gridCol>
              </a:tblGrid>
              <a:tr h="341858">
                <a:tc>
                  <a:txBody>
                    <a:bodyPr/>
                    <a:lstStyle/>
                    <a:p>
                      <a:pPr algn="ctr"/>
                      <a:r>
                        <a:rPr lang="uk-UA" sz="1200" dirty="0">
                          <a:effectLst/>
                          <a:latin typeface="Times New Roman" panose="02020603050405020304" pitchFamily="18" charset="0"/>
                          <a:cs typeface="Times New Roman" panose="02020603050405020304" pitchFamily="18" charset="0"/>
                        </a:rPr>
                        <a:t>ПЕРЕЛІК ПРОВЕДЕНИХ РОБІТ</a:t>
                      </a:r>
                      <a:endParaRPr lang="x-none"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543" marR="18543" marT="0" marB="0"/>
                </a:tc>
                <a:tc>
                  <a:txBody>
                    <a:bodyPr/>
                    <a:lstStyle/>
                    <a:p>
                      <a:pPr algn="ctr"/>
                      <a:r>
                        <a:rPr lang="uk-UA" sz="1100" dirty="0">
                          <a:effectLst/>
                          <a:latin typeface="Times New Roman" panose="02020603050405020304" pitchFamily="18" charset="0"/>
                          <a:cs typeface="Times New Roman" panose="02020603050405020304" pitchFamily="18" charset="0"/>
                        </a:rPr>
                        <a:t>ВАРТІСТЬ,  ТИС.ГРН.</a:t>
                      </a:r>
                      <a:endParaRPr lang="x-none"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543" marR="18543" marT="0" marB="0"/>
                </a:tc>
                <a:extLst>
                  <a:ext uri="{0D108BD9-81ED-4DB2-BD59-A6C34878D82A}">
                    <a16:rowId xmlns="" xmlns:a16="http://schemas.microsoft.com/office/drawing/2014/main" val="694329931"/>
                  </a:ext>
                </a:extLst>
              </a:tr>
              <a:tr h="341858">
                <a:tc>
                  <a:txBody>
                    <a:bodyPr/>
                    <a:lstStyle/>
                    <a:p>
                      <a:r>
                        <a:rPr lang="uk-UA"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Послуги з технічного обслуговування мереж вуличного освітлення</a:t>
                      </a:r>
                      <a:endParaRPr lang="x-none"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solidFill>
                      <a:schemeClr val="tx2">
                        <a:lumMod val="20000"/>
                        <a:lumOff val="80000"/>
                      </a:schemeClr>
                    </a:solidFill>
                  </a:tcPr>
                </a:tc>
                <a:tc>
                  <a:txBody>
                    <a:bodyPr/>
                    <a:lstStyle/>
                    <a:p>
                      <a:pPr algn="ctr"/>
                      <a:r>
                        <a:rPr lang="uk-UA" sz="12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70,0</a:t>
                      </a:r>
                      <a:endParaRPr lang="x-none" sz="12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376389999"/>
                  </a:ext>
                </a:extLst>
              </a:tr>
              <a:tr h="310936">
                <a:tc>
                  <a:txBody>
                    <a:bodyPr/>
                    <a:lstStyle/>
                    <a:p>
                      <a:r>
                        <a:rPr lang="x-none" sz="105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Цукерки новорічні в подарунковій картонній упаковці</a:t>
                      </a:r>
                      <a:r>
                        <a:rPr lang="uk-UA"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2000 шт</a:t>
                      </a:r>
                      <a:endParaRPr lang="x-none" sz="105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solidFill>
                      <a:schemeClr val="tx2">
                        <a:lumMod val="20000"/>
                        <a:lumOff val="80000"/>
                      </a:schemeClr>
                    </a:solidFill>
                  </a:tcPr>
                </a:tc>
                <a:tc>
                  <a:txBody>
                    <a:bodyPr/>
                    <a:lstStyle/>
                    <a:p>
                      <a:pPr algn="ctr"/>
                      <a:r>
                        <a:rPr lang="uk-UA" sz="12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64,2</a:t>
                      </a:r>
                      <a:endParaRPr lang="x-none" sz="12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3472589028"/>
                  </a:ext>
                </a:extLst>
              </a:tr>
              <a:tr h="512786">
                <a:tc>
                  <a:txBody>
                    <a:bodyPr/>
                    <a:lstStyle/>
                    <a:p>
                      <a:r>
                        <a:rPr lang="x-none"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Роботи по обладнанню та програмуванню системи відеоспостереження</a:t>
                      </a:r>
                      <a:r>
                        <a:rPr lang="uk-UA"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та сигналізації смт Гребінки, </a:t>
                      </a:r>
                      <a:endParaRPr lang="uk-UA" sz="1050" b="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uk-UA" sz="1050" b="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смт </a:t>
                      </a:r>
                      <a:r>
                        <a:rPr lang="uk-UA"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Дослідницьке, </a:t>
                      </a:r>
                      <a:r>
                        <a:rPr lang="x-none"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с. Ксаверівка</a:t>
                      </a:r>
                    </a:p>
                  </a:txBody>
                  <a:tcPr marL="51435" marR="51435" marT="0" marB="0">
                    <a:solidFill>
                      <a:schemeClr val="tx2">
                        <a:lumMod val="20000"/>
                        <a:lumOff val="80000"/>
                      </a:schemeClr>
                    </a:solidFill>
                  </a:tcPr>
                </a:tc>
                <a:tc>
                  <a:txBody>
                    <a:bodyPr/>
                    <a:lstStyle/>
                    <a:p>
                      <a:pPr algn="ctr"/>
                      <a:r>
                        <a:rPr lang="uk-UA" sz="12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53,7</a:t>
                      </a:r>
                      <a:endParaRPr lang="x-none" sz="12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970434667"/>
                  </a:ext>
                </a:extLst>
              </a:tr>
              <a:tr h="215168">
                <a:tc>
                  <a:txBody>
                    <a:bodyPr/>
                    <a:lstStyle/>
                    <a:p>
                      <a:r>
                        <a:rPr lang="x-none"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Лавочки паркові без спинки </a:t>
                      </a:r>
                      <a:r>
                        <a:rPr lang="uk-UA"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смт Дослідницьке</a:t>
                      </a:r>
                      <a:endParaRPr lang="x-none"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solidFill>
                      <a:schemeClr val="tx2">
                        <a:lumMod val="20000"/>
                        <a:lumOff val="80000"/>
                      </a:schemeClr>
                    </a:solidFill>
                  </a:tcPr>
                </a:tc>
                <a:tc>
                  <a:txBody>
                    <a:bodyPr/>
                    <a:lstStyle/>
                    <a:p>
                      <a:pPr algn="ctr"/>
                      <a:r>
                        <a:rPr lang="uk-UA"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50,0</a:t>
                      </a:r>
                      <a:endParaRPr lang="x-none"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3641833925"/>
                  </a:ext>
                </a:extLst>
              </a:tr>
              <a:tr h="177678">
                <a:tc>
                  <a:txBody>
                    <a:bodyPr/>
                    <a:lstStyle/>
                    <a:p>
                      <a:r>
                        <a:rPr lang="uk-UA"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Протипожежна охорона приміщень та заходи з захисту</a:t>
                      </a:r>
                      <a:endParaRPr lang="x-none" sz="105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solidFill>
                      <a:schemeClr val="tx2">
                        <a:lumMod val="20000"/>
                        <a:lumOff val="80000"/>
                      </a:schemeClr>
                    </a:solidFill>
                  </a:tcPr>
                </a:tc>
                <a:tc>
                  <a:txBody>
                    <a:bodyPr/>
                    <a:lstStyle/>
                    <a:p>
                      <a:pPr algn="ctr"/>
                      <a:r>
                        <a:rPr lang="uk-UA"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49,9</a:t>
                      </a:r>
                      <a:endParaRPr lang="x-none"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3855438718"/>
                  </a:ext>
                </a:extLst>
              </a:tr>
              <a:tr h="341858">
                <a:tc>
                  <a:txBody>
                    <a:bodyPr/>
                    <a:lstStyle/>
                    <a:p>
                      <a:r>
                        <a:rPr lang="uk-UA"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a:t>
                      </a:r>
                      <a:r>
                        <a:rPr lang="x-none" sz="1050" b="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ослуг</a:t>
                      </a:r>
                      <a:r>
                        <a:rPr lang="uk-UA" sz="1050" b="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и</a:t>
                      </a:r>
                      <a:r>
                        <a:rPr lang="uk-UA" sz="1050" b="1" baseline="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x-none" sz="1050" b="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з </a:t>
                      </a:r>
                      <a:r>
                        <a:rPr lang="x-none"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благоустрою спортивних майданчиків і зон відпочинку на території смт Дослідницьке</a:t>
                      </a:r>
                    </a:p>
                  </a:txBody>
                  <a:tcPr marL="51435" marR="51435" marT="0" marB="0">
                    <a:solidFill>
                      <a:schemeClr val="tx2">
                        <a:lumMod val="20000"/>
                        <a:lumOff val="80000"/>
                      </a:schemeClr>
                    </a:solidFill>
                  </a:tcPr>
                </a:tc>
                <a:tc>
                  <a:txBody>
                    <a:bodyPr/>
                    <a:lstStyle/>
                    <a:p>
                      <a:pPr algn="ctr"/>
                      <a:r>
                        <a:rPr lang="uk-UA"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49,9</a:t>
                      </a:r>
                      <a:endParaRPr lang="x-none"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3982777482"/>
                  </a:ext>
                </a:extLst>
              </a:tr>
              <a:tr h="341858">
                <a:tc>
                  <a:txBody>
                    <a:bodyPr/>
                    <a:lstStyle/>
                    <a:p>
                      <a:r>
                        <a:rPr lang="uk-UA"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Послуги з розробки електронно-інформаційного ресурсу</a:t>
                      </a:r>
                      <a:endParaRPr lang="x-none"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solidFill>
                      <a:schemeClr val="tx2">
                        <a:lumMod val="20000"/>
                        <a:lumOff val="80000"/>
                      </a:schemeClr>
                    </a:solidFill>
                  </a:tcPr>
                </a:tc>
                <a:tc>
                  <a:txBody>
                    <a:bodyPr/>
                    <a:lstStyle/>
                    <a:p>
                      <a:pPr algn="ctr"/>
                      <a:r>
                        <a:rPr lang="uk-UA"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48,6</a:t>
                      </a:r>
                      <a:endParaRPr lang="x-none"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2087886682"/>
                  </a:ext>
                </a:extLst>
              </a:tr>
              <a:tr h="310936">
                <a:tc>
                  <a:txBody>
                    <a:bodyPr/>
                    <a:lstStyle/>
                    <a:p>
                      <a:r>
                        <a:rPr lang="x-none"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Роботи з технічної інвентаризації об'єкт</a:t>
                      </a:r>
                      <a:r>
                        <a:rPr lang="uk-UA" sz="105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ів</a:t>
                      </a:r>
                      <a:r>
                        <a:rPr lang="x-none"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нерухомого майна</a:t>
                      </a:r>
                    </a:p>
                  </a:txBody>
                  <a:tcPr marL="51435" marR="51435" marT="0" marB="0">
                    <a:solidFill>
                      <a:schemeClr val="tx2">
                        <a:lumMod val="20000"/>
                        <a:lumOff val="80000"/>
                      </a:schemeClr>
                    </a:solidFill>
                  </a:tcPr>
                </a:tc>
                <a:tc>
                  <a:txBody>
                    <a:bodyPr/>
                    <a:lstStyle/>
                    <a:p>
                      <a:pPr algn="ctr"/>
                      <a:r>
                        <a:rPr lang="uk-UA"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48,5</a:t>
                      </a:r>
                      <a:endParaRPr lang="x-none"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2617189876"/>
                  </a:ext>
                </a:extLst>
              </a:tr>
              <a:tr h="341858">
                <a:tc>
                  <a:txBody>
                    <a:bodyPr/>
                    <a:lstStyle/>
                    <a:p>
                      <a:r>
                        <a:rPr lang="uk-UA"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Придбання ялинки штучної з електрогирляндою </a:t>
                      </a:r>
                      <a:r>
                        <a:rPr lang="uk-UA" sz="1050" b="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в</a:t>
                      </a:r>
                    </a:p>
                    <a:p>
                      <a:r>
                        <a:rPr lang="uk-UA" sz="1050" b="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с. Ксаверівка</a:t>
                      </a:r>
                      <a:endParaRPr lang="x-none" sz="105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solidFill>
                      <a:schemeClr val="tx2">
                        <a:lumMod val="20000"/>
                        <a:lumOff val="80000"/>
                      </a:schemeClr>
                    </a:solidFill>
                  </a:tcPr>
                </a:tc>
                <a:tc>
                  <a:txBody>
                    <a:bodyPr/>
                    <a:lstStyle/>
                    <a:p>
                      <a:pPr algn="ctr"/>
                      <a:r>
                        <a:rPr lang="uk-UA"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45,6</a:t>
                      </a:r>
                      <a:endParaRPr lang="x-none"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3879386711"/>
                  </a:ext>
                </a:extLst>
              </a:tr>
              <a:tr h="512786">
                <a:tc>
                  <a:txBody>
                    <a:bodyPr/>
                    <a:lstStyle/>
                    <a:p>
                      <a:r>
                        <a:rPr lang="x-none"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Встановлення електричного котла для опалення рентгенкабінету з окремою лінією споживання в КНП "Гребінківська </a:t>
                      </a:r>
                      <a:r>
                        <a:rPr lang="x-none" sz="105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центральна </a:t>
                      </a:r>
                      <a:r>
                        <a:rPr lang="x-none" sz="1050" b="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лікарня</a:t>
                      </a:r>
                      <a:r>
                        <a:rPr lang="uk-UA" sz="1050" b="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x-none"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solidFill>
                      <a:schemeClr val="tx2">
                        <a:lumMod val="20000"/>
                        <a:lumOff val="80000"/>
                      </a:schemeClr>
                    </a:solidFill>
                  </a:tcPr>
                </a:tc>
                <a:tc>
                  <a:txBody>
                    <a:bodyPr/>
                    <a:lstStyle/>
                    <a:p>
                      <a:pPr algn="ctr"/>
                      <a:r>
                        <a:rPr lang="uk-UA"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40,7</a:t>
                      </a:r>
                      <a:endParaRPr lang="x-none"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2660764889"/>
                  </a:ext>
                </a:extLst>
              </a:tr>
              <a:tr h="341858">
                <a:tc>
                  <a:txBody>
                    <a:bodyPr/>
                    <a:lstStyle/>
                    <a:p>
                      <a:r>
                        <a:rPr lang="x-none"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Поточний ремонт світлодіодного освітлення в Центральному парку смт Гребінки </a:t>
                      </a:r>
                    </a:p>
                  </a:txBody>
                  <a:tcPr marL="51435" marR="51435" marT="0" marB="0">
                    <a:solidFill>
                      <a:schemeClr val="tx2">
                        <a:lumMod val="20000"/>
                        <a:lumOff val="80000"/>
                      </a:schemeClr>
                    </a:solidFill>
                  </a:tcPr>
                </a:tc>
                <a:tc>
                  <a:txBody>
                    <a:bodyPr/>
                    <a:lstStyle/>
                    <a:p>
                      <a:pPr algn="ctr"/>
                      <a:r>
                        <a:rPr lang="uk-UA"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37,0</a:t>
                      </a:r>
                      <a:endParaRPr lang="x-none"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3673246248"/>
                  </a:ext>
                </a:extLst>
              </a:tr>
              <a:tr h="512786">
                <a:tc>
                  <a:txBody>
                    <a:bodyPr/>
                    <a:lstStyle/>
                    <a:p>
                      <a:r>
                        <a:rPr lang="x-none"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Регламентне обслуговування системи відеоспостереження та охоронної сигналізації на об'єктах Гребінківської селищної ради</a:t>
                      </a:r>
                    </a:p>
                  </a:txBody>
                  <a:tcPr marL="51435" marR="51435" marT="0" marB="0">
                    <a:solidFill>
                      <a:schemeClr val="tx2">
                        <a:lumMod val="20000"/>
                        <a:lumOff val="80000"/>
                      </a:schemeClr>
                    </a:solidFill>
                  </a:tcPr>
                </a:tc>
                <a:tc>
                  <a:txBody>
                    <a:bodyPr/>
                    <a:lstStyle/>
                    <a:p>
                      <a:pPr algn="ctr"/>
                      <a:r>
                        <a:rPr lang="uk-UA"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34,1</a:t>
                      </a:r>
                      <a:endParaRPr lang="x-none"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3224307508"/>
                  </a:ext>
                </a:extLst>
              </a:tr>
              <a:tr h="380016">
                <a:tc>
                  <a:txBody>
                    <a:bodyPr/>
                    <a:lstStyle/>
                    <a:p>
                      <a:r>
                        <a:rPr lang="x-none" sz="105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Послуги зі збирання та розбирання металоконструкцій смт Гребінки</a:t>
                      </a:r>
                      <a:endParaRPr lang="x-none" sz="105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solidFill>
                      <a:schemeClr val="tx2">
                        <a:lumMod val="20000"/>
                        <a:lumOff val="80000"/>
                      </a:schemeClr>
                    </a:solidFill>
                  </a:tcPr>
                </a:tc>
                <a:tc>
                  <a:txBody>
                    <a:bodyPr/>
                    <a:lstStyle/>
                    <a:p>
                      <a:pPr algn="ctr"/>
                      <a:r>
                        <a:rPr lang="uk-UA"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33,0</a:t>
                      </a:r>
                      <a:endParaRPr lang="x-none"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3875749205"/>
                  </a:ext>
                </a:extLst>
              </a:tr>
              <a:tr h="537920">
                <a:tc>
                  <a:txBody>
                    <a:bodyPr/>
                    <a:lstStyle/>
                    <a:p>
                      <a:r>
                        <a:rPr lang="uk-UA"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Встановлення охоронної сигналізації в приміщеннях комун</a:t>
                      </a:r>
                      <a:r>
                        <a:rPr lang="uk-UA" sz="105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а</a:t>
                      </a:r>
                      <a:r>
                        <a:rPr lang="uk-UA"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льної власності смт Дослідницьке, с. Ксаверівка</a:t>
                      </a:r>
                      <a:endParaRPr lang="x-none" sz="105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solidFill>
                      <a:schemeClr val="tx2">
                        <a:lumMod val="20000"/>
                        <a:lumOff val="80000"/>
                      </a:schemeClr>
                    </a:solidFill>
                  </a:tcPr>
                </a:tc>
                <a:tc>
                  <a:txBody>
                    <a:bodyPr/>
                    <a:lstStyle/>
                    <a:p>
                      <a:pPr algn="ctr"/>
                      <a:r>
                        <a:rPr lang="uk-UA"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27,8</a:t>
                      </a:r>
                      <a:endParaRPr lang="x-none"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671960101"/>
                  </a:ext>
                </a:extLst>
              </a:tr>
            </a:tbl>
          </a:graphicData>
        </a:graphic>
      </p:graphicFrame>
      <p:graphicFrame>
        <p:nvGraphicFramePr>
          <p:cNvPr id="6" name="Таблица 5">
            <a:extLst>
              <a:ext uri="{FF2B5EF4-FFF2-40B4-BE49-F238E27FC236}">
                <a16:creationId xmlns="" xmlns:a16="http://schemas.microsoft.com/office/drawing/2014/main" id="{8C70D64B-51A9-2055-D29C-54562883CDC0}"/>
              </a:ext>
            </a:extLst>
          </p:cNvPr>
          <p:cNvGraphicFramePr>
            <a:graphicFrameLocks noGrp="1"/>
          </p:cNvGraphicFramePr>
          <p:nvPr>
            <p:extLst>
              <p:ext uri="{D42A27DB-BD31-4B8C-83A1-F6EECF244321}">
                <p14:modId xmlns="" xmlns:p14="http://schemas.microsoft.com/office/powerpoint/2010/main" val="96483123"/>
              </p:ext>
            </p:extLst>
          </p:nvPr>
        </p:nvGraphicFramePr>
        <p:xfrm>
          <a:off x="4673599" y="1191041"/>
          <a:ext cx="4360333" cy="5109970"/>
        </p:xfrm>
        <a:graphic>
          <a:graphicData uri="http://schemas.openxmlformats.org/drawingml/2006/table">
            <a:tbl>
              <a:tblPr firstRow="1" firstCol="1" bandRow="1">
                <a:tableStyleId>{5C22544A-7EE6-4342-B048-85BDC9FD1C3A}</a:tableStyleId>
              </a:tblPr>
              <a:tblGrid>
                <a:gridCol w="3541581">
                  <a:extLst>
                    <a:ext uri="{9D8B030D-6E8A-4147-A177-3AD203B41FA5}">
                      <a16:colId xmlns="" xmlns:a16="http://schemas.microsoft.com/office/drawing/2014/main" val="3434204812"/>
                    </a:ext>
                  </a:extLst>
                </a:gridCol>
                <a:gridCol w="818752">
                  <a:extLst>
                    <a:ext uri="{9D8B030D-6E8A-4147-A177-3AD203B41FA5}">
                      <a16:colId xmlns="" xmlns:a16="http://schemas.microsoft.com/office/drawing/2014/main" val="2028785603"/>
                    </a:ext>
                  </a:extLst>
                </a:gridCol>
              </a:tblGrid>
              <a:tr h="154228">
                <a:tc>
                  <a:txBody>
                    <a:bodyPr/>
                    <a:lstStyle/>
                    <a:p>
                      <a:pPr algn="ctr"/>
                      <a:r>
                        <a:rPr lang="uk-UA" sz="1200" dirty="0">
                          <a:effectLst/>
                          <a:latin typeface="Times New Roman" panose="02020603050405020304" pitchFamily="18" charset="0"/>
                          <a:cs typeface="Times New Roman" panose="02020603050405020304" pitchFamily="18" charset="0"/>
                        </a:rPr>
                        <a:t>ПЕРЕЛІК ПРОВЕДЕНИХ РОБІТ</a:t>
                      </a:r>
                      <a:endParaRPr lang="x-none"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543" marR="18543" marT="0" marB="0"/>
                </a:tc>
                <a:tc>
                  <a:txBody>
                    <a:bodyPr/>
                    <a:lstStyle/>
                    <a:p>
                      <a:pPr algn="ctr"/>
                      <a:r>
                        <a:rPr lang="uk-UA" sz="1100" dirty="0">
                          <a:effectLst/>
                          <a:latin typeface="Times New Roman" panose="02020603050405020304" pitchFamily="18" charset="0"/>
                          <a:cs typeface="Times New Roman" panose="02020603050405020304" pitchFamily="18" charset="0"/>
                        </a:rPr>
                        <a:t>ВАРТІСТЬ,  ТИС.ГРН.</a:t>
                      </a:r>
                      <a:endParaRPr lang="x-none"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543" marR="18543" marT="0" marB="0"/>
                </a:tc>
                <a:extLst>
                  <a:ext uri="{0D108BD9-81ED-4DB2-BD59-A6C34878D82A}">
                    <a16:rowId xmlns="" xmlns:a16="http://schemas.microsoft.com/office/drawing/2014/main" val="1557830919"/>
                  </a:ext>
                </a:extLst>
              </a:tr>
              <a:tr h="77114">
                <a:tc>
                  <a:txBody>
                    <a:bodyPr/>
                    <a:lstStyle/>
                    <a:p>
                      <a:r>
                        <a:rPr lang="uk-UA" sz="12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Комплект виробів для утримання мереж водопостачання</a:t>
                      </a:r>
                      <a:endParaRPr lang="x-none" sz="12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solidFill>
                      <a:schemeClr val="tx2">
                        <a:lumMod val="20000"/>
                        <a:lumOff val="80000"/>
                      </a:schemeClr>
                    </a:solidFill>
                  </a:tcPr>
                </a:tc>
                <a:tc>
                  <a:txBody>
                    <a:bodyPr/>
                    <a:lstStyle/>
                    <a:p>
                      <a:pPr algn="ctr"/>
                      <a:r>
                        <a:rPr lang="uk-UA" sz="12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23,1</a:t>
                      </a:r>
                      <a:endParaRPr lang="x-none" sz="12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4254059911"/>
                  </a:ext>
                </a:extLst>
              </a:tr>
              <a:tr h="154228">
                <a:tc>
                  <a:txBody>
                    <a:bodyPr/>
                    <a:lstStyle/>
                    <a:p>
                      <a:r>
                        <a:rPr lang="x-none" sz="12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Послуги з монтажу та демонтажу новорічних прикрас та ялинки на центральній площі </a:t>
                      </a:r>
                      <a:endParaRPr lang="uk-UA" sz="1200" b="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x-none" sz="1200" b="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смт </a:t>
                      </a:r>
                      <a:r>
                        <a:rPr lang="x-none" sz="12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Гребінки</a:t>
                      </a:r>
                    </a:p>
                  </a:txBody>
                  <a:tcPr marL="51435" marR="51435" marT="0" marB="0">
                    <a:solidFill>
                      <a:schemeClr val="tx2">
                        <a:lumMod val="20000"/>
                        <a:lumOff val="80000"/>
                      </a:schemeClr>
                    </a:solidFill>
                  </a:tcPr>
                </a:tc>
                <a:tc>
                  <a:txBody>
                    <a:bodyPr/>
                    <a:lstStyle/>
                    <a:p>
                      <a:pPr algn="ctr"/>
                      <a:r>
                        <a:rPr lang="uk-UA"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21,1</a:t>
                      </a:r>
                      <a:endParaRPr lang="x-none"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3077379698"/>
                  </a:ext>
                </a:extLst>
              </a:tr>
              <a:tr h="154228">
                <a:tc>
                  <a:txBody>
                    <a:bodyPr/>
                    <a:lstStyle/>
                    <a:p>
                      <a:r>
                        <a:rPr lang="x-none"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Послуги по виготовленню та встановленню контейнерів для збору пластика на території </a:t>
                      </a:r>
                      <a:endParaRPr lang="uk-UA" sz="1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x-none" sz="1200" b="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смт </a:t>
                      </a:r>
                      <a:r>
                        <a:rPr lang="x-none"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Дослідницьке</a:t>
                      </a:r>
                      <a:endParaRPr lang="x-none" sz="1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solidFill>
                      <a:schemeClr val="tx2">
                        <a:lumMod val="20000"/>
                        <a:lumOff val="80000"/>
                      </a:schemeClr>
                    </a:solidFill>
                  </a:tcPr>
                </a:tc>
                <a:tc>
                  <a:txBody>
                    <a:bodyPr/>
                    <a:lstStyle/>
                    <a:p>
                      <a:pPr algn="ctr"/>
                      <a:r>
                        <a:rPr lang="x-none"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a:t>
                      </a:r>
                      <a:r>
                        <a:rPr lang="uk-UA"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x-none"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x-none" sz="1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2142065597"/>
                  </a:ext>
                </a:extLst>
              </a:tr>
              <a:tr h="154228">
                <a:tc>
                  <a:txBody>
                    <a:bodyPr/>
                    <a:lstStyle/>
                    <a:p>
                      <a:r>
                        <a:rPr lang="uk-UA"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Прикраси для новорічної ялинки</a:t>
                      </a:r>
                      <a:endParaRPr lang="x-none" sz="1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solidFill>
                      <a:schemeClr val="tx2">
                        <a:lumMod val="20000"/>
                        <a:lumOff val="80000"/>
                      </a:schemeClr>
                    </a:solidFill>
                  </a:tcPr>
                </a:tc>
                <a:tc>
                  <a:txBody>
                    <a:bodyPr/>
                    <a:lstStyle/>
                    <a:p>
                      <a:pPr algn="ctr"/>
                      <a:r>
                        <a:rPr lang="uk-UA"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13,0</a:t>
                      </a:r>
                      <a:endParaRPr lang="x-none" sz="1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372441635"/>
                  </a:ext>
                </a:extLst>
              </a:tr>
              <a:tr h="154228">
                <a:tc>
                  <a:txBody>
                    <a:bodyPr/>
                    <a:lstStyle/>
                    <a:p>
                      <a:r>
                        <a:rPr lang="uk-UA"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Поточний ремонт металевої огорожі на дитячому майданчику с. Саливонки</a:t>
                      </a:r>
                      <a:endParaRPr lang="x-none" sz="1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solidFill>
                      <a:schemeClr val="tx2">
                        <a:lumMod val="20000"/>
                        <a:lumOff val="80000"/>
                      </a:schemeClr>
                    </a:solidFill>
                  </a:tcPr>
                </a:tc>
                <a:tc>
                  <a:txBody>
                    <a:bodyPr/>
                    <a:lstStyle/>
                    <a:p>
                      <a:pPr algn="ctr"/>
                      <a:r>
                        <a:rPr lang="uk-UA"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11,6</a:t>
                      </a:r>
                      <a:endParaRPr lang="x-none"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458424262"/>
                  </a:ext>
                </a:extLst>
              </a:tr>
              <a:tr h="77114">
                <a:tc>
                  <a:txBody>
                    <a:bodyPr/>
                    <a:lstStyle/>
                    <a:p>
                      <a:r>
                        <a:rPr lang="uk-UA"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Обслуговування електромереж приміщення стадіону смт Гребінки</a:t>
                      </a:r>
                      <a:endParaRPr lang="x-none" sz="1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solidFill>
                      <a:schemeClr val="tx2">
                        <a:lumMod val="20000"/>
                        <a:lumOff val="80000"/>
                      </a:schemeClr>
                    </a:solidFill>
                  </a:tcPr>
                </a:tc>
                <a:tc>
                  <a:txBody>
                    <a:bodyPr/>
                    <a:lstStyle/>
                    <a:p>
                      <a:pPr algn="ctr"/>
                      <a:r>
                        <a:rPr lang="uk-UA"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11,3</a:t>
                      </a:r>
                      <a:endParaRPr lang="x-none" sz="1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3106908690"/>
                  </a:ext>
                </a:extLst>
              </a:tr>
              <a:tr h="154228">
                <a:tc>
                  <a:txBody>
                    <a:bodyPr/>
                    <a:lstStyle/>
                    <a:p>
                      <a:r>
                        <a:rPr lang="x-none"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Послуги з управління каналізаційною системою на території </a:t>
                      </a:r>
                      <a:r>
                        <a:rPr lang="x-none" sz="1200" b="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смт</a:t>
                      </a:r>
                      <a:r>
                        <a:rPr lang="uk-UA" sz="1200" b="1"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x-none" sz="1200" b="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x-none"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Дослідницьке</a:t>
                      </a:r>
                      <a:endParaRPr lang="x-none" sz="1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solidFill>
                      <a:schemeClr val="tx2">
                        <a:lumMod val="20000"/>
                        <a:lumOff val="80000"/>
                      </a:schemeClr>
                    </a:solidFill>
                  </a:tcPr>
                </a:tc>
                <a:tc>
                  <a:txBody>
                    <a:bodyPr/>
                    <a:lstStyle/>
                    <a:p>
                      <a:pPr algn="ctr"/>
                      <a:r>
                        <a:rPr lang="uk-UA"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9,2</a:t>
                      </a:r>
                      <a:endParaRPr lang="x-none" sz="1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2416893045"/>
                  </a:ext>
                </a:extLst>
              </a:tr>
              <a:tr h="246243">
                <a:tc>
                  <a:txBody>
                    <a:bodyPr/>
                    <a:lstStyle/>
                    <a:p>
                      <a:r>
                        <a:rPr lang="x-none"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Підключення новорічних ялинок з гірляндами на Центральних площах в населених пунктах громади: </a:t>
                      </a:r>
                      <a:r>
                        <a:rPr lang="x-none" sz="1200" b="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смт</a:t>
                      </a:r>
                      <a:r>
                        <a:rPr lang="uk-UA" sz="1200" b="1"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x-none" sz="1200" b="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x-none"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Гребінки, </a:t>
                      </a:r>
                      <a:r>
                        <a:rPr lang="x-none" sz="1200" b="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смт</a:t>
                      </a:r>
                      <a:r>
                        <a:rPr lang="uk-UA" sz="1200" b="1"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x-none" sz="1200" b="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Дослідницьке</a:t>
                      </a:r>
                      <a:r>
                        <a:rPr lang="x-none"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uk-UA" sz="1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x-none" sz="1200" b="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a:t>
                      </a:r>
                      <a:r>
                        <a:rPr lang="x-none"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Саливонки</a:t>
                      </a:r>
                      <a:endParaRPr lang="x-none" sz="1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solidFill>
                      <a:schemeClr val="tx2">
                        <a:lumMod val="20000"/>
                        <a:lumOff val="80000"/>
                      </a:schemeClr>
                    </a:solidFill>
                  </a:tcPr>
                </a:tc>
                <a:tc>
                  <a:txBody>
                    <a:bodyPr/>
                    <a:lstStyle/>
                    <a:p>
                      <a:pPr algn="ctr"/>
                      <a:r>
                        <a:rPr lang="uk-UA"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7,8</a:t>
                      </a:r>
                      <a:endParaRPr lang="x-none"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408579714"/>
                  </a:ext>
                </a:extLst>
              </a:tr>
              <a:tr h="154228">
                <a:tc>
                  <a:txBody>
                    <a:bodyPr/>
                    <a:lstStyle/>
                    <a:p>
                      <a:r>
                        <a:rPr lang="x-none"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Послуги з фарбування </a:t>
                      </a:r>
                      <a:r>
                        <a:rPr lang="uk-UA" sz="1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лавок </a:t>
                      </a:r>
                      <a:r>
                        <a:rPr lang="uk-UA"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металевої конструкції герба,  вікон дверей в будинку культури </a:t>
                      </a:r>
                      <a:r>
                        <a:rPr lang="x-none"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на території </a:t>
                      </a:r>
                      <a:r>
                        <a:rPr lang="x-none" sz="1200" b="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смт</a:t>
                      </a:r>
                      <a:r>
                        <a:rPr lang="uk-UA" sz="1200" b="1"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x-none" sz="1200" b="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Дослідницьке</a:t>
                      </a:r>
                      <a:r>
                        <a:rPr lang="x-none"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x-none" sz="1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solidFill>
                      <a:schemeClr val="tx2">
                        <a:lumMod val="20000"/>
                        <a:lumOff val="80000"/>
                      </a:schemeClr>
                    </a:solidFill>
                  </a:tcPr>
                </a:tc>
                <a:tc>
                  <a:txBody>
                    <a:bodyPr/>
                    <a:lstStyle/>
                    <a:p>
                      <a:pPr algn="ctr"/>
                      <a:r>
                        <a:rPr lang="uk-UA"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3,3</a:t>
                      </a:r>
                      <a:endParaRPr lang="x-none" sz="1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975822309"/>
                  </a:ext>
                </a:extLst>
              </a:tr>
              <a:tr h="231342">
                <a:tc>
                  <a:txBody>
                    <a:bodyPr/>
                    <a:lstStyle/>
                    <a:p>
                      <a:r>
                        <a:rPr lang="x-none"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Роботи з реконструкції системи газопостачання Будинку культури</a:t>
                      </a:r>
                      <a:r>
                        <a:rPr lang="uk-UA"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смт Гребінки</a:t>
                      </a:r>
                      <a:endParaRPr lang="x-none" sz="1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solidFill>
                      <a:schemeClr val="tx2">
                        <a:lumMod val="20000"/>
                        <a:lumOff val="80000"/>
                      </a:schemeClr>
                    </a:solidFill>
                  </a:tcPr>
                </a:tc>
                <a:tc>
                  <a:txBody>
                    <a:bodyPr/>
                    <a:lstStyle/>
                    <a:p>
                      <a:pPr algn="ctr"/>
                      <a:r>
                        <a:rPr lang="uk-UA"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a:t>
                      </a:r>
                      <a:endParaRPr lang="x-none" sz="1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2722759138"/>
                  </a:ext>
                </a:extLst>
              </a:tr>
              <a:tr h="385570">
                <a:tc>
                  <a:txBody>
                    <a:bodyPr/>
                    <a:lstStyle/>
                    <a:p>
                      <a:r>
                        <a:rPr lang="uk-UA"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Послуги з хімічного аналізу </a:t>
                      </a:r>
                      <a:r>
                        <a:rPr lang="uk-UA" sz="1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санітарного </a:t>
                      </a:r>
                      <a:r>
                        <a:rPr lang="uk-UA"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дослідження води</a:t>
                      </a:r>
                      <a:endParaRPr lang="x-none" sz="1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solidFill>
                      <a:schemeClr val="tx2">
                        <a:lumMod val="20000"/>
                        <a:lumOff val="80000"/>
                      </a:schemeClr>
                    </a:solidFill>
                  </a:tcPr>
                </a:tc>
                <a:tc>
                  <a:txBody>
                    <a:bodyPr/>
                    <a:lstStyle/>
                    <a:p>
                      <a:pPr algn="ctr"/>
                      <a:r>
                        <a:rPr lang="uk-UA"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a:t>
                      </a:r>
                      <a:endParaRPr lang="x-none"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3710277490"/>
                  </a:ext>
                </a:extLst>
              </a:tr>
            </a:tbl>
          </a:graphicData>
        </a:graphic>
      </p:graphicFrame>
      <p:sp>
        <p:nvSpPr>
          <p:cNvPr id="3" name="Скругленный прямоугольник 2">
            <a:extLst>
              <a:ext uri="{FF2B5EF4-FFF2-40B4-BE49-F238E27FC236}">
                <a16:creationId xmlns="" xmlns:a16="http://schemas.microsoft.com/office/drawing/2014/main" id="{79B4AC07-C433-01EA-12B0-0660678E514D}"/>
              </a:ext>
            </a:extLst>
          </p:cNvPr>
          <p:cNvSpPr/>
          <p:nvPr/>
        </p:nvSpPr>
        <p:spPr>
          <a:xfrm>
            <a:off x="378694" y="601002"/>
            <a:ext cx="8386613" cy="51602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400" b="1" dirty="0">
                <a:solidFill>
                  <a:schemeClr val="accent6">
                    <a:lumMod val="50000"/>
                  </a:schemeClr>
                </a:solidFill>
                <a:latin typeface="Times New Roman" panose="02020603050405020304" pitchFamily="18" charset="0"/>
                <a:cs typeface="Times New Roman" panose="02020603050405020304" pitchFamily="18" charset="0"/>
              </a:rPr>
              <a:t>ПЕРЕЛІК ВИКОНАНИХ РОБІТ ТА ПРИДБАНИХ ТОВАРІВ З ЛИСТОПАДА 2021 РОКУ ПО ЖОВТЕНЬ 2022 РОКУ</a:t>
            </a:r>
          </a:p>
        </p:txBody>
      </p:sp>
    </p:spTree>
    <p:extLst>
      <p:ext uri="{BB962C8B-B14F-4D97-AF65-F5344CB8AC3E}">
        <p14:creationId xmlns="" xmlns:p14="http://schemas.microsoft.com/office/powerpoint/2010/main" val="11548636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 xmlns:a16="http://schemas.microsoft.com/office/drawing/2014/main" id="{BF4DA55E-EE7E-402A-AC94-A64ABF4D40E7}"/>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740097" y="144478"/>
            <a:ext cx="259971" cy="372949"/>
          </a:xfrm>
          <a:prstGeom prst="rect">
            <a:avLst/>
          </a:prstGeom>
        </p:spPr>
      </p:pic>
      <p:sp>
        <p:nvSpPr>
          <p:cNvPr id="5" name="Прямоугольник 4">
            <a:extLst>
              <a:ext uri="{FF2B5EF4-FFF2-40B4-BE49-F238E27FC236}">
                <a16:creationId xmlns="" xmlns:a16="http://schemas.microsoft.com/office/drawing/2014/main" id="{A83E529F-60CF-4D20-9A82-09EC36DC7ADC}"/>
              </a:ext>
            </a:extLst>
          </p:cNvPr>
          <p:cNvSpPr/>
          <p:nvPr/>
        </p:nvSpPr>
        <p:spPr>
          <a:xfrm>
            <a:off x="6715692" y="158987"/>
            <a:ext cx="2133033" cy="387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100" b="1" dirty="0">
                <a:solidFill>
                  <a:srgbClr val="FF0000"/>
                </a:solidFill>
                <a:latin typeface="Times New Roman" panose="02020603050405020304" pitchFamily="18" charset="0"/>
                <a:cs typeface="Times New Roman" panose="02020603050405020304" pitchFamily="18" charset="0"/>
              </a:rPr>
              <a:t>ЕКОЛОГІЯ</a:t>
            </a:r>
            <a:endParaRPr lang="ru-RU" sz="2100" b="1" dirty="0">
              <a:solidFill>
                <a:srgbClr val="FF0000"/>
              </a:solidFill>
              <a:latin typeface="Times New Roman" panose="02020603050405020304" pitchFamily="18" charset="0"/>
              <a:cs typeface="Times New Roman" panose="02020603050405020304" pitchFamily="18" charset="0"/>
            </a:endParaRPr>
          </a:p>
        </p:txBody>
      </p:sp>
      <p:sp>
        <p:nvSpPr>
          <p:cNvPr id="21" name="Прямоугольник: скругленные углы 20">
            <a:extLst>
              <a:ext uri="{FF2B5EF4-FFF2-40B4-BE49-F238E27FC236}">
                <a16:creationId xmlns="" xmlns:a16="http://schemas.microsoft.com/office/drawing/2014/main" id="{18D42851-CE75-4530-8FAB-CF9721F0B5E0}"/>
              </a:ext>
            </a:extLst>
          </p:cNvPr>
          <p:cNvSpPr/>
          <p:nvPr/>
        </p:nvSpPr>
        <p:spPr>
          <a:xfrm>
            <a:off x="128546" y="344101"/>
            <a:ext cx="5872204" cy="903674"/>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b="1" dirty="0">
                <a:solidFill>
                  <a:schemeClr val="accent6">
                    <a:lumMod val="50000"/>
                  </a:schemeClr>
                </a:solidFill>
                <a:latin typeface="Times New Roman" panose="02020603050405020304" pitchFamily="18" charset="0"/>
                <a:cs typeface="Times New Roman" panose="02020603050405020304" pitchFamily="18" charset="0"/>
              </a:rPr>
              <a:t>Внесено зміни до Правил благоустрою території населених пунктів Гребінківської </a:t>
            </a:r>
            <a:r>
              <a:rPr lang="uk-UA" b="1" dirty="0" smtClean="0">
                <a:solidFill>
                  <a:schemeClr val="accent6">
                    <a:lumMod val="50000"/>
                  </a:schemeClr>
                </a:solidFill>
                <a:latin typeface="Times New Roman" panose="02020603050405020304" pitchFamily="18" charset="0"/>
                <a:cs typeface="Times New Roman" panose="02020603050405020304" pitchFamily="18" charset="0"/>
              </a:rPr>
              <a:t>селищної територіальної громади.</a:t>
            </a:r>
            <a:endParaRPr lang="ru-RU"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3" name="Рисунок 2">
            <a:extLst>
              <a:ext uri="{FF2B5EF4-FFF2-40B4-BE49-F238E27FC236}">
                <a16:creationId xmlns="" xmlns:a16="http://schemas.microsoft.com/office/drawing/2014/main" id="{39395CEA-B27C-97AE-5B6D-84C931C7CDBB}"/>
              </a:ext>
            </a:extLst>
          </p:cNvPr>
          <p:cNvPicPr>
            <a:picLocks noChangeAspect="1"/>
          </p:cNvPicPr>
          <p:nvPr/>
        </p:nvPicPr>
        <p:blipFill>
          <a:blip r:embed="rId4" cstate="print"/>
          <a:stretch>
            <a:fillRect/>
          </a:stretch>
        </p:blipFill>
        <p:spPr>
          <a:xfrm>
            <a:off x="6247076" y="996291"/>
            <a:ext cx="2750081" cy="2037421"/>
          </a:xfrm>
          <a:prstGeom prst="rect">
            <a:avLst/>
          </a:prstGeom>
        </p:spPr>
      </p:pic>
      <p:sp>
        <p:nvSpPr>
          <p:cNvPr id="7" name="Прямоугольник: скругленные углы 20">
            <a:extLst>
              <a:ext uri="{FF2B5EF4-FFF2-40B4-BE49-F238E27FC236}">
                <a16:creationId xmlns="" xmlns:a16="http://schemas.microsoft.com/office/drawing/2014/main" id="{B782A61B-9C6E-F12D-E6F0-F61FED9BE456}"/>
              </a:ext>
            </a:extLst>
          </p:cNvPr>
          <p:cNvSpPr/>
          <p:nvPr/>
        </p:nvSpPr>
        <p:spPr>
          <a:xfrm>
            <a:off x="157121" y="1369952"/>
            <a:ext cx="5900779" cy="82079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b="1" dirty="0">
                <a:solidFill>
                  <a:schemeClr val="accent6">
                    <a:lumMod val="50000"/>
                  </a:schemeClr>
                </a:solidFill>
                <a:latin typeface="Times New Roman" panose="02020603050405020304" pitchFamily="18" charset="0"/>
                <a:cs typeface="Times New Roman" panose="02020603050405020304" pitchFamily="18" charset="0"/>
              </a:rPr>
              <a:t>Проведено весняні та осінні місячники по благоустрою, озелененню та санітарній очистці населених пунктів.</a:t>
            </a:r>
            <a:endParaRPr lang="ru-RU"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8" name="Прямоугольник: скругленные углы 20">
            <a:extLst>
              <a:ext uri="{FF2B5EF4-FFF2-40B4-BE49-F238E27FC236}">
                <a16:creationId xmlns="" xmlns:a16="http://schemas.microsoft.com/office/drawing/2014/main" id="{6DD064F1-4CA7-A407-F4B0-611348A95294}"/>
              </a:ext>
            </a:extLst>
          </p:cNvPr>
          <p:cNvSpPr/>
          <p:nvPr/>
        </p:nvSpPr>
        <p:spPr>
          <a:xfrm>
            <a:off x="147596" y="2275150"/>
            <a:ext cx="5957929" cy="142054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b="1" dirty="0">
                <a:solidFill>
                  <a:schemeClr val="accent6">
                    <a:lumMod val="50000"/>
                  </a:schemeClr>
                </a:solidFill>
                <a:latin typeface="Times New Roman" panose="02020603050405020304" pitchFamily="18" charset="0"/>
                <a:cs typeface="Times New Roman" panose="02020603050405020304" pitchFamily="18" charset="0"/>
              </a:rPr>
              <a:t>Розпочата робота з видалення сухостійних, аварійних та фаутних дерев, кронування та омолодження дерев по проспекту Науки смт Гребінки з подальшим раціональним використанням отриманої деревини для опалення </a:t>
            </a:r>
            <a:r>
              <a:rPr lang="uk-UA" b="1" dirty="0" smtClean="0">
                <a:solidFill>
                  <a:schemeClr val="accent6">
                    <a:lumMod val="50000"/>
                  </a:schemeClr>
                </a:solidFill>
                <a:latin typeface="Times New Roman" panose="02020603050405020304" pitchFamily="18" charset="0"/>
                <a:cs typeface="Times New Roman" panose="02020603050405020304" pitchFamily="18" charset="0"/>
              </a:rPr>
              <a:t>закладів освіти громади</a:t>
            </a:r>
            <a:r>
              <a:rPr lang="uk-UA" b="1" dirty="0">
                <a:solidFill>
                  <a:schemeClr val="accent6">
                    <a:lumMod val="50000"/>
                  </a:schemeClr>
                </a:solidFill>
                <a:latin typeface="Times New Roman" panose="02020603050405020304" pitchFamily="18" charset="0"/>
                <a:cs typeface="Times New Roman" panose="02020603050405020304" pitchFamily="18" charset="0"/>
              </a:rPr>
              <a:t>.</a:t>
            </a:r>
            <a:endParaRPr lang="ru-RU"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9" name="Прямоугольник: скругленные углы 20">
            <a:extLst>
              <a:ext uri="{FF2B5EF4-FFF2-40B4-BE49-F238E27FC236}">
                <a16:creationId xmlns="" xmlns:a16="http://schemas.microsoft.com/office/drawing/2014/main" id="{5254F8E6-DBD6-4286-1BF4-B931E0E4A6D9}"/>
              </a:ext>
            </a:extLst>
          </p:cNvPr>
          <p:cNvSpPr/>
          <p:nvPr/>
        </p:nvSpPr>
        <p:spPr>
          <a:xfrm>
            <a:off x="166646" y="3816130"/>
            <a:ext cx="5957929" cy="115591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b="1" dirty="0">
                <a:solidFill>
                  <a:schemeClr val="accent6">
                    <a:lumMod val="50000"/>
                  </a:schemeClr>
                </a:solidFill>
                <a:latin typeface="Times New Roman" panose="02020603050405020304" pitchFamily="18" charset="0"/>
                <a:ea typeface="Times New Roman" panose="02020603050405020304" pitchFamily="18" charset="0"/>
              </a:rPr>
              <a:t>Спільно з Басейновим управлінням водних ресурсів  середнього Дніпра проводиться інвентаризація водних об'єктів та гідротехнічних споруд Гребінківської </a:t>
            </a:r>
            <a:r>
              <a:rPr lang="uk-UA" b="1" dirty="0" smtClean="0">
                <a:solidFill>
                  <a:schemeClr val="accent6">
                    <a:lumMod val="50000"/>
                  </a:schemeClr>
                </a:solidFill>
                <a:latin typeface="Times New Roman" panose="02020603050405020304" pitchFamily="18" charset="0"/>
                <a:ea typeface="Times New Roman" panose="02020603050405020304" pitchFamily="18" charset="0"/>
              </a:rPr>
              <a:t> селищної територіальної громади</a:t>
            </a:r>
            <a:r>
              <a:rPr lang="uk-UA" b="1" dirty="0">
                <a:solidFill>
                  <a:schemeClr val="accent6">
                    <a:lumMod val="50000"/>
                  </a:schemeClr>
                </a:solidFill>
                <a:latin typeface="Times New Roman" panose="02020603050405020304" pitchFamily="18" charset="0"/>
                <a:ea typeface="Times New Roman" panose="02020603050405020304" pitchFamily="18" charset="0"/>
              </a:rPr>
              <a:t>. </a:t>
            </a:r>
            <a:endParaRPr lang="ru-RU" b="1" dirty="0">
              <a:solidFill>
                <a:schemeClr val="accent6">
                  <a:lumMod val="50000"/>
                </a:schemeClr>
              </a:solidFill>
              <a:latin typeface="times new roman" panose="02020603050405020304" pitchFamily="18" charset="0"/>
            </a:endParaRPr>
          </a:p>
        </p:txBody>
      </p:sp>
      <p:sp>
        <p:nvSpPr>
          <p:cNvPr id="2" name="Прямоугольник: скругленные углы 20">
            <a:extLst>
              <a:ext uri="{FF2B5EF4-FFF2-40B4-BE49-F238E27FC236}">
                <a16:creationId xmlns="" xmlns:a16="http://schemas.microsoft.com/office/drawing/2014/main" id="{8EE3B485-0C24-490E-5E81-9FE87AFF8C36}"/>
              </a:ext>
            </a:extLst>
          </p:cNvPr>
          <p:cNvSpPr/>
          <p:nvPr/>
        </p:nvSpPr>
        <p:spPr>
          <a:xfrm>
            <a:off x="119021" y="5095875"/>
            <a:ext cx="5938879" cy="152720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b="1" dirty="0">
                <a:solidFill>
                  <a:schemeClr val="accent6">
                    <a:lumMod val="50000"/>
                  </a:schemeClr>
                </a:solidFill>
                <a:latin typeface="Times New Roman" panose="02020603050405020304" pitchFamily="18" charset="0"/>
                <a:ea typeface="Times New Roman" panose="02020603050405020304" pitchFamily="18" charset="0"/>
              </a:rPr>
              <a:t>Розробляється технічна документація із землеустрою  щодо проведення інвентаризації земель комунальної власності: полезахисних лісосмуг та інших земель комунальної власності різного цільового призначення. </a:t>
            </a:r>
            <a:endParaRPr lang="ru-RU" b="1" dirty="0">
              <a:solidFill>
                <a:schemeClr val="accent6">
                  <a:lumMod val="50000"/>
                </a:schemeClr>
              </a:solidFill>
              <a:highlight>
                <a:srgbClr val="FFFF00"/>
              </a:highlight>
              <a:latin typeface="times new roman" panose="02020603050405020304" pitchFamily="18" charset="0"/>
            </a:endParaRPr>
          </a:p>
        </p:txBody>
      </p:sp>
      <p:pic>
        <p:nvPicPr>
          <p:cNvPr id="6" name="Picture 2" descr="C:\Users\ARTLINE\Downloads\IMG_20221101_145903_824.jpg">
            <a:extLst>
              <a:ext uri="{FF2B5EF4-FFF2-40B4-BE49-F238E27FC236}">
                <a16:creationId xmlns="" xmlns:a16="http://schemas.microsoft.com/office/drawing/2014/main" id="{4C512F51-1191-8916-29CB-C4162B96963C}"/>
              </a:ext>
            </a:extLst>
          </p:cNvPr>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t="32449" b="18112"/>
          <a:stretch/>
        </p:blipFill>
        <p:spPr bwMode="auto">
          <a:xfrm>
            <a:off x="6395509" y="3512577"/>
            <a:ext cx="2453216" cy="262683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742900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 xmlns:a16="http://schemas.microsoft.com/office/drawing/2014/main" id="{BF4DA55E-EE7E-402A-AC94-A64ABF4D40E7}"/>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759147" y="392128"/>
            <a:ext cx="259971" cy="372949"/>
          </a:xfrm>
          <a:prstGeom prst="rect">
            <a:avLst/>
          </a:prstGeom>
        </p:spPr>
      </p:pic>
      <p:sp>
        <p:nvSpPr>
          <p:cNvPr id="5" name="Прямоугольник 4">
            <a:extLst>
              <a:ext uri="{FF2B5EF4-FFF2-40B4-BE49-F238E27FC236}">
                <a16:creationId xmlns="" xmlns:a16="http://schemas.microsoft.com/office/drawing/2014/main" id="{A83E529F-60CF-4D20-9A82-09EC36DC7ADC}"/>
              </a:ext>
            </a:extLst>
          </p:cNvPr>
          <p:cNvSpPr/>
          <p:nvPr/>
        </p:nvSpPr>
        <p:spPr>
          <a:xfrm>
            <a:off x="6809509" y="406637"/>
            <a:ext cx="1902013" cy="387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100" b="1" dirty="0">
                <a:solidFill>
                  <a:srgbClr val="FF0000"/>
                </a:solidFill>
                <a:latin typeface="Times New Roman" panose="02020603050405020304" pitchFamily="18" charset="0"/>
                <a:cs typeface="Times New Roman" panose="02020603050405020304" pitchFamily="18" charset="0"/>
              </a:rPr>
              <a:t>ЕКОЛОГІЯ</a:t>
            </a:r>
            <a:endParaRPr lang="ru-RU" sz="2100" b="1" dirty="0">
              <a:solidFill>
                <a:srgbClr val="FF0000"/>
              </a:solidFill>
              <a:latin typeface="Times New Roman" panose="02020603050405020304" pitchFamily="18" charset="0"/>
              <a:cs typeface="Times New Roman" panose="02020603050405020304" pitchFamily="18" charset="0"/>
            </a:endParaRPr>
          </a:p>
        </p:txBody>
      </p:sp>
      <p:sp>
        <p:nvSpPr>
          <p:cNvPr id="7" name="Прямоугольник: скругленные углы 20">
            <a:extLst>
              <a:ext uri="{FF2B5EF4-FFF2-40B4-BE49-F238E27FC236}">
                <a16:creationId xmlns="" xmlns:a16="http://schemas.microsoft.com/office/drawing/2014/main" id="{B782A61B-9C6E-F12D-E6F0-F61FED9BE456}"/>
              </a:ext>
            </a:extLst>
          </p:cNvPr>
          <p:cNvSpPr/>
          <p:nvPr/>
        </p:nvSpPr>
        <p:spPr>
          <a:xfrm>
            <a:off x="137588" y="5341377"/>
            <a:ext cx="6053662" cy="139279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1600" b="1" dirty="0">
                <a:solidFill>
                  <a:schemeClr val="accent6">
                    <a:lumMod val="50000"/>
                  </a:schemeClr>
                </a:solidFill>
                <a:latin typeface="Times New Roman" panose="02020603050405020304" pitchFamily="18" charset="0"/>
                <a:cs typeface="Times New Roman" panose="02020603050405020304" pitchFamily="18" charset="0"/>
              </a:rPr>
              <a:t>Проведена рекультивація закритого сміттєзвалища </a:t>
            </a:r>
          </a:p>
          <a:p>
            <a:r>
              <a:rPr lang="uk-UA" sz="1600" b="1" dirty="0">
                <a:solidFill>
                  <a:schemeClr val="accent6">
                    <a:lumMod val="50000"/>
                  </a:schemeClr>
                </a:solidFill>
                <a:latin typeface="Times New Roman" panose="02020603050405020304" pitchFamily="18" charset="0"/>
                <a:cs typeface="Times New Roman" panose="02020603050405020304" pitchFamily="18" charset="0"/>
              </a:rPr>
              <a:t>смт Гребінки. Прозпочато роботи по створенню </a:t>
            </a:r>
            <a:r>
              <a:rPr lang="uk-UA" sz="1600" b="1" dirty="0" smtClean="0">
                <a:solidFill>
                  <a:schemeClr val="accent6">
                    <a:lumMod val="50000"/>
                  </a:schemeClr>
                </a:solidFill>
                <a:latin typeface="Times New Roman" panose="02020603050405020304" pitchFamily="18" charset="0"/>
                <a:cs typeface="Times New Roman" panose="02020603050405020304" pitchFamily="18" charset="0"/>
              </a:rPr>
              <a:t>сміттєпереробного </a:t>
            </a:r>
            <a:r>
              <a:rPr lang="uk-UA" sz="1600" b="1" dirty="0">
                <a:solidFill>
                  <a:schemeClr val="accent6">
                    <a:lumMod val="50000"/>
                  </a:schemeClr>
                </a:solidFill>
                <a:latin typeface="Times New Roman" panose="02020603050405020304" pitchFamily="18" charset="0"/>
                <a:cs typeface="Times New Roman" panose="02020603050405020304" pitchFamily="18" charset="0"/>
              </a:rPr>
              <a:t>комплексу, як </a:t>
            </a:r>
            <a:r>
              <a:rPr lang="uk-UA" sz="1600" b="1" dirty="0" smtClean="0">
                <a:solidFill>
                  <a:schemeClr val="accent6">
                    <a:lumMod val="50000"/>
                  </a:schemeClr>
                </a:solidFill>
                <a:latin typeface="Times New Roman" panose="02020603050405020304" pitchFamily="18" charset="0"/>
                <a:cs typeface="Times New Roman" panose="02020603050405020304" pitchFamily="18" charset="0"/>
              </a:rPr>
              <a:t>альтернативу створення </a:t>
            </a:r>
            <a:r>
              <a:rPr lang="uk-UA" sz="1600" b="1" dirty="0">
                <a:solidFill>
                  <a:schemeClr val="accent6">
                    <a:lumMod val="50000"/>
                  </a:schemeClr>
                </a:solidFill>
                <a:latin typeface="Times New Roman" panose="02020603050405020304" pitchFamily="18" charset="0"/>
                <a:cs typeface="Times New Roman" panose="02020603050405020304" pitchFamily="18" charset="0"/>
              </a:rPr>
              <a:t>нового сміттєзвалища.</a:t>
            </a:r>
            <a:endParaRPr lang="ru-RU" sz="16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8" name="Прямоугольник: скругленные углы 20">
            <a:extLst>
              <a:ext uri="{FF2B5EF4-FFF2-40B4-BE49-F238E27FC236}">
                <a16:creationId xmlns="" xmlns:a16="http://schemas.microsoft.com/office/drawing/2014/main" id="{6DD064F1-4CA7-A407-F4B0-611348A95294}"/>
              </a:ext>
            </a:extLst>
          </p:cNvPr>
          <p:cNvSpPr/>
          <p:nvPr/>
        </p:nvSpPr>
        <p:spPr>
          <a:xfrm>
            <a:off x="143945" y="3552824"/>
            <a:ext cx="6018730" cy="168592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1600" b="1" dirty="0">
                <a:solidFill>
                  <a:schemeClr val="accent6">
                    <a:lumMod val="50000"/>
                  </a:schemeClr>
                </a:solidFill>
                <a:latin typeface="Times New Roman" panose="02020603050405020304" pitchFamily="18" charset="0"/>
                <a:cs typeface="Times New Roman" panose="02020603050405020304" pitchFamily="18" charset="0"/>
              </a:rPr>
              <a:t>В громаді поступово впроваджується процес сортування сміття.  На сьогодні майже у всіх населених пунктах встановлені ємності для збору пластикових пляшок, алюмінієвих банок та бляшаних банок загальною кількістю – </a:t>
            </a:r>
            <a:r>
              <a:rPr lang="uk-UA" sz="1600" b="1" dirty="0" smtClean="0">
                <a:solidFill>
                  <a:schemeClr val="accent6">
                    <a:lumMod val="50000"/>
                  </a:schemeClr>
                </a:solidFill>
                <a:latin typeface="Times New Roman" panose="02020603050405020304" pitchFamily="18" charset="0"/>
                <a:cs typeface="Times New Roman" panose="02020603050405020304" pitchFamily="18" charset="0"/>
              </a:rPr>
              <a:t>44 </a:t>
            </a:r>
            <a:r>
              <a:rPr lang="uk-UA" sz="1600" b="1" dirty="0">
                <a:solidFill>
                  <a:schemeClr val="accent6">
                    <a:lumMod val="50000"/>
                  </a:schemeClr>
                </a:solidFill>
                <a:latin typeface="Times New Roman" panose="02020603050405020304" pitchFamily="18" charset="0"/>
                <a:cs typeface="Times New Roman" panose="02020603050405020304" pitchFamily="18" charset="0"/>
              </a:rPr>
              <a:t>шт, з метою подальшої їх повторної переробки. </a:t>
            </a:r>
            <a:endParaRPr lang="uk-UA" sz="1600" b="1" dirty="0" smtClean="0">
              <a:solidFill>
                <a:schemeClr val="accent6">
                  <a:lumMod val="50000"/>
                </a:schemeClr>
              </a:solidFill>
              <a:latin typeface="Times New Roman" panose="02020603050405020304" pitchFamily="18" charset="0"/>
              <a:cs typeface="Times New Roman" panose="02020603050405020304" pitchFamily="18" charset="0"/>
            </a:endParaRPr>
          </a:p>
          <a:p>
            <a:r>
              <a:rPr lang="uk-UA" sz="1600" b="1" dirty="0" smtClean="0">
                <a:solidFill>
                  <a:schemeClr val="accent6">
                    <a:lumMod val="50000"/>
                  </a:schemeClr>
                </a:solidFill>
                <a:latin typeface="Times New Roman" panose="02020603050405020304" pitchFamily="18" charset="0"/>
                <a:cs typeface="Times New Roman" panose="02020603050405020304" pitchFamily="18" charset="0"/>
              </a:rPr>
              <a:t>В смт </a:t>
            </a:r>
            <a:r>
              <a:rPr lang="uk-UA" sz="1600" b="1" dirty="0">
                <a:solidFill>
                  <a:schemeClr val="accent6">
                    <a:lumMod val="50000"/>
                  </a:schemeClr>
                </a:solidFill>
                <a:latin typeface="Times New Roman" panose="02020603050405020304" pitchFamily="18" charset="0"/>
                <a:cs typeface="Times New Roman" panose="02020603050405020304" pitchFamily="18" charset="0"/>
              </a:rPr>
              <a:t>Дослідницьке вже розпочато ще один етап – збір скла.  </a:t>
            </a:r>
            <a:endParaRPr lang="ru-RU" sz="16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9" name="Прямоугольник: скругленные углы 20">
            <a:extLst>
              <a:ext uri="{FF2B5EF4-FFF2-40B4-BE49-F238E27FC236}">
                <a16:creationId xmlns="" xmlns:a16="http://schemas.microsoft.com/office/drawing/2014/main" id="{5254F8E6-DBD6-4286-1BF4-B931E0E4A6D9}"/>
              </a:ext>
            </a:extLst>
          </p:cNvPr>
          <p:cNvSpPr/>
          <p:nvPr/>
        </p:nvSpPr>
        <p:spPr>
          <a:xfrm>
            <a:off x="114300" y="342901"/>
            <a:ext cx="6124575" cy="3127884"/>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sz="1500" b="1" dirty="0">
                <a:solidFill>
                  <a:schemeClr val="accent6">
                    <a:lumMod val="50000"/>
                  </a:schemeClr>
                </a:solidFill>
                <a:latin typeface="Times New Roman" panose="02020603050405020304" pitchFamily="18" charset="0"/>
                <a:cs typeface="Times New Roman" panose="02020603050405020304" pitchFamily="18" charset="0"/>
              </a:rPr>
              <a:t>З метою попередження утворення несанкціонованих стихійних сміттєзвалищ на території громади, активно ведеться роз'яснювальна робота серед мешканців щодо необхідності укладення </a:t>
            </a:r>
            <a:r>
              <a:rPr lang="ru-RU" sz="1500" b="1" dirty="0">
                <a:solidFill>
                  <a:schemeClr val="accent6">
                    <a:lumMod val="50000"/>
                  </a:schemeClr>
                </a:solidFill>
                <a:latin typeface="times new roman" panose="02020603050405020304" pitchFamily="18" charset="0"/>
              </a:rPr>
              <a:t>договорів про поводження з побутовими відходами з спеціалізованою організацією, визначеною у встановленому законодавством порядку. </a:t>
            </a:r>
          </a:p>
          <a:p>
            <a:pPr algn="just"/>
            <a:r>
              <a:rPr lang="ru-RU" sz="1500" b="1" dirty="0">
                <a:solidFill>
                  <a:schemeClr val="accent6">
                    <a:lumMod val="50000"/>
                  </a:schemeClr>
                </a:solidFill>
                <a:latin typeface="times new roman" panose="02020603050405020304" pitchFamily="18" charset="0"/>
              </a:rPr>
              <a:t>Рівень укладення договорів по громаді загалом - 53,56%:</a:t>
            </a:r>
          </a:p>
          <a:p>
            <a:pPr marL="214313" indent="-214313" algn="just">
              <a:buFontTx/>
              <a:buChar char="-"/>
            </a:pPr>
            <a:r>
              <a:rPr lang="ru-RU" sz="1500" b="1" dirty="0" smtClean="0">
                <a:solidFill>
                  <a:schemeClr val="accent6">
                    <a:lumMod val="50000"/>
                  </a:schemeClr>
                </a:solidFill>
                <a:latin typeface="times new roman" panose="02020603050405020304" pitchFamily="18" charset="0"/>
              </a:rPr>
              <a:t>смт Гребінки </a:t>
            </a:r>
            <a:r>
              <a:rPr lang="ru-RU" sz="1500" b="1" dirty="0">
                <a:solidFill>
                  <a:schemeClr val="accent6">
                    <a:lumMod val="50000"/>
                  </a:schemeClr>
                </a:solidFill>
                <a:latin typeface="times new roman" panose="02020603050405020304" pitchFamily="18" charset="0"/>
              </a:rPr>
              <a:t>– 44,95 %;</a:t>
            </a:r>
          </a:p>
          <a:p>
            <a:pPr marL="214313" indent="-214313" algn="just">
              <a:buFontTx/>
              <a:buChar char="-"/>
            </a:pPr>
            <a:r>
              <a:rPr lang="ru-RU" sz="1500" b="1" dirty="0">
                <a:solidFill>
                  <a:schemeClr val="accent6">
                    <a:lumMod val="50000"/>
                  </a:schemeClr>
                </a:solidFill>
                <a:latin typeface="times new roman" panose="02020603050405020304" pitchFamily="18" charset="0"/>
              </a:rPr>
              <a:t>Дослідницький старостинський округ – 100%;</a:t>
            </a:r>
          </a:p>
          <a:p>
            <a:pPr marL="214313" indent="-214313" algn="just">
              <a:buFontTx/>
              <a:buChar char="-"/>
            </a:pPr>
            <a:r>
              <a:rPr lang="ru-RU" sz="1500" b="1" dirty="0">
                <a:solidFill>
                  <a:schemeClr val="accent6">
                    <a:lumMod val="50000"/>
                  </a:schemeClr>
                </a:solidFill>
                <a:latin typeface="times new roman" panose="02020603050405020304" pitchFamily="18" charset="0"/>
              </a:rPr>
              <a:t>Лосятинсько-Соколівський старостинський округ – 60,44%;</a:t>
            </a:r>
          </a:p>
          <a:p>
            <a:pPr marL="214313" indent="-214313" algn="just">
              <a:buFontTx/>
              <a:buChar char="-"/>
            </a:pPr>
            <a:r>
              <a:rPr lang="ru-RU" sz="1500" b="1" dirty="0">
                <a:solidFill>
                  <a:schemeClr val="accent6">
                    <a:lumMod val="50000"/>
                  </a:schemeClr>
                </a:solidFill>
                <a:latin typeface="times new roman" panose="02020603050405020304" pitchFamily="18" charset="0"/>
              </a:rPr>
              <a:t>Ксаверівсько-Пінчуківський старостинський округ – 48,15%;</a:t>
            </a:r>
          </a:p>
          <a:p>
            <a:pPr marL="214313" indent="-214313" algn="just">
              <a:buFontTx/>
              <a:buChar char="-"/>
            </a:pPr>
            <a:r>
              <a:rPr lang="ru-RU" sz="1500" b="1" dirty="0">
                <a:solidFill>
                  <a:schemeClr val="accent6">
                    <a:lumMod val="50000"/>
                  </a:schemeClr>
                </a:solidFill>
                <a:latin typeface="times new roman" panose="02020603050405020304" pitchFamily="18" charset="0"/>
              </a:rPr>
              <a:t>Саливонківсько-Новоселицький старостинський округ – 39,50%.</a:t>
            </a:r>
          </a:p>
        </p:txBody>
      </p:sp>
      <p:pic>
        <p:nvPicPr>
          <p:cNvPr id="11" name="Рисунок 10">
            <a:extLst>
              <a:ext uri="{FF2B5EF4-FFF2-40B4-BE49-F238E27FC236}">
                <a16:creationId xmlns="" xmlns:a16="http://schemas.microsoft.com/office/drawing/2014/main" id="{75D8DFD3-8CE9-985F-9BA6-12BF2BFB313C}"/>
              </a:ext>
            </a:extLst>
          </p:cNvPr>
          <p:cNvPicPr>
            <a:picLocks noChangeAspect="1"/>
          </p:cNvPicPr>
          <p:nvPr/>
        </p:nvPicPr>
        <p:blipFill rotWithShape="1">
          <a:blip r:embed="rId4" cstate="print"/>
          <a:srcRect b="7806"/>
          <a:stretch/>
        </p:blipFill>
        <p:spPr>
          <a:xfrm>
            <a:off x="6375126" y="1307006"/>
            <a:ext cx="2543768" cy="2192484"/>
          </a:xfrm>
          <a:prstGeom prst="rect">
            <a:avLst/>
          </a:prstGeom>
        </p:spPr>
      </p:pic>
      <p:pic>
        <p:nvPicPr>
          <p:cNvPr id="2" name="Рисунок 1">
            <a:extLst>
              <a:ext uri="{FF2B5EF4-FFF2-40B4-BE49-F238E27FC236}">
                <a16:creationId xmlns="" xmlns:a16="http://schemas.microsoft.com/office/drawing/2014/main" id="{C38A638E-4DB1-1203-EE24-AB06E66E6CA3}"/>
              </a:ext>
            </a:extLst>
          </p:cNvPr>
          <p:cNvPicPr>
            <a:picLocks noChangeAspect="1"/>
          </p:cNvPicPr>
          <p:nvPr/>
        </p:nvPicPr>
        <p:blipFill>
          <a:blip r:embed="rId5" cstate="print"/>
          <a:stretch>
            <a:fillRect/>
          </a:stretch>
        </p:blipFill>
        <p:spPr>
          <a:xfrm>
            <a:off x="6261840" y="4091222"/>
            <a:ext cx="2718089" cy="2192484"/>
          </a:xfrm>
          <a:prstGeom prst="rect">
            <a:avLst/>
          </a:prstGeom>
        </p:spPr>
      </p:pic>
    </p:spTree>
    <p:extLst>
      <p:ext uri="{BB962C8B-B14F-4D97-AF65-F5344CB8AC3E}">
        <p14:creationId xmlns="" xmlns:p14="http://schemas.microsoft.com/office/powerpoint/2010/main" val="19799436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 xmlns:a16="http://schemas.microsoft.com/office/drawing/2014/main" id="{BF4DA55E-EE7E-402A-AC94-A64ABF4D40E7}"/>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698779" y="111816"/>
            <a:ext cx="292684" cy="419878"/>
          </a:xfrm>
          <a:prstGeom prst="rect">
            <a:avLst/>
          </a:prstGeom>
        </p:spPr>
      </p:pic>
      <p:sp>
        <p:nvSpPr>
          <p:cNvPr id="6" name="TextBox 5">
            <a:extLst>
              <a:ext uri="{FF2B5EF4-FFF2-40B4-BE49-F238E27FC236}">
                <a16:creationId xmlns="" xmlns:a16="http://schemas.microsoft.com/office/drawing/2014/main" id="{F1E5585F-C28B-407F-8EE6-F0BAA997D9FB}"/>
              </a:ext>
            </a:extLst>
          </p:cNvPr>
          <p:cNvSpPr txBox="1"/>
          <p:nvPr/>
        </p:nvSpPr>
        <p:spPr>
          <a:xfrm>
            <a:off x="6282245" y="111816"/>
            <a:ext cx="2466110" cy="496290"/>
          </a:xfrm>
          <a:prstGeom prst="rect">
            <a:avLst/>
          </a:prstGeom>
          <a:noFill/>
        </p:spPr>
        <p:txBody>
          <a:bodyPr wrap="square">
            <a:spAutoFit/>
          </a:bodyPr>
          <a:lstStyle/>
          <a:p>
            <a:pPr algn="ctr"/>
            <a:r>
              <a:rPr lang="uk-UA" sz="2625" b="1" dirty="0">
                <a:solidFill>
                  <a:srgbClr val="FF0000"/>
                </a:solidFill>
                <a:latin typeface="Times New Roman" panose="02020603050405020304" pitchFamily="18" charset="0"/>
                <a:cs typeface="Times New Roman" panose="02020603050405020304" pitchFamily="18" charset="0"/>
              </a:rPr>
              <a:t>ІНВЕСТИЦІЇ</a:t>
            </a:r>
            <a:endParaRPr lang="ru-RU" sz="2625" b="1" dirty="0">
              <a:solidFill>
                <a:srgbClr val="FF0000"/>
              </a:solidFill>
              <a:latin typeface="Times New Roman" panose="02020603050405020304" pitchFamily="18" charset="0"/>
              <a:cs typeface="Times New Roman" panose="02020603050405020304" pitchFamily="18" charset="0"/>
            </a:endParaRPr>
          </a:p>
        </p:txBody>
      </p:sp>
      <p:sp>
        <p:nvSpPr>
          <p:cNvPr id="3" name="Прямоугольник 2">
            <a:extLst>
              <a:ext uri="{FF2B5EF4-FFF2-40B4-BE49-F238E27FC236}">
                <a16:creationId xmlns="" xmlns:a16="http://schemas.microsoft.com/office/drawing/2014/main" id="{9F532312-E4BC-4C74-B851-00B22A7F246C}"/>
              </a:ext>
            </a:extLst>
          </p:cNvPr>
          <p:cNvSpPr/>
          <p:nvPr/>
        </p:nvSpPr>
        <p:spPr>
          <a:xfrm>
            <a:off x="2075327" y="1524127"/>
            <a:ext cx="6445229" cy="19048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Wingdings" panose="05000000000000000000" pitchFamily="2" charset="2"/>
              <a:buChar char="Ø"/>
            </a:pPr>
            <a:endParaRPr lang="uk-UA" sz="2100" dirty="0">
              <a:solidFill>
                <a:schemeClr val="tx1"/>
              </a:solidFill>
              <a:latin typeface="Times New Roman" panose="02020603050405020304" pitchFamily="18" charset="0"/>
              <a:cs typeface="Times New Roman" panose="02020603050405020304" pitchFamily="18" charset="0"/>
            </a:endParaRPr>
          </a:p>
        </p:txBody>
      </p:sp>
      <p:sp>
        <p:nvSpPr>
          <p:cNvPr id="9" name="Прямоугольник 8">
            <a:extLst>
              <a:ext uri="{FF2B5EF4-FFF2-40B4-BE49-F238E27FC236}">
                <a16:creationId xmlns="" xmlns:a16="http://schemas.microsoft.com/office/drawing/2014/main" id="{909DC061-670B-42E5-B502-97E591E7069D}"/>
              </a:ext>
            </a:extLst>
          </p:cNvPr>
          <p:cNvSpPr/>
          <p:nvPr/>
        </p:nvSpPr>
        <p:spPr>
          <a:xfrm>
            <a:off x="145233" y="1400175"/>
            <a:ext cx="8828950" cy="53450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ru-RU" sz="2400" dirty="0">
              <a:solidFill>
                <a:schemeClr val="accent1">
                  <a:lumMod val="75000"/>
                </a:schemeClr>
              </a:solidFill>
            </a:endParaRPr>
          </a:p>
          <a:p>
            <a:pPr marL="342900" indent="-342900" algn="just">
              <a:buFont typeface="Wingdings" panose="05000000000000000000" pitchFamily="2" charset="2"/>
              <a:buChar char="Ø"/>
            </a:pPr>
            <a:r>
              <a:rPr lang="ru-RU" sz="1700" b="1" dirty="0">
                <a:solidFill>
                  <a:schemeClr val="accent1">
                    <a:lumMod val="75000"/>
                  </a:schemeClr>
                </a:solidFill>
                <a:latin typeface="Times New Roman" panose="02020603050405020304" pitchFamily="18" charset="0"/>
              </a:rPr>
              <a:t>Затверджено розмір податків і зборів на території Гребінківської селищної </a:t>
            </a:r>
            <a:r>
              <a:rPr lang="ru-RU" sz="1700" b="1" dirty="0" smtClean="0">
                <a:solidFill>
                  <a:schemeClr val="accent1">
                    <a:lumMod val="75000"/>
                  </a:schemeClr>
                </a:solidFill>
                <a:latin typeface="Times New Roman" panose="02020603050405020304" pitchFamily="18" charset="0"/>
              </a:rPr>
              <a:t>територіальної громади </a:t>
            </a:r>
            <a:r>
              <a:rPr lang="ru-RU" sz="1700" b="1" dirty="0">
                <a:solidFill>
                  <a:schemeClr val="accent1">
                    <a:lumMod val="75000"/>
                  </a:schemeClr>
                </a:solidFill>
                <a:latin typeface="Times New Roman" panose="02020603050405020304" pitchFamily="18" charset="0"/>
              </a:rPr>
              <a:t>на 2023 рік</a:t>
            </a:r>
            <a:r>
              <a:rPr lang="ru-RU" sz="1700" b="1" dirty="0" smtClean="0">
                <a:solidFill>
                  <a:schemeClr val="accent1">
                    <a:lumMod val="75000"/>
                  </a:schemeClr>
                </a:solidFill>
                <a:latin typeface="Times New Roman" panose="02020603050405020304" pitchFamily="18" charset="0"/>
              </a:rPr>
              <a:t>.</a:t>
            </a:r>
          </a:p>
          <a:p>
            <a:pPr marL="342900" indent="-342900" algn="just">
              <a:buFont typeface="Wingdings" panose="05000000000000000000" pitchFamily="2" charset="2"/>
              <a:buChar char="Ø"/>
            </a:pPr>
            <a:r>
              <a:rPr lang="uk-UA" sz="1700" b="1" dirty="0" smtClean="0">
                <a:solidFill>
                  <a:schemeClr val="accent1">
                    <a:lumMod val="75000"/>
                  </a:schemeClr>
                </a:solidFill>
                <a:latin typeface="Times New Roman" panose="02020603050405020304" pitchFamily="18" charset="0"/>
                <a:cs typeface="Times New Roman" panose="02020603050405020304" pitchFamily="18" charset="0"/>
              </a:rPr>
              <a:t>Створено Раду підприємців як консультативно-дорадчого органу при виконавчому комітеті Гребінківської селищної ради</a:t>
            </a:r>
            <a:endParaRPr lang="uk-UA" sz="1700" b="1" dirty="0">
              <a:solidFill>
                <a:schemeClr val="accent1">
                  <a:lumMod val="75000"/>
                </a:schemeClr>
              </a:solidFill>
              <a:latin typeface="Times New Roman" panose="02020603050405020304" pitchFamily="18" charset="0"/>
              <a:cs typeface="Times New Roman" panose="02020603050405020304" pitchFamily="18" charset="0"/>
            </a:endParaRPr>
          </a:p>
          <a:p>
            <a:pPr marL="257175" indent="-257175" algn="just">
              <a:buFont typeface="Wingdings" panose="05000000000000000000" pitchFamily="2" charset="2"/>
              <a:buChar char="Ø"/>
            </a:pPr>
            <a:r>
              <a:rPr lang="uk-UA" sz="1700" b="1" dirty="0">
                <a:solidFill>
                  <a:schemeClr val="accent1">
                    <a:lumMod val="75000"/>
                  </a:schemeClr>
                </a:solidFill>
                <a:latin typeface="Times New Roman" panose="02020603050405020304" pitchFamily="18" charset="0"/>
                <a:cs typeface="Times New Roman" panose="02020603050405020304" pitchFamily="18" charset="0"/>
              </a:rPr>
              <a:t>Затверджено Паспорт громади </a:t>
            </a:r>
            <a:r>
              <a:rPr lang="uk-UA" sz="1700" b="1" i="1" dirty="0">
                <a:solidFill>
                  <a:schemeClr val="accent1">
                    <a:lumMod val="75000"/>
                  </a:schemeClr>
                </a:solidFill>
                <a:latin typeface="Times New Roman" panose="02020603050405020304" pitchFamily="18" charset="0"/>
                <a:cs typeface="Times New Roman" panose="02020603050405020304" pitchFamily="18" charset="0"/>
              </a:rPr>
              <a:t>(рішення виконавчого комітету   №107/10 від 15 серпня 2022 року).</a:t>
            </a:r>
            <a:endParaRPr lang="uk-UA" sz="1700" b="1" dirty="0">
              <a:solidFill>
                <a:schemeClr val="accent1">
                  <a:lumMod val="75000"/>
                </a:schemeClr>
              </a:solidFill>
              <a:latin typeface="Times New Roman" panose="02020603050405020304" pitchFamily="18" charset="0"/>
              <a:cs typeface="Times New Roman" panose="02020603050405020304" pitchFamily="18" charset="0"/>
            </a:endParaRPr>
          </a:p>
          <a:p>
            <a:pPr marL="257175" indent="-257175" algn="just">
              <a:buFont typeface="Wingdings" panose="05000000000000000000" pitchFamily="2" charset="2"/>
              <a:buChar char="Ø"/>
            </a:pPr>
            <a:r>
              <a:rPr lang="uk-UA" sz="1700" b="1" dirty="0">
                <a:solidFill>
                  <a:schemeClr val="accent1">
                    <a:lumMod val="75000"/>
                  </a:schemeClr>
                </a:solidFill>
                <a:latin typeface="Times New Roman" panose="02020603050405020304" pitchFamily="18" charset="0"/>
                <a:cs typeface="Times New Roman" panose="02020603050405020304" pitchFamily="18" charset="0"/>
              </a:rPr>
              <a:t>Проведено відкритий творчий конкурс на визначення логотипу та слогану Гребінківської селищної </a:t>
            </a:r>
            <a:r>
              <a:rPr lang="uk-UA" sz="1700" b="1" dirty="0" smtClean="0">
                <a:solidFill>
                  <a:schemeClr val="accent1">
                    <a:lumMod val="75000"/>
                  </a:schemeClr>
                </a:solidFill>
                <a:latin typeface="Times New Roman" panose="02020603050405020304" pitchFamily="18" charset="0"/>
                <a:cs typeface="Times New Roman" panose="02020603050405020304" pitchFamily="18" charset="0"/>
              </a:rPr>
              <a:t>територіальної громади </a:t>
            </a:r>
            <a:r>
              <a:rPr lang="uk-UA" sz="1700" b="1" i="1" dirty="0">
                <a:solidFill>
                  <a:schemeClr val="accent1">
                    <a:lumMod val="75000"/>
                  </a:schemeClr>
                </a:solidFill>
                <a:latin typeface="Times New Roman" panose="02020603050405020304" pitchFamily="18" charset="0"/>
                <a:cs typeface="Times New Roman" panose="02020603050405020304" pitchFamily="18" charset="0"/>
              </a:rPr>
              <a:t>(рішення виконавчого комітету  №106/10 від 15 серпня 2022 року).</a:t>
            </a:r>
            <a:endParaRPr lang="uk-UA" sz="1700" b="1" dirty="0">
              <a:solidFill>
                <a:schemeClr val="accent1">
                  <a:lumMod val="75000"/>
                </a:schemeClr>
              </a:solidFill>
              <a:latin typeface="Times New Roman" panose="02020603050405020304" pitchFamily="18" charset="0"/>
              <a:cs typeface="Times New Roman" panose="02020603050405020304" pitchFamily="18" charset="0"/>
            </a:endParaRPr>
          </a:p>
          <a:p>
            <a:pPr marL="257175" indent="-257175" algn="just">
              <a:buFont typeface="Wingdings" panose="05000000000000000000" pitchFamily="2" charset="2"/>
              <a:buChar char="Ø"/>
            </a:pPr>
            <a:r>
              <a:rPr lang="uk-UA" sz="1700" b="1" dirty="0">
                <a:solidFill>
                  <a:schemeClr val="accent1">
                    <a:lumMod val="75000"/>
                  </a:schemeClr>
                </a:solidFill>
                <a:latin typeface="Times New Roman" panose="02020603050405020304" pitchFamily="18" charset="0"/>
                <a:cs typeface="Times New Roman" panose="02020603050405020304" pitchFamily="18" charset="0"/>
              </a:rPr>
              <a:t>Ведуться переговори з власниками підприємств, що здійснюють свою господарську </a:t>
            </a:r>
            <a:r>
              <a:rPr lang="uk-UA" sz="1700" b="1" dirty="0" smtClean="0">
                <a:solidFill>
                  <a:schemeClr val="accent1">
                    <a:lumMod val="75000"/>
                  </a:schemeClr>
                </a:solidFill>
                <a:latin typeface="Times New Roman" panose="02020603050405020304" pitchFamily="18" charset="0"/>
                <a:cs typeface="Times New Roman" panose="02020603050405020304" pitchFamily="18" charset="0"/>
              </a:rPr>
              <a:t>діяльність </a:t>
            </a:r>
            <a:r>
              <a:rPr lang="uk-UA" sz="1700" b="1" dirty="0">
                <a:solidFill>
                  <a:schemeClr val="accent1">
                    <a:lumMod val="75000"/>
                  </a:schemeClr>
                </a:solidFill>
                <a:latin typeface="Times New Roman" panose="02020603050405020304" pitchFamily="18" charset="0"/>
                <a:cs typeface="Times New Roman" panose="02020603050405020304" pitchFamily="18" charset="0"/>
              </a:rPr>
              <a:t>щодо реєстрації юридичної адреси на території </a:t>
            </a:r>
            <a:r>
              <a:rPr lang="uk-UA" sz="1700" b="1" dirty="0" smtClean="0">
                <a:solidFill>
                  <a:schemeClr val="accent1">
                    <a:lumMod val="75000"/>
                  </a:schemeClr>
                </a:solidFill>
                <a:latin typeface="Times New Roman" panose="02020603050405020304" pitchFamily="18" charset="0"/>
                <a:cs typeface="Times New Roman" panose="02020603050405020304" pitchFamily="18" charset="0"/>
              </a:rPr>
              <a:t>громади</a:t>
            </a:r>
            <a:r>
              <a:rPr lang="uk-UA" sz="1700" b="1" dirty="0">
                <a:solidFill>
                  <a:schemeClr val="accent1">
                    <a:lumMod val="75000"/>
                  </a:schemeClr>
                </a:solidFill>
                <a:latin typeface="Times New Roman" panose="02020603050405020304" pitchFamily="18" charset="0"/>
                <a:cs typeface="Times New Roman" panose="02020603050405020304" pitchFamily="18" charset="0"/>
              </a:rPr>
              <a:t>.</a:t>
            </a:r>
          </a:p>
          <a:p>
            <a:pPr marL="342900" indent="-342900" algn="just">
              <a:buFont typeface="Wingdings" panose="05000000000000000000" pitchFamily="2" charset="2"/>
              <a:buChar char="Ø"/>
            </a:pPr>
            <a:r>
              <a:rPr lang="ru-RU" sz="1700" b="1" dirty="0">
                <a:solidFill>
                  <a:schemeClr val="accent1">
                    <a:lumMod val="75000"/>
                  </a:schemeClr>
                </a:solidFill>
                <a:latin typeface="Times New Roman" panose="02020603050405020304" pitchFamily="18" charset="0"/>
                <a:cs typeface="Times New Roman" panose="02020603050405020304" pitchFamily="18" charset="0"/>
              </a:rPr>
              <a:t>Затверджено Програму соціально-економічного розвитку Гребінківської селищної </a:t>
            </a:r>
            <a:r>
              <a:rPr lang="ru-RU" sz="1700" b="1" dirty="0" smtClean="0">
                <a:solidFill>
                  <a:schemeClr val="accent1">
                    <a:lumMod val="75000"/>
                  </a:schemeClr>
                </a:solidFill>
                <a:latin typeface="Times New Roman" panose="02020603050405020304" pitchFamily="18" charset="0"/>
                <a:cs typeface="Times New Roman" panose="02020603050405020304" pitchFamily="18" charset="0"/>
              </a:rPr>
              <a:t>територіальної громади </a:t>
            </a:r>
            <a:r>
              <a:rPr lang="ru-RU" sz="1700" b="1" dirty="0">
                <a:solidFill>
                  <a:schemeClr val="accent1">
                    <a:lumMod val="75000"/>
                  </a:schemeClr>
                </a:solidFill>
                <a:latin typeface="Times New Roman" panose="02020603050405020304" pitchFamily="18" charset="0"/>
                <a:cs typeface="Times New Roman" panose="02020603050405020304" pitchFamily="18" charset="0"/>
              </a:rPr>
              <a:t>на </a:t>
            </a:r>
            <a:r>
              <a:rPr lang="ru-RU" sz="1700" b="1" dirty="0" smtClean="0">
                <a:solidFill>
                  <a:schemeClr val="accent1">
                    <a:lumMod val="75000"/>
                  </a:schemeClr>
                </a:solidFill>
                <a:latin typeface="Times New Roman" panose="02020603050405020304" pitchFamily="18" charset="0"/>
                <a:cs typeface="Times New Roman" panose="02020603050405020304" pitchFamily="18" charset="0"/>
              </a:rPr>
              <a:t>2022 </a:t>
            </a:r>
            <a:r>
              <a:rPr lang="ru-RU" sz="1700" b="1" dirty="0">
                <a:solidFill>
                  <a:schemeClr val="accent1">
                    <a:lumMod val="75000"/>
                  </a:schemeClr>
                </a:solidFill>
                <a:latin typeface="Times New Roman" panose="02020603050405020304" pitchFamily="18" charset="0"/>
                <a:cs typeface="Times New Roman" panose="02020603050405020304" pitchFamily="18" charset="0"/>
              </a:rPr>
              <a:t>рік.</a:t>
            </a:r>
          </a:p>
          <a:p>
            <a:pPr marL="342900" indent="-342900" algn="just">
              <a:buFont typeface="Wingdings" panose="05000000000000000000" pitchFamily="2" charset="2"/>
              <a:buChar char="Ø"/>
            </a:pPr>
            <a:r>
              <a:rPr lang="uk-UA" sz="1700" b="1" dirty="0" smtClean="0">
                <a:solidFill>
                  <a:schemeClr val="accent1">
                    <a:lumMod val="75000"/>
                  </a:schemeClr>
                </a:solidFill>
                <a:latin typeface="Times New Roman" panose="02020603050405020304" pitchFamily="18" charset="0"/>
                <a:cs typeface="Times New Roman" panose="02020603050405020304" pitchFamily="18" charset="0"/>
              </a:rPr>
              <a:t>Проводяться роботи щодо  інвентаризації земель </a:t>
            </a:r>
            <a:r>
              <a:rPr lang="uk-UA" sz="1700" b="1" dirty="0">
                <a:solidFill>
                  <a:schemeClr val="accent1">
                    <a:lumMod val="75000"/>
                  </a:schemeClr>
                </a:solidFill>
                <a:latin typeface="Times New Roman" panose="02020603050405020304" pitchFamily="18" charset="0"/>
                <a:cs typeface="Times New Roman" panose="02020603050405020304" pitchFamily="18" charset="0"/>
              </a:rPr>
              <a:t>комунальної власності.</a:t>
            </a:r>
          </a:p>
          <a:p>
            <a:pPr marL="342900" indent="-342900" algn="just">
              <a:buFont typeface="Wingdings" panose="05000000000000000000" pitchFamily="2" charset="2"/>
              <a:buChar char="Ø"/>
            </a:pPr>
            <a:r>
              <a:rPr lang="uk-UA" sz="1700" b="1" dirty="0">
                <a:solidFill>
                  <a:schemeClr val="accent1">
                    <a:lumMod val="75000"/>
                  </a:schemeClr>
                </a:solidFill>
                <a:latin typeface="Times New Roman" panose="02020603050405020304" pitchFamily="18" charset="0"/>
                <a:cs typeface="Times New Roman" panose="02020603050405020304" pitchFamily="18" charset="0"/>
              </a:rPr>
              <a:t>Проводиться державна реєстрація прав власності на нерухоме майно комунальної власності.</a:t>
            </a:r>
            <a:endParaRPr lang="ru-RU" sz="1700" dirty="0">
              <a:solidFill>
                <a:schemeClr val="accent1">
                  <a:lumMod val="75000"/>
                </a:schemeClr>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Ø"/>
            </a:pPr>
            <a:r>
              <a:rPr lang="ru-RU" sz="1700" b="1" dirty="0">
                <a:solidFill>
                  <a:schemeClr val="accent1">
                    <a:lumMod val="75000"/>
                  </a:schemeClr>
                </a:solidFill>
                <a:latin typeface="Times New Roman" panose="02020603050405020304" pitchFamily="18" charset="0"/>
                <a:cs typeface="Times New Roman" panose="02020603050405020304" pitchFamily="18" charset="0"/>
              </a:rPr>
              <a:t>Систематизовано об’єкти нерухомості, </a:t>
            </a:r>
            <a:r>
              <a:rPr lang="ru-RU" sz="1700" b="1" dirty="0" smtClean="0">
                <a:solidFill>
                  <a:schemeClr val="accent1">
                    <a:lumMod val="75000"/>
                  </a:schemeClr>
                </a:solidFill>
                <a:latin typeface="Times New Roman" panose="02020603050405020304" pitchFamily="18" charset="0"/>
                <a:cs typeface="Times New Roman" panose="02020603050405020304" pitchFamily="18" charset="0"/>
              </a:rPr>
              <a:t>що </a:t>
            </a:r>
            <a:r>
              <a:rPr lang="ru-RU" sz="1700" b="1" dirty="0">
                <a:solidFill>
                  <a:schemeClr val="accent1">
                    <a:lumMod val="75000"/>
                  </a:schemeClr>
                </a:solidFill>
                <a:latin typeface="Times New Roman" panose="02020603050405020304" pitchFamily="18" charset="0"/>
                <a:cs typeface="Times New Roman" panose="02020603050405020304" pitchFamily="18" charset="0"/>
              </a:rPr>
              <a:t>передані на баланс Гребінківської селищної ради, що зареєстровані в реєстрі прав на нерухоме </a:t>
            </a:r>
            <a:r>
              <a:rPr lang="ru-RU" sz="1700" b="1" dirty="0" smtClean="0">
                <a:solidFill>
                  <a:schemeClr val="accent1">
                    <a:lumMod val="75000"/>
                  </a:schemeClr>
                </a:solidFill>
                <a:latin typeface="Times New Roman" panose="02020603050405020304" pitchFamily="18" charset="0"/>
                <a:cs typeface="Times New Roman" panose="02020603050405020304" pitchFamily="18" charset="0"/>
              </a:rPr>
              <a:t>майно, </a:t>
            </a:r>
            <a:r>
              <a:rPr lang="ru-RU" sz="1700" b="1" dirty="0">
                <a:solidFill>
                  <a:schemeClr val="accent1">
                    <a:lumMod val="75000"/>
                  </a:schemeClr>
                </a:solidFill>
                <a:latin typeface="Times New Roman" panose="02020603050405020304" pitchFamily="18" charset="0"/>
                <a:cs typeface="Times New Roman" panose="02020603050405020304" pitchFamily="18" charset="0"/>
              </a:rPr>
              <a:t>але не поставлені на баланс Гребінківської селищної ради.</a:t>
            </a:r>
            <a:endParaRPr lang="ru-RU" sz="1700" dirty="0">
              <a:solidFill>
                <a:schemeClr val="accent1">
                  <a:lumMod val="75000"/>
                </a:schemeClr>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Ø"/>
            </a:pPr>
            <a:r>
              <a:rPr lang="ru-RU" sz="1700" b="1" dirty="0">
                <a:solidFill>
                  <a:schemeClr val="accent1">
                    <a:lumMod val="75000"/>
                  </a:schemeClr>
                </a:solidFill>
                <a:latin typeface="Times New Roman" panose="02020603050405020304" pitchFamily="18" charset="0"/>
                <a:cs typeface="Times New Roman" panose="02020603050405020304" pitchFamily="18" charset="0"/>
              </a:rPr>
              <a:t>Видано 7 будівельних паспортів, 5 містобудівних умов та обмежень, 3 паспорти прив’язки тимчасових споруд для провадження підприємницької діяльності. </a:t>
            </a:r>
            <a:r>
              <a:rPr lang="ru-RU" sz="1700" dirty="0">
                <a:solidFill>
                  <a:schemeClr val="accent1">
                    <a:lumMod val="75000"/>
                  </a:schemeClr>
                </a:solidFill>
                <a:latin typeface="Times New Roman" panose="02020603050405020304" pitchFamily="18" charset="0"/>
                <a:cs typeface="Times New Roman" panose="02020603050405020304" pitchFamily="18" charset="0"/>
              </a:rPr>
              <a:t> </a:t>
            </a:r>
          </a:p>
          <a:p>
            <a:pPr algn="just"/>
            <a:endParaRPr lang="uk-UA" sz="1600" b="1" i="1" dirty="0">
              <a:solidFill>
                <a:schemeClr val="accent1">
                  <a:lumMod val="75000"/>
                </a:schemeClr>
              </a:solidFill>
              <a:latin typeface="Times New Roman" panose="02020603050405020304" pitchFamily="18" charset="0"/>
              <a:cs typeface="Times New Roman" panose="02020603050405020304" pitchFamily="18" charset="0"/>
            </a:endParaRPr>
          </a:p>
          <a:p>
            <a:pPr algn="just"/>
            <a:endParaRPr lang="uk-UA" sz="1400" dirty="0">
              <a:solidFill>
                <a:schemeClr val="accent1">
                  <a:lumMod val="75000"/>
                </a:schemeClr>
              </a:solidFill>
              <a:latin typeface="Times New Roman" panose="02020603050405020304" pitchFamily="18" charset="0"/>
              <a:cs typeface="Times New Roman" panose="02020603050405020304" pitchFamily="18" charset="0"/>
            </a:endParaRPr>
          </a:p>
          <a:p>
            <a:endParaRPr lang="uk-UA" sz="2100" dirty="0">
              <a:solidFill>
                <a:schemeClr val="tx1"/>
              </a:solidFill>
              <a:latin typeface="Times New Roman" panose="02020603050405020304" pitchFamily="18" charset="0"/>
              <a:cs typeface="Times New Roman" panose="02020603050405020304" pitchFamily="18" charset="0"/>
            </a:endParaRPr>
          </a:p>
        </p:txBody>
      </p:sp>
      <p:pic>
        <p:nvPicPr>
          <p:cNvPr id="1026" name="Picture 2" descr="Види інвестицій та їх характеристики! – Бізнес-UA!">
            <a:extLst>
              <a:ext uri="{FF2B5EF4-FFF2-40B4-BE49-F238E27FC236}">
                <a16:creationId xmlns="" xmlns:a16="http://schemas.microsoft.com/office/drawing/2014/main" id="{A720E6E9-C88C-494C-99C7-8BBBE3B36CB5}"/>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 y="0"/>
            <a:ext cx="1658983" cy="107625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023870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 xmlns:a16="http://schemas.microsoft.com/office/drawing/2014/main" id="{BF4DA55E-EE7E-402A-AC94-A64ABF4D40E7}"/>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780545" y="122335"/>
            <a:ext cx="233791" cy="418008"/>
          </a:xfrm>
          <a:prstGeom prst="rect">
            <a:avLst/>
          </a:prstGeom>
        </p:spPr>
      </p:pic>
      <p:sp>
        <p:nvSpPr>
          <p:cNvPr id="5" name="Прямоугольник 4">
            <a:extLst>
              <a:ext uri="{FF2B5EF4-FFF2-40B4-BE49-F238E27FC236}">
                <a16:creationId xmlns="" xmlns:a16="http://schemas.microsoft.com/office/drawing/2014/main" id="{74712C64-7746-4D51-8864-6448080064DE}"/>
              </a:ext>
            </a:extLst>
          </p:cNvPr>
          <p:cNvSpPr/>
          <p:nvPr/>
        </p:nvSpPr>
        <p:spPr>
          <a:xfrm>
            <a:off x="5111537" y="122335"/>
            <a:ext cx="3669008" cy="392028"/>
          </a:xfrm>
          <a:prstGeom prst="rect">
            <a:avLst/>
          </a:prstGeom>
        </p:spPr>
        <p:txBody>
          <a:bodyPr wrap="square" lIns="68070" tIns="34035" rIns="68070" bIns="34035">
            <a:spAutoFit/>
          </a:bodyPr>
          <a:lstStyle/>
          <a:p>
            <a:pPr algn="ctr"/>
            <a:r>
              <a:rPr lang="uk-UA" sz="2101" b="1" dirty="0">
                <a:solidFill>
                  <a:srgbClr val="FF0000"/>
                </a:solidFill>
                <a:latin typeface="Times New Roman" panose="02020603050405020304" pitchFamily="18" charset="0"/>
                <a:cs typeface="Times New Roman" panose="02020603050405020304" pitchFamily="18" charset="0"/>
              </a:rPr>
              <a:t>ФІНАНСОВІ ПОКАЗНИКИ</a:t>
            </a:r>
          </a:p>
        </p:txBody>
      </p:sp>
      <p:sp>
        <p:nvSpPr>
          <p:cNvPr id="7" name="Скругленный прямоугольник 6">
            <a:extLst>
              <a:ext uri="{FF2B5EF4-FFF2-40B4-BE49-F238E27FC236}">
                <a16:creationId xmlns="" xmlns:a16="http://schemas.microsoft.com/office/drawing/2014/main" id="{03E00540-F310-3601-F201-8ABF4A2BDF5D}"/>
              </a:ext>
            </a:extLst>
          </p:cNvPr>
          <p:cNvSpPr/>
          <p:nvPr/>
        </p:nvSpPr>
        <p:spPr>
          <a:xfrm>
            <a:off x="758830" y="616222"/>
            <a:ext cx="7299298" cy="4137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68070" tIns="34035" rIns="68070" bIns="34035" rtlCol="0" anchor="ctr"/>
          <a:lstStyle/>
          <a:p>
            <a:pPr algn="ctr"/>
            <a:r>
              <a:rPr lang="uk-UA" sz="2000" b="1" dirty="0">
                <a:solidFill>
                  <a:schemeClr val="accent1">
                    <a:lumMod val="50000"/>
                  </a:schemeClr>
                </a:solidFill>
                <a:latin typeface="Times New Roman" panose="02020603050405020304" pitchFamily="18" charset="0"/>
                <a:cs typeface="Times New Roman" panose="02020603050405020304" pitchFamily="18" charset="0"/>
              </a:rPr>
              <a:t>ПОДАТКОВІ НАДХОДЖЕННЯ БЮДЖЕТУ</a:t>
            </a:r>
          </a:p>
        </p:txBody>
      </p:sp>
      <p:sp>
        <p:nvSpPr>
          <p:cNvPr id="9" name="Скругленный прямоугольник 8">
            <a:extLst>
              <a:ext uri="{FF2B5EF4-FFF2-40B4-BE49-F238E27FC236}">
                <a16:creationId xmlns="" xmlns:a16="http://schemas.microsoft.com/office/drawing/2014/main" id="{95184977-8595-7D60-2F7F-2B13DD437179}"/>
              </a:ext>
            </a:extLst>
          </p:cNvPr>
          <p:cNvSpPr/>
          <p:nvPr/>
        </p:nvSpPr>
        <p:spPr>
          <a:xfrm>
            <a:off x="1837915" y="1101721"/>
            <a:ext cx="1650768" cy="342195"/>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68070" tIns="34035" rIns="68070" bIns="34035" rtlCol="0" anchor="ctr"/>
          <a:lstStyle/>
          <a:p>
            <a:pPr algn="ctr"/>
            <a:r>
              <a:rPr lang="x-none" sz="1261" b="1" dirty="0">
                <a:solidFill>
                  <a:schemeClr val="tx1"/>
                </a:solidFill>
                <a:latin typeface="Times New Roman" panose="02020603050405020304" pitchFamily="18" charset="0"/>
                <a:cs typeface="Times New Roman" panose="02020603050405020304" pitchFamily="18" charset="0"/>
              </a:rPr>
              <a:t>ЗА 2021 РІК</a:t>
            </a:r>
          </a:p>
        </p:txBody>
      </p:sp>
      <p:sp>
        <p:nvSpPr>
          <p:cNvPr id="13" name="Скругленный прямоугольник 12">
            <a:extLst>
              <a:ext uri="{FF2B5EF4-FFF2-40B4-BE49-F238E27FC236}">
                <a16:creationId xmlns="" xmlns:a16="http://schemas.microsoft.com/office/drawing/2014/main" id="{D97A1DC8-31AB-3E50-710C-DC6AB864ED28}"/>
              </a:ext>
            </a:extLst>
          </p:cNvPr>
          <p:cNvSpPr/>
          <p:nvPr/>
        </p:nvSpPr>
        <p:spPr>
          <a:xfrm>
            <a:off x="5245116" y="1082731"/>
            <a:ext cx="2418301" cy="342195"/>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68070" tIns="34035" rIns="68070" bIns="34035" rtlCol="0" anchor="ctr"/>
          <a:lstStyle/>
          <a:p>
            <a:pPr algn="ctr"/>
            <a:r>
              <a:rPr lang="x-none" sz="1261" b="1" dirty="0">
                <a:solidFill>
                  <a:schemeClr val="tx1"/>
                </a:solidFill>
                <a:latin typeface="Times New Roman" panose="02020603050405020304" pitchFamily="18" charset="0"/>
                <a:cs typeface="Times New Roman" panose="02020603050405020304" pitchFamily="18" charset="0"/>
              </a:rPr>
              <a:t>ЗА 9 МІСЯЦІВ 2022 РОКУ</a:t>
            </a:r>
          </a:p>
        </p:txBody>
      </p:sp>
      <p:graphicFrame>
        <p:nvGraphicFramePr>
          <p:cNvPr id="15" name="Таблица 14">
            <a:extLst>
              <a:ext uri="{FF2B5EF4-FFF2-40B4-BE49-F238E27FC236}">
                <a16:creationId xmlns="" xmlns:a16="http://schemas.microsoft.com/office/drawing/2014/main" id="{74191C2C-FC9D-06E9-CBF5-4A2EBF2641EA}"/>
              </a:ext>
            </a:extLst>
          </p:cNvPr>
          <p:cNvGraphicFramePr>
            <a:graphicFrameLocks noGrp="1"/>
          </p:cNvGraphicFramePr>
          <p:nvPr/>
        </p:nvGraphicFramePr>
        <p:xfrm>
          <a:off x="397566" y="1515633"/>
          <a:ext cx="4010914" cy="5003668"/>
        </p:xfrm>
        <a:graphic>
          <a:graphicData uri="http://schemas.openxmlformats.org/drawingml/2006/table">
            <a:tbl>
              <a:tblPr firstRow="1" firstCol="1" bandRow="1">
                <a:tableStyleId>{5C22544A-7EE6-4342-B048-85BDC9FD1C3A}</a:tableStyleId>
              </a:tblPr>
              <a:tblGrid>
                <a:gridCol w="366201">
                  <a:extLst>
                    <a:ext uri="{9D8B030D-6E8A-4147-A177-3AD203B41FA5}">
                      <a16:colId xmlns="" xmlns:a16="http://schemas.microsoft.com/office/drawing/2014/main" val="3161369786"/>
                    </a:ext>
                  </a:extLst>
                </a:gridCol>
                <a:gridCol w="3644713">
                  <a:extLst>
                    <a:ext uri="{9D8B030D-6E8A-4147-A177-3AD203B41FA5}">
                      <a16:colId xmlns="" xmlns:a16="http://schemas.microsoft.com/office/drawing/2014/main" val="2865340528"/>
                    </a:ext>
                  </a:extLst>
                </a:gridCol>
              </a:tblGrid>
              <a:tr h="569361">
                <a:tc gridSpan="2">
                  <a:txBody>
                    <a:bodyPr/>
                    <a:lstStyle/>
                    <a:p>
                      <a:r>
                        <a:rPr lang="uk-UA" sz="1600" dirty="0">
                          <a:effectLst/>
                          <a:latin typeface="Times New Roman" panose="02020603050405020304" pitchFamily="18" charset="0"/>
                          <a:cs typeface="Times New Roman" panose="02020603050405020304" pitchFamily="18" charset="0"/>
                        </a:rPr>
                        <a:t>Податки на доходи, податки на прибуток, податки на збільшення ринкової вартості</a:t>
                      </a:r>
                      <a:endParaRPr lang="x-non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70" marR="41270" marT="7144" marB="0"/>
                </a:tc>
                <a:tc hMerge="1">
                  <a:txBody>
                    <a:bodyPr/>
                    <a:lstStyle/>
                    <a:p>
                      <a:endParaRPr lang="x-none"/>
                    </a:p>
                  </a:txBody>
                  <a:tcPr/>
                </a:tc>
                <a:extLst>
                  <a:ext uri="{0D108BD9-81ED-4DB2-BD59-A6C34878D82A}">
                    <a16:rowId xmlns="" xmlns:a16="http://schemas.microsoft.com/office/drawing/2014/main" val="3942072985"/>
                  </a:ext>
                </a:extLst>
              </a:tr>
              <a:tr h="290620">
                <a:tc>
                  <a:txBody>
                    <a:bodyPr/>
                    <a:lstStyle/>
                    <a:p>
                      <a:r>
                        <a:rPr lang="x-none" sz="1600" dirty="0">
                          <a:effectLst/>
                          <a:latin typeface="Times New Roman" panose="02020603050405020304" pitchFamily="18" charset="0"/>
                          <a:cs typeface="Times New Roman" panose="02020603050405020304" pitchFamily="18" charset="0"/>
                        </a:rPr>
                        <a:t> </a:t>
                      </a:r>
                      <a:endParaRPr lang="x-non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70" marR="41270" marT="7144" marB="0">
                    <a:solidFill>
                      <a:schemeClr val="bg2"/>
                    </a:solidFill>
                  </a:tcPr>
                </a:tc>
                <a:tc>
                  <a:txBody>
                    <a:bodyPr/>
                    <a:lstStyle/>
                    <a:p>
                      <a:r>
                        <a:rPr lang="uk-UA" sz="1600" dirty="0">
                          <a:effectLst/>
                          <a:latin typeface="Times New Roman" panose="02020603050405020304" pitchFamily="18" charset="0"/>
                          <a:cs typeface="Times New Roman" panose="02020603050405020304" pitchFamily="18" charset="0"/>
                        </a:rPr>
                        <a:t>37 093 447,66 грн – 48,50 %</a:t>
                      </a:r>
                      <a:endParaRPr lang="x-non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70" marR="41270" marT="7144" marB="0">
                    <a:solidFill>
                      <a:schemeClr val="bg2"/>
                    </a:solidFill>
                  </a:tcPr>
                </a:tc>
                <a:extLst>
                  <a:ext uri="{0D108BD9-81ED-4DB2-BD59-A6C34878D82A}">
                    <a16:rowId xmlns="" xmlns:a16="http://schemas.microsoft.com/office/drawing/2014/main" val="3028947494"/>
                  </a:ext>
                </a:extLst>
              </a:tr>
              <a:tr h="569361">
                <a:tc gridSpan="2">
                  <a:txBody>
                    <a:bodyPr/>
                    <a:lstStyle/>
                    <a:p>
                      <a:r>
                        <a:rPr lang="uk-UA" sz="1600" dirty="0">
                          <a:effectLst/>
                          <a:latin typeface="Times New Roman" panose="02020603050405020304" pitchFamily="18" charset="0"/>
                          <a:cs typeface="Times New Roman" panose="02020603050405020304" pitchFamily="18" charset="0"/>
                        </a:rPr>
                        <a:t>Рентна плата та плата за використання інших природних ресурсів</a:t>
                      </a:r>
                      <a:endParaRPr lang="x-non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70" marR="41270" marT="7144" marB="0"/>
                </a:tc>
                <a:tc hMerge="1">
                  <a:txBody>
                    <a:bodyPr/>
                    <a:lstStyle/>
                    <a:p>
                      <a:endParaRPr lang="x-none"/>
                    </a:p>
                  </a:txBody>
                  <a:tcPr/>
                </a:tc>
                <a:extLst>
                  <a:ext uri="{0D108BD9-81ED-4DB2-BD59-A6C34878D82A}">
                    <a16:rowId xmlns="" xmlns:a16="http://schemas.microsoft.com/office/drawing/2014/main" val="3272300686"/>
                  </a:ext>
                </a:extLst>
              </a:tr>
              <a:tr h="290620">
                <a:tc>
                  <a:txBody>
                    <a:bodyPr/>
                    <a:lstStyle/>
                    <a:p>
                      <a:r>
                        <a:rPr lang="x-none" sz="1600" dirty="0">
                          <a:effectLst/>
                          <a:latin typeface="Times New Roman" panose="02020603050405020304" pitchFamily="18" charset="0"/>
                          <a:cs typeface="Times New Roman" panose="02020603050405020304" pitchFamily="18" charset="0"/>
                        </a:rPr>
                        <a:t> </a:t>
                      </a:r>
                      <a:endParaRPr lang="x-non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70" marR="41270" marT="7144" marB="0">
                    <a:solidFill>
                      <a:schemeClr val="bg2"/>
                    </a:solidFill>
                  </a:tcPr>
                </a:tc>
                <a:tc>
                  <a:txBody>
                    <a:bodyPr/>
                    <a:lstStyle/>
                    <a:p>
                      <a:r>
                        <a:rPr lang="uk-UA" sz="1600" dirty="0">
                          <a:effectLst/>
                          <a:latin typeface="Times New Roman" panose="02020603050405020304" pitchFamily="18" charset="0"/>
                          <a:cs typeface="Times New Roman" panose="02020603050405020304" pitchFamily="18" charset="0"/>
                        </a:rPr>
                        <a:t>6 299,21 грн – 0,01 %</a:t>
                      </a:r>
                      <a:endParaRPr lang="x-non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70" marR="41270" marT="7144" marB="0">
                    <a:solidFill>
                      <a:schemeClr val="bg2"/>
                    </a:solidFill>
                  </a:tcPr>
                </a:tc>
                <a:extLst>
                  <a:ext uri="{0D108BD9-81ED-4DB2-BD59-A6C34878D82A}">
                    <a16:rowId xmlns="" xmlns:a16="http://schemas.microsoft.com/office/drawing/2014/main" val="2097478202"/>
                  </a:ext>
                </a:extLst>
              </a:tr>
              <a:tr h="569361">
                <a:tc gridSpan="2">
                  <a:txBody>
                    <a:bodyPr/>
                    <a:lstStyle/>
                    <a:p>
                      <a:r>
                        <a:rPr lang="uk-UA" sz="1600" dirty="0">
                          <a:effectLst/>
                          <a:latin typeface="Times New Roman" panose="02020603050405020304" pitchFamily="18" charset="0"/>
                          <a:cs typeface="Times New Roman" panose="02020603050405020304" pitchFamily="18" charset="0"/>
                        </a:rPr>
                        <a:t>Внутрішні податки на товари та послуги (акцизний податок, пальне)</a:t>
                      </a:r>
                      <a:endParaRPr lang="x-non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70" marR="41270" marT="7144" marB="0"/>
                </a:tc>
                <a:tc hMerge="1">
                  <a:txBody>
                    <a:bodyPr/>
                    <a:lstStyle/>
                    <a:p>
                      <a:endParaRPr lang="x-none"/>
                    </a:p>
                  </a:txBody>
                  <a:tcPr/>
                </a:tc>
                <a:extLst>
                  <a:ext uri="{0D108BD9-81ED-4DB2-BD59-A6C34878D82A}">
                    <a16:rowId xmlns="" xmlns:a16="http://schemas.microsoft.com/office/drawing/2014/main" val="2282786338"/>
                  </a:ext>
                </a:extLst>
              </a:tr>
              <a:tr h="290620">
                <a:tc>
                  <a:txBody>
                    <a:bodyPr/>
                    <a:lstStyle/>
                    <a:p>
                      <a:r>
                        <a:rPr lang="x-none" sz="1600" dirty="0">
                          <a:effectLst/>
                          <a:latin typeface="Times New Roman" panose="02020603050405020304" pitchFamily="18" charset="0"/>
                          <a:cs typeface="Times New Roman" panose="02020603050405020304" pitchFamily="18" charset="0"/>
                        </a:rPr>
                        <a:t> </a:t>
                      </a:r>
                      <a:endParaRPr lang="x-non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70" marR="41270" marT="7144" marB="0">
                    <a:solidFill>
                      <a:schemeClr val="bg2"/>
                    </a:solidFill>
                  </a:tcPr>
                </a:tc>
                <a:tc>
                  <a:txBody>
                    <a:bodyPr/>
                    <a:lstStyle/>
                    <a:p>
                      <a:r>
                        <a:rPr lang="uk-UA" sz="1600" dirty="0">
                          <a:effectLst/>
                          <a:latin typeface="Times New Roman" panose="02020603050405020304" pitchFamily="18" charset="0"/>
                          <a:cs typeface="Times New Roman" panose="02020603050405020304" pitchFamily="18" charset="0"/>
                        </a:rPr>
                        <a:t>7 542 520,83 грн – 9,86 %</a:t>
                      </a:r>
                      <a:endParaRPr lang="x-non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70" marR="41270" marT="7144" marB="0">
                    <a:solidFill>
                      <a:schemeClr val="bg2"/>
                    </a:solidFill>
                  </a:tcPr>
                </a:tc>
                <a:extLst>
                  <a:ext uri="{0D108BD9-81ED-4DB2-BD59-A6C34878D82A}">
                    <a16:rowId xmlns="" xmlns:a16="http://schemas.microsoft.com/office/drawing/2014/main" val="2480076429"/>
                  </a:ext>
                </a:extLst>
              </a:tr>
              <a:tr h="848101">
                <a:tc gridSpan="2">
                  <a:txBody>
                    <a:bodyPr/>
                    <a:lstStyle/>
                    <a:p>
                      <a:r>
                        <a:rPr lang="uk-UA" sz="1600" dirty="0">
                          <a:effectLst/>
                          <a:latin typeface="Times New Roman" panose="02020603050405020304" pitchFamily="18" charset="0"/>
                          <a:cs typeface="Times New Roman" panose="02020603050405020304" pitchFamily="18" charset="0"/>
                        </a:rPr>
                        <a:t>Місцеві податки та збори, що сплачуються згідно з ПКУ (єдиний податок, податки на майно, земельні податки, оренда землі)</a:t>
                      </a:r>
                      <a:endParaRPr lang="x-non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70" marR="41270" marT="7144" marB="0"/>
                </a:tc>
                <a:tc hMerge="1">
                  <a:txBody>
                    <a:bodyPr/>
                    <a:lstStyle/>
                    <a:p>
                      <a:endParaRPr lang="x-none"/>
                    </a:p>
                  </a:txBody>
                  <a:tcPr/>
                </a:tc>
                <a:extLst>
                  <a:ext uri="{0D108BD9-81ED-4DB2-BD59-A6C34878D82A}">
                    <a16:rowId xmlns="" xmlns:a16="http://schemas.microsoft.com/office/drawing/2014/main" val="2746861373"/>
                  </a:ext>
                </a:extLst>
              </a:tr>
              <a:tr h="290620">
                <a:tc>
                  <a:txBody>
                    <a:bodyPr/>
                    <a:lstStyle/>
                    <a:p>
                      <a:r>
                        <a:rPr lang="x-none" sz="1600" dirty="0">
                          <a:effectLst/>
                          <a:latin typeface="Times New Roman" panose="02020603050405020304" pitchFamily="18" charset="0"/>
                          <a:cs typeface="Times New Roman" panose="02020603050405020304" pitchFamily="18" charset="0"/>
                        </a:rPr>
                        <a:t> </a:t>
                      </a:r>
                      <a:endParaRPr lang="x-non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70" marR="41270" marT="7144" marB="0">
                    <a:solidFill>
                      <a:schemeClr val="bg2"/>
                    </a:solidFill>
                  </a:tcPr>
                </a:tc>
                <a:tc>
                  <a:txBody>
                    <a:bodyPr/>
                    <a:lstStyle/>
                    <a:p>
                      <a:r>
                        <a:rPr lang="uk-UA" sz="1600" dirty="0">
                          <a:effectLst/>
                          <a:latin typeface="Times New Roman" panose="02020603050405020304" pitchFamily="18" charset="0"/>
                          <a:cs typeface="Times New Roman" panose="02020603050405020304" pitchFamily="18" charset="0"/>
                        </a:rPr>
                        <a:t>31 761 774,64 – 41,53 %</a:t>
                      </a:r>
                      <a:endParaRPr lang="x-non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70" marR="41270" marT="7144" marB="0">
                    <a:solidFill>
                      <a:schemeClr val="bg2"/>
                    </a:solidFill>
                  </a:tcPr>
                </a:tc>
                <a:extLst>
                  <a:ext uri="{0D108BD9-81ED-4DB2-BD59-A6C34878D82A}">
                    <a16:rowId xmlns="" xmlns:a16="http://schemas.microsoft.com/office/drawing/2014/main" val="2309847962"/>
                  </a:ext>
                </a:extLst>
              </a:tr>
              <a:tr h="569361">
                <a:tc gridSpan="2">
                  <a:txBody>
                    <a:bodyPr/>
                    <a:lstStyle/>
                    <a:p>
                      <a:r>
                        <a:rPr lang="x-none" sz="1600" dirty="0">
                          <a:effectLst/>
                          <a:latin typeface="Times New Roman" panose="02020603050405020304" pitchFamily="18" charset="0"/>
                          <a:cs typeface="Times New Roman" panose="02020603050405020304" pitchFamily="18" charset="0"/>
                        </a:rPr>
                        <a:t> </a:t>
                      </a:r>
                      <a:r>
                        <a:rPr lang="uk-UA" sz="1600" dirty="0">
                          <a:effectLst/>
                          <a:latin typeface="Times New Roman" panose="02020603050405020304" pitchFamily="18" charset="0"/>
                          <a:cs typeface="Times New Roman" panose="02020603050405020304" pitchFamily="18" charset="0"/>
                        </a:rPr>
                        <a:t>Інші податки та збори (екологічний податок)</a:t>
                      </a:r>
                      <a:endParaRPr lang="x-non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70" marR="41270" marT="7144" marB="0"/>
                </a:tc>
                <a:tc hMerge="1">
                  <a:txBody>
                    <a:bodyPr/>
                    <a:lstStyle/>
                    <a:p>
                      <a:endParaRPr lang="x-none"/>
                    </a:p>
                  </a:txBody>
                  <a:tcPr/>
                </a:tc>
                <a:extLst>
                  <a:ext uri="{0D108BD9-81ED-4DB2-BD59-A6C34878D82A}">
                    <a16:rowId xmlns="" xmlns:a16="http://schemas.microsoft.com/office/drawing/2014/main" val="176408193"/>
                  </a:ext>
                </a:extLst>
              </a:tr>
              <a:tr h="290620">
                <a:tc>
                  <a:txBody>
                    <a:bodyPr/>
                    <a:lstStyle/>
                    <a:p>
                      <a:r>
                        <a:rPr lang="x-none" sz="1600" dirty="0">
                          <a:effectLst/>
                          <a:latin typeface="Times New Roman" panose="02020603050405020304" pitchFamily="18" charset="0"/>
                          <a:cs typeface="Times New Roman" panose="02020603050405020304" pitchFamily="18" charset="0"/>
                        </a:rPr>
                        <a:t> </a:t>
                      </a:r>
                      <a:endParaRPr lang="x-non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70" marR="41270" marT="7144" marB="0">
                    <a:solidFill>
                      <a:schemeClr val="bg2"/>
                    </a:solidFill>
                  </a:tcPr>
                </a:tc>
                <a:tc>
                  <a:txBody>
                    <a:bodyPr/>
                    <a:lstStyle/>
                    <a:p>
                      <a:r>
                        <a:rPr lang="uk-UA" sz="1600" dirty="0">
                          <a:effectLst/>
                          <a:latin typeface="Times New Roman" panose="02020603050405020304" pitchFamily="18" charset="0"/>
                          <a:cs typeface="Times New Roman" panose="02020603050405020304" pitchFamily="18" charset="0"/>
                        </a:rPr>
                        <a:t> 79 416,16 грн – 0,10 %</a:t>
                      </a:r>
                      <a:endParaRPr lang="x-non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70" marR="41270" marT="7144" marB="0">
                    <a:solidFill>
                      <a:schemeClr val="bg2"/>
                    </a:solidFill>
                  </a:tcPr>
                </a:tc>
                <a:extLst>
                  <a:ext uri="{0D108BD9-81ED-4DB2-BD59-A6C34878D82A}">
                    <a16:rowId xmlns="" xmlns:a16="http://schemas.microsoft.com/office/drawing/2014/main" val="30495982"/>
                  </a:ext>
                </a:extLst>
              </a:tr>
              <a:tr h="290620">
                <a:tc gridSpan="2">
                  <a:txBody>
                    <a:bodyPr/>
                    <a:lstStyle/>
                    <a:p>
                      <a:r>
                        <a:rPr lang="uk-UA" sz="1600" dirty="0">
                          <a:effectLst/>
                          <a:latin typeface="Times New Roman" panose="02020603050405020304" pitchFamily="18" charset="0"/>
                          <a:cs typeface="Times New Roman" panose="02020603050405020304" pitchFamily="18" charset="0"/>
                        </a:rPr>
                        <a:t>РАЗОМ       76 483 458,50 грн</a:t>
                      </a:r>
                      <a:endParaRPr lang="x-non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70" marR="41270" marT="7144" marB="0"/>
                </a:tc>
                <a:tc hMerge="1">
                  <a:txBody>
                    <a:bodyPr/>
                    <a:lstStyle/>
                    <a:p>
                      <a:endParaRPr lang="x-none"/>
                    </a:p>
                  </a:txBody>
                  <a:tcPr/>
                </a:tc>
                <a:extLst>
                  <a:ext uri="{0D108BD9-81ED-4DB2-BD59-A6C34878D82A}">
                    <a16:rowId xmlns="" xmlns:a16="http://schemas.microsoft.com/office/drawing/2014/main" val="287778389"/>
                  </a:ext>
                </a:extLst>
              </a:tr>
            </a:tbl>
          </a:graphicData>
        </a:graphic>
      </p:graphicFrame>
      <p:graphicFrame>
        <p:nvGraphicFramePr>
          <p:cNvPr id="22" name="Таблица 21">
            <a:extLst>
              <a:ext uri="{FF2B5EF4-FFF2-40B4-BE49-F238E27FC236}">
                <a16:creationId xmlns="" xmlns:a16="http://schemas.microsoft.com/office/drawing/2014/main" id="{6D265AE0-2432-7A18-8D43-6CA7814AB3CA}"/>
              </a:ext>
            </a:extLst>
          </p:cNvPr>
          <p:cNvGraphicFramePr>
            <a:graphicFrameLocks noGrp="1"/>
          </p:cNvGraphicFramePr>
          <p:nvPr/>
        </p:nvGraphicFramePr>
        <p:xfrm>
          <a:off x="4674561" y="1515631"/>
          <a:ext cx="4071873" cy="5003667"/>
        </p:xfrm>
        <a:graphic>
          <a:graphicData uri="http://schemas.openxmlformats.org/drawingml/2006/table">
            <a:tbl>
              <a:tblPr firstRow="1" firstCol="1" bandRow="1">
                <a:tableStyleId>{5C22544A-7EE6-4342-B048-85BDC9FD1C3A}</a:tableStyleId>
              </a:tblPr>
              <a:tblGrid>
                <a:gridCol w="371767">
                  <a:extLst>
                    <a:ext uri="{9D8B030D-6E8A-4147-A177-3AD203B41FA5}">
                      <a16:colId xmlns="" xmlns:a16="http://schemas.microsoft.com/office/drawing/2014/main" val="3161369786"/>
                    </a:ext>
                  </a:extLst>
                </a:gridCol>
                <a:gridCol w="3700106">
                  <a:extLst>
                    <a:ext uri="{9D8B030D-6E8A-4147-A177-3AD203B41FA5}">
                      <a16:colId xmlns="" xmlns:a16="http://schemas.microsoft.com/office/drawing/2014/main" val="2865340528"/>
                    </a:ext>
                  </a:extLst>
                </a:gridCol>
              </a:tblGrid>
              <a:tr h="585076">
                <a:tc gridSpan="2">
                  <a:txBody>
                    <a:bodyPr/>
                    <a:lstStyle/>
                    <a:p>
                      <a:r>
                        <a:rPr lang="uk-UA" sz="1600" dirty="0">
                          <a:effectLst/>
                          <a:latin typeface="Times New Roman" panose="02020603050405020304" pitchFamily="18" charset="0"/>
                          <a:cs typeface="Times New Roman" panose="02020603050405020304" pitchFamily="18" charset="0"/>
                        </a:rPr>
                        <a:t>Податки на доходи, податки на прибуток, податки на збільшення ринкової вартості</a:t>
                      </a:r>
                      <a:endParaRPr lang="x-non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70" marR="41270" marT="7144" marB="0"/>
                </a:tc>
                <a:tc hMerge="1">
                  <a:txBody>
                    <a:bodyPr/>
                    <a:lstStyle/>
                    <a:p>
                      <a:endParaRPr lang="x-none"/>
                    </a:p>
                  </a:txBody>
                  <a:tcPr/>
                </a:tc>
                <a:extLst>
                  <a:ext uri="{0D108BD9-81ED-4DB2-BD59-A6C34878D82A}">
                    <a16:rowId xmlns="" xmlns:a16="http://schemas.microsoft.com/office/drawing/2014/main" val="3942072985"/>
                  </a:ext>
                </a:extLst>
              </a:tr>
              <a:tr h="298642">
                <a:tc>
                  <a:txBody>
                    <a:bodyPr/>
                    <a:lstStyle/>
                    <a:p>
                      <a:r>
                        <a:rPr lang="x-none" sz="1600" dirty="0">
                          <a:effectLst/>
                          <a:latin typeface="Times New Roman" panose="02020603050405020304" pitchFamily="18" charset="0"/>
                          <a:cs typeface="Times New Roman" panose="02020603050405020304" pitchFamily="18" charset="0"/>
                        </a:rPr>
                        <a:t> </a:t>
                      </a:r>
                      <a:endParaRPr lang="x-non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70" marR="41270" marT="7144" marB="0">
                    <a:solidFill>
                      <a:schemeClr val="bg2"/>
                    </a:solidFill>
                  </a:tcPr>
                </a:tc>
                <a:tc>
                  <a:txBody>
                    <a:bodyPr/>
                    <a:lstStyle/>
                    <a:p>
                      <a:r>
                        <a:rPr lang="uk-UA" sz="1600" dirty="0">
                          <a:effectLst/>
                          <a:latin typeface="Times New Roman" panose="02020603050405020304" pitchFamily="18" charset="0"/>
                          <a:cs typeface="Times New Roman" panose="02020603050405020304" pitchFamily="18" charset="0"/>
                        </a:rPr>
                        <a:t>26 827 772,76 грн – 52,60 %</a:t>
                      </a:r>
                      <a:endParaRPr lang="x-non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70" marR="41270" marT="7144" marB="0">
                    <a:solidFill>
                      <a:schemeClr val="bg2"/>
                    </a:solidFill>
                  </a:tcPr>
                </a:tc>
                <a:extLst>
                  <a:ext uri="{0D108BD9-81ED-4DB2-BD59-A6C34878D82A}">
                    <a16:rowId xmlns="" xmlns:a16="http://schemas.microsoft.com/office/drawing/2014/main" val="3028947494"/>
                  </a:ext>
                </a:extLst>
              </a:tr>
              <a:tr h="585076">
                <a:tc gridSpan="2">
                  <a:txBody>
                    <a:bodyPr/>
                    <a:lstStyle/>
                    <a:p>
                      <a:r>
                        <a:rPr lang="uk-UA" sz="1600" dirty="0">
                          <a:effectLst/>
                          <a:latin typeface="Times New Roman" panose="02020603050405020304" pitchFamily="18" charset="0"/>
                          <a:cs typeface="Times New Roman" panose="02020603050405020304" pitchFamily="18" charset="0"/>
                        </a:rPr>
                        <a:t>Рентна плата та плата за використання інших природних ресурсів</a:t>
                      </a:r>
                      <a:endParaRPr lang="x-non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70" marR="41270" marT="7144" marB="0"/>
                </a:tc>
                <a:tc hMerge="1">
                  <a:txBody>
                    <a:bodyPr/>
                    <a:lstStyle/>
                    <a:p>
                      <a:endParaRPr lang="x-none"/>
                    </a:p>
                  </a:txBody>
                  <a:tcPr/>
                </a:tc>
                <a:extLst>
                  <a:ext uri="{0D108BD9-81ED-4DB2-BD59-A6C34878D82A}">
                    <a16:rowId xmlns="" xmlns:a16="http://schemas.microsoft.com/office/drawing/2014/main" val="3272300686"/>
                  </a:ext>
                </a:extLst>
              </a:tr>
              <a:tr h="298642">
                <a:tc>
                  <a:txBody>
                    <a:bodyPr/>
                    <a:lstStyle/>
                    <a:p>
                      <a:r>
                        <a:rPr lang="x-none" sz="1600" dirty="0">
                          <a:effectLst/>
                          <a:latin typeface="Times New Roman" panose="02020603050405020304" pitchFamily="18" charset="0"/>
                          <a:cs typeface="Times New Roman" panose="02020603050405020304" pitchFamily="18" charset="0"/>
                        </a:rPr>
                        <a:t> </a:t>
                      </a:r>
                      <a:endParaRPr lang="x-non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70" marR="41270" marT="7144" marB="0">
                    <a:solidFill>
                      <a:schemeClr val="bg2"/>
                    </a:solidFill>
                  </a:tcPr>
                </a:tc>
                <a:tc>
                  <a:txBody>
                    <a:bodyPr/>
                    <a:lstStyle/>
                    <a:p>
                      <a:r>
                        <a:rPr lang="uk-UA" sz="1600" dirty="0">
                          <a:effectLst/>
                          <a:latin typeface="Times New Roman" panose="02020603050405020304" pitchFamily="18" charset="0"/>
                          <a:cs typeface="Times New Roman" panose="02020603050405020304" pitchFamily="18" charset="0"/>
                        </a:rPr>
                        <a:t>4 203,43 грн – 0,01 %</a:t>
                      </a:r>
                      <a:endParaRPr lang="x-non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70" marR="41270" marT="7144" marB="0">
                    <a:solidFill>
                      <a:schemeClr val="bg2"/>
                    </a:solidFill>
                  </a:tcPr>
                </a:tc>
                <a:extLst>
                  <a:ext uri="{0D108BD9-81ED-4DB2-BD59-A6C34878D82A}">
                    <a16:rowId xmlns="" xmlns:a16="http://schemas.microsoft.com/office/drawing/2014/main" val="2097478202"/>
                  </a:ext>
                </a:extLst>
              </a:tr>
              <a:tr h="585076">
                <a:tc gridSpan="2">
                  <a:txBody>
                    <a:bodyPr/>
                    <a:lstStyle/>
                    <a:p>
                      <a:r>
                        <a:rPr lang="uk-UA" sz="1600" dirty="0">
                          <a:effectLst/>
                          <a:latin typeface="Times New Roman" panose="02020603050405020304" pitchFamily="18" charset="0"/>
                          <a:cs typeface="Times New Roman" panose="02020603050405020304" pitchFamily="18" charset="0"/>
                        </a:rPr>
                        <a:t>Внутрішні податки на товари та послуги (акцизний податок, пальне)</a:t>
                      </a:r>
                      <a:endParaRPr lang="x-non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70" marR="41270" marT="7144" marB="0"/>
                </a:tc>
                <a:tc hMerge="1">
                  <a:txBody>
                    <a:bodyPr/>
                    <a:lstStyle/>
                    <a:p>
                      <a:endParaRPr lang="x-none"/>
                    </a:p>
                  </a:txBody>
                  <a:tcPr/>
                </a:tc>
                <a:extLst>
                  <a:ext uri="{0D108BD9-81ED-4DB2-BD59-A6C34878D82A}">
                    <a16:rowId xmlns="" xmlns:a16="http://schemas.microsoft.com/office/drawing/2014/main" val="2282786338"/>
                  </a:ext>
                </a:extLst>
              </a:tr>
              <a:tr h="298642">
                <a:tc>
                  <a:txBody>
                    <a:bodyPr/>
                    <a:lstStyle/>
                    <a:p>
                      <a:r>
                        <a:rPr lang="x-none" sz="1600" dirty="0">
                          <a:effectLst/>
                          <a:latin typeface="Times New Roman" panose="02020603050405020304" pitchFamily="18" charset="0"/>
                          <a:cs typeface="Times New Roman" panose="02020603050405020304" pitchFamily="18" charset="0"/>
                        </a:rPr>
                        <a:t> </a:t>
                      </a:r>
                      <a:endParaRPr lang="x-non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70" marR="41270" marT="7144" marB="0">
                    <a:solidFill>
                      <a:schemeClr val="bg2"/>
                    </a:solidFill>
                  </a:tcPr>
                </a:tc>
                <a:tc>
                  <a:txBody>
                    <a:bodyPr/>
                    <a:lstStyle/>
                    <a:p>
                      <a:r>
                        <a:rPr lang="uk-UA" sz="1600" dirty="0">
                          <a:effectLst/>
                          <a:latin typeface="Times New Roman" panose="02020603050405020304" pitchFamily="18" charset="0"/>
                          <a:cs typeface="Times New Roman" panose="02020603050405020304" pitchFamily="18" charset="0"/>
                        </a:rPr>
                        <a:t>2 172 225,80 грн – 4,26 %</a:t>
                      </a:r>
                      <a:endParaRPr lang="x-non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70" marR="41270" marT="7144" marB="0">
                    <a:solidFill>
                      <a:schemeClr val="bg2"/>
                    </a:solidFill>
                  </a:tcPr>
                </a:tc>
                <a:extLst>
                  <a:ext uri="{0D108BD9-81ED-4DB2-BD59-A6C34878D82A}">
                    <a16:rowId xmlns="" xmlns:a16="http://schemas.microsoft.com/office/drawing/2014/main" val="2480076429"/>
                  </a:ext>
                </a:extLst>
              </a:tr>
              <a:tr h="871511">
                <a:tc gridSpan="2">
                  <a:txBody>
                    <a:bodyPr/>
                    <a:lstStyle/>
                    <a:p>
                      <a:r>
                        <a:rPr lang="uk-UA" sz="1600" dirty="0">
                          <a:effectLst/>
                          <a:latin typeface="Times New Roman" panose="02020603050405020304" pitchFamily="18" charset="0"/>
                          <a:cs typeface="Times New Roman" panose="02020603050405020304" pitchFamily="18" charset="0"/>
                        </a:rPr>
                        <a:t>Місцеві податки та збори, що сплачуються згідно з ПКУ (єдиний податок, податки на майно, земельні податки, оренда землі)</a:t>
                      </a:r>
                      <a:endParaRPr lang="x-non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70" marR="41270" marT="7144" marB="0"/>
                </a:tc>
                <a:tc hMerge="1">
                  <a:txBody>
                    <a:bodyPr/>
                    <a:lstStyle/>
                    <a:p>
                      <a:endParaRPr lang="x-none"/>
                    </a:p>
                  </a:txBody>
                  <a:tcPr/>
                </a:tc>
                <a:extLst>
                  <a:ext uri="{0D108BD9-81ED-4DB2-BD59-A6C34878D82A}">
                    <a16:rowId xmlns="" xmlns:a16="http://schemas.microsoft.com/office/drawing/2014/main" val="2746861373"/>
                  </a:ext>
                </a:extLst>
              </a:tr>
              <a:tr h="298642">
                <a:tc>
                  <a:txBody>
                    <a:bodyPr/>
                    <a:lstStyle/>
                    <a:p>
                      <a:r>
                        <a:rPr lang="x-none" sz="1600" dirty="0">
                          <a:effectLst/>
                          <a:latin typeface="Times New Roman" panose="02020603050405020304" pitchFamily="18" charset="0"/>
                          <a:cs typeface="Times New Roman" panose="02020603050405020304" pitchFamily="18" charset="0"/>
                        </a:rPr>
                        <a:t> </a:t>
                      </a:r>
                      <a:endParaRPr lang="x-non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70" marR="41270" marT="7144" marB="0">
                    <a:solidFill>
                      <a:schemeClr val="bg2"/>
                    </a:solidFill>
                  </a:tcPr>
                </a:tc>
                <a:tc>
                  <a:txBody>
                    <a:bodyPr/>
                    <a:lstStyle/>
                    <a:p>
                      <a:r>
                        <a:rPr lang="uk-UA" sz="1600" dirty="0">
                          <a:effectLst/>
                          <a:latin typeface="Times New Roman" panose="02020603050405020304" pitchFamily="18" charset="0"/>
                          <a:cs typeface="Times New Roman" panose="02020603050405020304" pitchFamily="18" charset="0"/>
                        </a:rPr>
                        <a:t>21 911 791,00 грн – 42,96 %</a:t>
                      </a:r>
                      <a:endParaRPr lang="x-non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70" marR="41270" marT="7144" marB="0">
                    <a:solidFill>
                      <a:schemeClr val="bg2"/>
                    </a:solidFill>
                  </a:tcPr>
                </a:tc>
                <a:extLst>
                  <a:ext uri="{0D108BD9-81ED-4DB2-BD59-A6C34878D82A}">
                    <a16:rowId xmlns="" xmlns:a16="http://schemas.microsoft.com/office/drawing/2014/main" val="2309847962"/>
                  </a:ext>
                </a:extLst>
              </a:tr>
              <a:tr h="585076">
                <a:tc gridSpan="2">
                  <a:txBody>
                    <a:bodyPr/>
                    <a:lstStyle/>
                    <a:p>
                      <a:r>
                        <a:rPr lang="x-none" sz="1600" dirty="0">
                          <a:effectLst/>
                          <a:latin typeface="Times New Roman" panose="02020603050405020304" pitchFamily="18" charset="0"/>
                          <a:cs typeface="Times New Roman" panose="02020603050405020304" pitchFamily="18" charset="0"/>
                        </a:rPr>
                        <a:t> </a:t>
                      </a:r>
                      <a:r>
                        <a:rPr lang="uk-UA" sz="1600" dirty="0">
                          <a:effectLst/>
                          <a:latin typeface="Times New Roman" panose="02020603050405020304" pitchFamily="18" charset="0"/>
                          <a:cs typeface="Times New Roman" panose="02020603050405020304" pitchFamily="18" charset="0"/>
                        </a:rPr>
                        <a:t>Інші податки та збори (екологічний податок)</a:t>
                      </a:r>
                      <a:endParaRPr lang="x-non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70" marR="41270" marT="7144" marB="0"/>
                </a:tc>
                <a:tc hMerge="1">
                  <a:txBody>
                    <a:bodyPr/>
                    <a:lstStyle/>
                    <a:p>
                      <a:endParaRPr lang="x-none"/>
                    </a:p>
                  </a:txBody>
                  <a:tcPr/>
                </a:tc>
                <a:extLst>
                  <a:ext uri="{0D108BD9-81ED-4DB2-BD59-A6C34878D82A}">
                    <a16:rowId xmlns="" xmlns:a16="http://schemas.microsoft.com/office/drawing/2014/main" val="176408193"/>
                  </a:ext>
                </a:extLst>
              </a:tr>
              <a:tr h="298642">
                <a:tc>
                  <a:txBody>
                    <a:bodyPr/>
                    <a:lstStyle/>
                    <a:p>
                      <a:r>
                        <a:rPr lang="x-none" sz="1600" dirty="0">
                          <a:effectLst/>
                          <a:latin typeface="Times New Roman" panose="02020603050405020304" pitchFamily="18" charset="0"/>
                          <a:cs typeface="Times New Roman" panose="02020603050405020304" pitchFamily="18" charset="0"/>
                        </a:rPr>
                        <a:t> </a:t>
                      </a:r>
                      <a:endParaRPr lang="x-non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70" marR="41270" marT="7144" marB="0">
                    <a:solidFill>
                      <a:schemeClr val="bg2"/>
                    </a:solidFill>
                  </a:tcPr>
                </a:tc>
                <a:tc>
                  <a:txBody>
                    <a:bodyPr/>
                    <a:lstStyle/>
                    <a:p>
                      <a:r>
                        <a:rPr lang="uk-UA" sz="1600" dirty="0">
                          <a:effectLst/>
                          <a:latin typeface="Times New Roman" panose="02020603050405020304" pitchFamily="18" charset="0"/>
                          <a:cs typeface="Times New Roman" panose="02020603050405020304" pitchFamily="18" charset="0"/>
                        </a:rPr>
                        <a:t> 90 572,06 грн – 0,18 %</a:t>
                      </a:r>
                      <a:endParaRPr lang="x-non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70" marR="41270" marT="7144" marB="0">
                    <a:solidFill>
                      <a:schemeClr val="bg2"/>
                    </a:solidFill>
                  </a:tcPr>
                </a:tc>
                <a:extLst>
                  <a:ext uri="{0D108BD9-81ED-4DB2-BD59-A6C34878D82A}">
                    <a16:rowId xmlns="" xmlns:a16="http://schemas.microsoft.com/office/drawing/2014/main" val="30495982"/>
                  </a:ext>
                </a:extLst>
              </a:tr>
              <a:tr h="298642">
                <a:tc gridSpan="2">
                  <a:txBody>
                    <a:bodyPr/>
                    <a:lstStyle/>
                    <a:p>
                      <a:r>
                        <a:rPr lang="uk-UA" sz="1600" dirty="0">
                          <a:effectLst/>
                          <a:latin typeface="Times New Roman" panose="02020603050405020304" pitchFamily="18" charset="0"/>
                          <a:cs typeface="Times New Roman" panose="02020603050405020304" pitchFamily="18" charset="0"/>
                        </a:rPr>
                        <a:t>РАЗОМ       5</a:t>
                      </a:r>
                      <a:r>
                        <a:rPr lang="en-US" sz="1600" dirty="0">
                          <a:effectLst/>
                          <a:latin typeface="Times New Roman" panose="02020603050405020304" pitchFamily="18" charset="0"/>
                          <a:cs typeface="Times New Roman" panose="02020603050405020304" pitchFamily="18" charset="0"/>
                        </a:rPr>
                        <a:t>1 006 565</a:t>
                      </a:r>
                      <a:r>
                        <a:rPr lang="uk-UA" sz="1600" dirty="0">
                          <a:effectLst/>
                          <a:latin typeface="Times New Roman" panose="02020603050405020304" pitchFamily="18" charset="0"/>
                          <a:cs typeface="Times New Roman" panose="02020603050405020304" pitchFamily="18" charset="0"/>
                        </a:rPr>
                        <a:t>,05 грн</a:t>
                      </a:r>
                      <a:endParaRPr lang="x-non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70" marR="41270" marT="7144" marB="0"/>
                </a:tc>
                <a:tc hMerge="1">
                  <a:txBody>
                    <a:bodyPr/>
                    <a:lstStyle/>
                    <a:p>
                      <a:endParaRPr lang="x-none"/>
                    </a:p>
                  </a:txBody>
                  <a:tcPr/>
                </a:tc>
                <a:extLst>
                  <a:ext uri="{0D108BD9-81ED-4DB2-BD59-A6C34878D82A}">
                    <a16:rowId xmlns="" xmlns:a16="http://schemas.microsoft.com/office/drawing/2014/main" val="287778389"/>
                  </a:ext>
                </a:extLst>
              </a:tr>
            </a:tbl>
          </a:graphicData>
        </a:graphic>
      </p:graphicFrame>
    </p:spTree>
    <p:extLst>
      <p:ext uri="{BB962C8B-B14F-4D97-AF65-F5344CB8AC3E}">
        <p14:creationId xmlns="" xmlns:p14="http://schemas.microsoft.com/office/powerpoint/2010/main" val="5315518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6C1E53FC-99E0-442B-94F5-371D9C787089}"/>
              </a:ext>
            </a:extLst>
          </p:cNvPr>
          <p:cNvPicPr>
            <a:picLocks noChangeAspect="1"/>
          </p:cNvPicPr>
          <p:nvPr/>
        </p:nvPicPr>
        <p:blipFill>
          <a:blip r:embed="rId2" cstate="print"/>
          <a:stretch>
            <a:fillRect/>
          </a:stretch>
        </p:blipFill>
        <p:spPr>
          <a:xfrm>
            <a:off x="275016" y="4817228"/>
            <a:ext cx="3402391" cy="1896518"/>
          </a:xfrm>
          <a:prstGeom prst="rect">
            <a:avLst/>
          </a:prstGeom>
        </p:spPr>
      </p:pic>
      <p:sp>
        <p:nvSpPr>
          <p:cNvPr id="6" name="Заголовок 8">
            <a:extLst>
              <a:ext uri="{FF2B5EF4-FFF2-40B4-BE49-F238E27FC236}">
                <a16:creationId xmlns="" xmlns:a16="http://schemas.microsoft.com/office/drawing/2014/main" id="{EC15FB98-F726-484D-B0C4-465E82816821}"/>
              </a:ext>
            </a:extLst>
          </p:cNvPr>
          <p:cNvSpPr txBox="1">
            <a:spLocks noGrp="1"/>
          </p:cNvSpPr>
          <p:nvPr>
            <p:ph type="title"/>
          </p:nvPr>
        </p:nvSpPr>
        <p:spPr>
          <a:xfrm>
            <a:off x="4134677" y="58683"/>
            <a:ext cx="4825945" cy="612885"/>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uk-UA" sz="24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ГРОМАДСЬКИЙ КОНТРОЛЬ</a:t>
            </a:r>
            <a:endParaRPr lang="ru-RU" sz="24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7" name="Рисунок 6">
            <a:extLst>
              <a:ext uri="{FF2B5EF4-FFF2-40B4-BE49-F238E27FC236}">
                <a16:creationId xmlns="" xmlns:a16="http://schemas.microsoft.com/office/drawing/2014/main" id="{1EBF8970-D2A8-4742-9D00-5E079F0B0968}"/>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738482" y="58683"/>
            <a:ext cx="301401" cy="432383"/>
          </a:xfrm>
          <a:prstGeom prst="rect">
            <a:avLst/>
          </a:prstGeom>
        </p:spPr>
      </p:pic>
      <p:pic>
        <p:nvPicPr>
          <p:cNvPr id="8" name="Рисунок 7">
            <a:extLst>
              <a:ext uri="{FF2B5EF4-FFF2-40B4-BE49-F238E27FC236}">
                <a16:creationId xmlns="" xmlns:a16="http://schemas.microsoft.com/office/drawing/2014/main" id="{B91ED292-C538-404D-BDDA-460FFE0FDAB8}"/>
              </a:ext>
            </a:extLst>
          </p:cNvPr>
          <p:cNvPicPr>
            <a:picLocks noChangeAspect="1"/>
          </p:cNvPicPr>
          <p:nvPr/>
        </p:nvPicPr>
        <p:blipFill rotWithShape="1">
          <a:blip r:embed="rId4" cstate="print"/>
          <a:srcRect t="11700" b="11371"/>
          <a:stretch/>
        </p:blipFill>
        <p:spPr>
          <a:xfrm>
            <a:off x="351401" y="1584623"/>
            <a:ext cx="1793188" cy="3065546"/>
          </a:xfrm>
          <a:prstGeom prst="rect">
            <a:avLst/>
          </a:prstGeom>
        </p:spPr>
      </p:pic>
      <p:pic>
        <p:nvPicPr>
          <p:cNvPr id="9" name="Рисунок 8">
            <a:extLst>
              <a:ext uri="{FF2B5EF4-FFF2-40B4-BE49-F238E27FC236}">
                <a16:creationId xmlns="" xmlns:a16="http://schemas.microsoft.com/office/drawing/2014/main" id="{01AAE7B3-80FD-46A9-9F1C-AA21E3492210}"/>
              </a:ext>
            </a:extLst>
          </p:cNvPr>
          <p:cNvPicPr>
            <a:picLocks noChangeAspect="1"/>
          </p:cNvPicPr>
          <p:nvPr/>
        </p:nvPicPr>
        <p:blipFill rotWithShape="1">
          <a:blip r:embed="rId5" cstate="print"/>
          <a:srcRect t="11381" b="14255"/>
          <a:stretch/>
        </p:blipFill>
        <p:spPr>
          <a:xfrm>
            <a:off x="4259049" y="1594407"/>
            <a:ext cx="1811435" cy="2993442"/>
          </a:xfrm>
          <a:prstGeom prst="rect">
            <a:avLst/>
          </a:prstGeom>
        </p:spPr>
      </p:pic>
      <p:pic>
        <p:nvPicPr>
          <p:cNvPr id="10" name="Рисунок 9">
            <a:extLst>
              <a:ext uri="{FF2B5EF4-FFF2-40B4-BE49-F238E27FC236}">
                <a16:creationId xmlns="" xmlns:a16="http://schemas.microsoft.com/office/drawing/2014/main" id="{170A4D59-F5B2-41E8-B34D-3E37101203F2}"/>
              </a:ext>
            </a:extLst>
          </p:cNvPr>
          <p:cNvPicPr>
            <a:picLocks noChangeAspect="1"/>
          </p:cNvPicPr>
          <p:nvPr/>
        </p:nvPicPr>
        <p:blipFill rotWithShape="1">
          <a:blip r:embed="rId6" cstate="print"/>
          <a:srcRect b="26077"/>
          <a:stretch/>
        </p:blipFill>
        <p:spPr>
          <a:xfrm>
            <a:off x="2268570" y="1592210"/>
            <a:ext cx="1866107" cy="3065547"/>
          </a:xfrm>
          <a:prstGeom prst="rect">
            <a:avLst/>
          </a:prstGeom>
        </p:spPr>
      </p:pic>
      <p:sp>
        <p:nvSpPr>
          <p:cNvPr id="12" name="Прямоугольник 11">
            <a:extLst>
              <a:ext uri="{FF2B5EF4-FFF2-40B4-BE49-F238E27FC236}">
                <a16:creationId xmlns="" xmlns:a16="http://schemas.microsoft.com/office/drawing/2014/main" id="{5D5492A2-2729-4661-BE79-F252D594F5CF}"/>
              </a:ext>
            </a:extLst>
          </p:cNvPr>
          <p:cNvSpPr/>
          <p:nvPr/>
        </p:nvSpPr>
        <p:spPr>
          <a:xfrm>
            <a:off x="120912" y="668880"/>
            <a:ext cx="8918971" cy="923330"/>
          </a:xfrm>
          <a:prstGeom prst="rect">
            <a:avLst/>
          </a:prstGeom>
        </p:spPr>
        <p:txBody>
          <a:bodyPr wrap="square">
            <a:spAutoFit/>
          </a:bodyPr>
          <a:lstStyle/>
          <a:p>
            <a:pPr algn="just"/>
            <a:r>
              <a:rPr lang="uk-UA" b="1" dirty="0">
                <a:latin typeface="Times New Roman" panose="02020603050405020304" pitchFamily="18" charset="0"/>
                <a:ea typeface="Calibri" panose="020F0502020204030204" pitchFamily="34" charset="0"/>
                <a:cs typeface="Times New Roman" panose="02020603050405020304" pitchFamily="18" charset="0"/>
              </a:rPr>
              <a:t>Інформаційні ресурси -  дієва системи оприлюднення інформації про роботу селищної ради, підвищення ефективності та прозорості її діяльності, обговорення нагальних проблем громади</a:t>
            </a:r>
            <a:endParaRPr lang="ru-RU" b="1" dirty="0">
              <a:highlight>
                <a:srgbClr val="FFFFFF"/>
              </a:highlight>
            </a:endParaRPr>
          </a:p>
        </p:txBody>
      </p:sp>
      <p:sp>
        <p:nvSpPr>
          <p:cNvPr id="14" name="Прямоугольник 13">
            <a:extLst>
              <a:ext uri="{FF2B5EF4-FFF2-40B4-BE49-F238E27FC236}">
                <a16:creationId xmlns="" xmlns:a16="http://schemas.microsoft.com/office/drawing/2014/main" id="{B5259741-881D-46B1-86E5-8F4B5B0D87EE}"/>
              </a:ext>
            </a:extLst>
          </p:cNvPr>
          <p:cNvSpPr/>
          <p:nvPr/>
        </p:nvSpPr>
        <p:spPr>
          <a:xfrm>
            <a:off x="5717181" y="1664952"/>
            <a:ext cx="3692876" cy="47988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7"/>
              </a:rPr>
              <a:t> </a:t>
            </a:r>
            <a:r>
              <a:rPr lang="uk-UA" sz="1600" b="1" dirty="0">
                <a:solidFill>
                  <a:srgbClr val="0563C1"/>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hlinkClick r:id="rId7"/>
              </a:rPr>
              <a:t>1. </a:t>
            </a:r>
            <a:r>
              <a:rPr lang="uk-UA" sz="1600" b="1" dirty="0">
                <a:solidFill>
                  <a:srgbClr val="0563C1"/>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hlinkClick r:id="rId7"/>
              </a:rPr>
              <a:t>О</a:t>
            </a:r>
            <a:r>
              <a:rPr lang="uk-UA" sz="1600" b="1" dirty="0">
                <a:solidFill>
                  <a:srgbClr val="0563C1"/>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hlinkClick r:id="" action="ppaction://noaction"/>
              </a:rPr>
              <a:t>фіційний веб-сайт </a:t>
            </a:r>
          </a:p>
          <a:p>
            <a:pPr algn="ctr"/>
            <a:r>
              <a:rPr lang="uk-UA" sz="1600" b="1" dirty="0">
                <a:solidFill>
                  <a:srgbClr val="0563C1"/>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hlinkClick r:id="" action="ppaction://noaction"/>
              </a:rPr>
              <a:t>https://grebinky-rada.gov.ua/</a:t>
            </a:r>
            <a:endParaRPr lang="ru-RU" sz="1600" b="1" dirty="0">
              <a:highlight>
                <a:srgbClr val="FFFFFF"/>
              </a:highlight>
            </a:endParaRPr>
          </a:p>
        </p:txBody>
      </p:sp>
      <p:sp>
        <p:nvSpPr>
          <p:cNvPr id="15" name="Прямоугольник 14">
            <a:extLst>
              <a:ext uri="{FF2B5EF4-FFF2-40B4-BE49-F238E27FC236}">
                <a16:creationId xmlns="" xmlns:a16="http://schemas.microsoft.com/office/drawing/2014/main" id="{F01C8C6F-FB68-4998-AE6D-F5CA7420D7D2}"/>
              </a:ext>
            </a:extLst>
          </p:cNvPr>
          <p:cNvSpPr/>
          <p:nvPr/>
        </p:nvSpPr>
        <p:spPr>
          <a:xfrm>
            <a:off x="6087356" y="3576097"/>
            <a:ext cx="2952527" cy="56609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b="1" u="sng" dirty="0">
                <a:solidFill>
                  <a:schemeClr val="accent1"/>
                </a:solidFill>
                <a:highlight>
                  <a:srgbClr val="FFFFFF"/>
                </a:highlight>
                <a:latin typeface="Times New Roman" panose="02020603050405020304" pitchFamily="18" charset="0"/>
                <a:cs typeface="Times New Roman" panose="02020603050405020304" pitchFamily="18" charset="0"/>
              </a:rPr>
              <a:t>3. Офіційний інформаційний</a:t>
            </a:r>
          </a:p>
          <a:p>
            <a:pPr algn="ctr"/>
            <a:r>
              <a:rPr lang="uk-UA" sz="1600" b="1" u="sng" dirty="0">
                <a:solidFill>
                  <a:schemeClr val="accent1"/>
                </a:solidFill>
                <a:highlight>
                  <a:srgbClr val="FFFFFF"/>
                </a:highlight>
                <a:latin typeface="Times New Roman" panose="02020603050405020304" pitchFamily="18" charset="0"/>
                <a:cs typeface="Times New Roman" panose="02020603050405020304" pitchFamily="18" charset="0"/>
              </a:rPr>
              <a:t> ресурс в соц. мережі </a:t>
            </a:r>
            <a:r>
              <a:rPr lang="en-US" sz="1600" b="1" u="sng" dirty="0">
                <a:solidFill>
                  <a:schemeClr val="accent1"/>
                </a:solidFill>
                <a:highlight>
                  <a:srgbClr val="FFFFFF"/>
                </a:highlight>
                <a:latin typeface="Times New Roman" panose="02020603050405020304" pitchFamily="18" charset="0"/>
                <a:cs typeface="Times New Roman" panose="02020603050405020304" pitchFamily="18" charset="0"/>
              </a:rPr>
              <a:t>Facebook</a:t>
            </a:r>
            <a:r>
              <a:rPr lang="uk-UA" sz="1600" b="1" u="sng" dirty="0">
                <a:solidFill>
                  <a:schemeClr val="accent1"/>
                </a:solidFill>
                <a:highlight>
                  <a:srgbClr val="FFFFFF"/>
                </a:highlight>
                <a:latin typeface="Times New Roman" panose="02020603050405020304" pitchFamily="18" charset="0"/>
                <a:cs typeface="Times New Roman" panose="02020603050405020304" pitchFamily="18" charset="0"/>
              </a:rPr>
              <a:t> </a:t>
            </a:r>
          </a:p>
          <a:p>
            <a:pPr algn="ctr"/>
            <a:r>
              <a:rPr lang="uk-UA" sz="1600" b="1" u="sng" dirty="0">
                <a:solidFill>
                  <a:schemeClr val="accent1"/>
                </a:solidFill>
                <a:highlight>
                  <a:srgbClr val="FFFFFF"/>
                </a:highlight>
                <a:latin typeface="Times New Roman" panose="02020603050405020304" pitchFamily="18" charset="0"/>
                <a:cs typeface="Times New Roman" panose="02020603050405020304" pitchFamily="18" charset="0"/>
              </a:rPr>
              <a:t>(3550 читачів)</a:t>
            </a:r>
            <a:endParaRPr lang="ru-RU" sz="1600" b="1" u="sng" dirty="0">
              <a:solidFill>
                <a:schemeClr val="accent1"/>
              </a:solidFill>
              <a:highlight>
                <a:srgbClr val="FFFFFF"/>
              </a:highlight>
              <a:latin typeface="Times New Roman" panose="02020603050405020304" pitchFamily="18" charset="0"/>
              <a:cs typeface="Times New Roman" panose="02020603050405020304" pitchFamily="18" charset="0"/>
            </a:endParaRPr>
          </a:p>
        </p:txBody>
      </p:sp>
      <p:sp>
        <p:nvSpPr>
          <p:cNvPr id="16" name="Прямоугольник 15">
            <a:extLst>
              <a:ext uri="{FF2B5EF4-FFF2-40B4-BE49-F238E27FC236}">
                <a16:creationId xmlns="" xmlns:a16="http://schemas.microsoft.com/office/drawing/2014/main" id="{6ADA90A9-8A54-4B79-A6A0-3A94F3362262}"/>
              </a:ext>
            </a:extLst>
          </p:cNvPr>
          <p:cNvSpPr/>
          <p:nvPr/>
        </p:nvSpPr>
        <p:spPr>
          <a:xfrm>
            <a:off x="6312941" y="2432768"/>
            <a:ext cx="2647681" cy="56609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u="sng" dirty="0">
                <a:solidFill>
                  <a:schemeClr val="accent1"/>
                </a:solidFill>
                <a:effectLst/>
                <a:highlight>
                  <a:srgbClr val="FFFFFF"/>
                </a:highlight>
                <a:latin typeface="Times New Roman" panose="02020603050405020304" pitchFamily="18" charset="0"/>
                <a:ea typeface="Times New Roman" panose="02020603050405020304" pitchFamily="18" charset="0"/>
              </a:rPr>
              <a:t>2. </a:t>
            </a:r>
            <a:r>
              <a:rPr lang="uk-UA" b="1" u="sng" dirty="0">
                <a:solidFill>
                  <a:schemeClr val="accent1"/>
                </a:solidFill>
                <a:highlight>
                  <a:srgbClr val="FFFFFF"/>
                </a:highlight>
                <a:latin typeface="Times New Roman" panose="02020603050405020304" pitchFamily="18" charset="0"/>
                <a:ea typeface="Times New Roman" panose="02020603050405020304" pitchFamily="18" charset="0"/>
              </a:rPr>
              <a:t>Канал </a:t>
            </a:r>
            <a:r>
              <a:rPr lang="en-US" b="1" u="sng" dirty="0">
                <a:solidFill>
                  <a:schemeClr val="accent1"/>
                </a:solidFill>
                <a:highlight>
                  <a:srgbClr val="FFFFFF"/>
                </a:highlight>
                <a:latin typeface="Times New Roman" panose="02020603050405020304" pitchFamily="18" charset="0"/>
                <a:ea typeface="Times New Roman" panose="02020603050405020304" pitchFamily="18" charset="0"/>
              </a:rPr>
              <a:t>Telegram</a:t>
            </a:r>
            <a:r>
              <a:rPr lang="uk-UA" b="1" u="sng" dirty="0">
                <a:solidFill>
                  <a:schemeClr val="accent1"/>
                </a:solidFill>
                <a:highlight>
                  <a:srgbClr val="FFFFFF"/>
                </a:highlight>
                <a:latin typeface="Times New Roman" panose="02020603050405020304" pitchFamily="18" charset="0"/>
                <a:ea typeface="Times New Roman" panose="02020603050405020304" pitchFamily="18" charset="0"/>
              </a:rPr>
              <a:t> </a:t>
            </a:r>
          </a:p>
          <a:p>
            <a:pPr algn="ctr"/>
            <a:r>
              <a:rPr lang="uk-UA" b="1" u="sng" dirty="0">
                <a:solidFill>
                  <a:schemeClr val="accent1"/>
                </a:solidFill>
                <a:highlight>
                  <a:srgbClr val="FFFFFF"/>
                </a:highlight>
                <a:latin typeface="Times New Roman" panose="02020603050405020304" pitchFamily="18" charset="0"/>
                <a:ea typeface="Times New Roman" panose="02020603050405020304" pitchFamily="18" charset="0"/>
              </a:rPr>
              <a:t>(850 підписники)</a:t>
            </a:r>
            <a:endParaRPr lang="uk-UA" b="1" u="sng" dirty="0">
              <a:solidFill>
                <a:schemeClr val="accent1"/>
              </a:solidFill>
              <a:effectLst/>
              <a:highlight>
                <a:srgbClr val="FFFFFF"/>
              </a:highlight>
              <a:latin typeface="Times New Roman" panose="02020603050405020304" pitchFamily="18" charset="0"/>
              <a:ea typeface="Times New Roman" panose="02020603050405020304" pitchFamily="18" charset="0"/>
            </a:endParaRPr>
          </a:p>
        </p:txBody>
      </p:sp>
      <p:sp>
        <p:nvSpPr>
          <p:cNvPr id="17" name="Прямоугольник 16">
            <a:extLst>
              <a:ext uri="{FF2B5EF4-FFF2-40B4-BE49-F238E27FC236}">
                <a16:creationId xmlns="" xmlns:a16="http://schemas.microsoft.com/office/drawing/2014/main" id="{7BA748E7-7153-4991-ABB1-8AC6381D6DB4}"/>
              </a:ext>
            </a:extLst>
          </p:cNvPr>
          <p:cNvSpPr/>
          <p:nvPr/>
        </p:nvSpPr>
        <p:spPr>
          <a:xfrm>
            <a:off x="3677407" y="4792239"/>
            <a:ext cx="5362476" cy="1938992"/>
          </a:xfrm>
          <a:prstGeom prst="rect">
            <a:avLst/>
          </a:prstGeom>
        </p:spPr>
        <p:txBody>
          <a:bodyPr wrap="square">
            <a:spAutoFit/>
          </a:bodyPr>
          <a:lstStyle/>
          <a:p>
            <a:pPr algn="just"/>
            <a:r>
              <a:rPr lang="uk-UA" sz="2400" dirty="0">
                <a:latin typeface="Times New Roman" panose="02020603050405020304" pitchFamily="18" charset="0"/>
                <a:cs typeface="Times New Roman" panose="02020603050405020304" pitchFamily="18" charset="0"/>
              </a:rPr>
              <a:t>Робота над створенням </a:t>
            </a:r>
            <a:r>
              <a:rPr lang="uk-UA" sz="2400" b="1" dirty="0">
                <a:latin typeface="Times New Roman" panose="02020603050405020304" pitchFamily="18" charset="0"/>
                <a:cs typeface="Times New Roman" panose="02020603050405020304" pitchFamily="18" charset="0"/>
              </a:rPr>
              <a:t>«Громадського бюджету» (бюджету участі), </a:t>
            </a:r>
            <a:r>
              <a:rPr lang="uk-UA" sz="2400" dirty="0">
                <a:latin typeface="Times New Roman" panose="02020603050405020304" pitchFamily="18" charset="0"/>
                <a:cs typeface="Times New Roman" panose="02020603050405020304" pitchFamily="18" charset="0"/>
              </a:rPr>
              <a:t>започаткована у 2021 році, тимчасово призупинена до припинення чи скасування воєнного стану.</a:t>
            </a:r>
            <a:endParaRPr lang="ru-RU" sz="2400" dirty="0"/>
          </a:p>
        </p:txBody>
      </p:sp>
    </p:spTree>
    <p:extLst>
      <p:ext uri="{BB962C8B-B14F-4D97-AF65-F5344CB8AC3E}">
        <p14:creationId xmlns="" xmlns:p14="http://schemas.microsoft.com/office/powerpoint/2010/main" val="36804882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Объект 9">
            <a:extLst>
              <a:ext uri="{FF2B5EF4-FFF2-40B4-BE49-F238E27FC236}">
                <a16:creationId xmlns="" xmlns:a16="http://schemas.microsoft.com/office/drawing/2014/main" id="{8F8BFA51-86B9-4A2F-9138-41E1D0518CFA}"/>
              </a:ext>
            </a:extLst>
          </p:cNvPr>
          <p:cNvSpPr txBox="1">
            <a:spLocks/>
          </p:cNvSpPr>
          <p:nvPr/>
        </p:nvSpPr>
        <p:spPr>
          <a:xfrm>
            <a:off x="283103" y="2946041"/>
            <a:ext cx="2667915" cy="290230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5000"/>
              </a:lnSpc>
              <a:spcAft>
                <a:spcPts val="750"/>
              </a:spcAft>
              <a:buNone/>
            </a:pPr>
            <a:endParaRPr lang="ru-RU" sz="135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2" name="Рисунок 11">
            <a:extLst>
              <a:ext uri="{FF2B5EF4-FFF2-40B4-BE49-F238E27FC236}">
                <a16:creationId xmlns="" xmlns:a16="http://schemas.microsoft.com/office/drawing/2014/main" id="{BF4DA55E-EE7E-402A-AC94-A64ABF4D40E7}"/>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836625" y="117890"/>
            <a:ext cx="255922" cy="367140"/>
          </a:xfrm>
          <a:prstGeom prst="rect">
            <a:avLst/>
          </a:prstGeom>
        </p:spPr>
      </p:pic>
      <p:sp>
        <p:nvSpPr>
          <p:cNvPr id="18" name="Заголовок 8">
            <a:extLst>
              <a:ext uri="{FF2B5EF4-FFF2-40B4-BE49-F238E27FC236}">
                <a16:creationId xmlns="" xmlns:a16="http://schemas.microsoft.com/office/drawing/2014/main" id="{916810A5-F6E8-41CF-A444-2EDBCDDBAE6F}"/>
              </a:ext>
            </a:extLst>
          </p:cNvPr>
          <p:cNvSpPr txBox="1">
            <a:spLocks/>
          </p:cNvSpPr>
          <p:nvPr/>
        </p:nvSpPr>
        <p:spPr>
          <a:xfrm>
            <a:off x="3923710" y="126595"/>
            <a:ext cx="5103133" cy="489444"/>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uk-UA" sz="2625"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ГРОМАДСЬКИЙ КОНТРОЛЬ</a:t>
            </a:r>
            <a:endParaRPr lang="ru-RU" sz="2625"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21" name="Прямоугольник 20">
            <a:extLst>
              <a:ext uri="{FF2B5EF4-FFF2-40B4-BE49-F238E27FC236}">
                <a16:creationId xmlns="" xmlns:a16="http://schemas.microsoft.com/office/drawing/2014/main" id="{DE56DFE6-6F27-4FDE-8387-151D3DE58D08}"/>
              </a:ext>
            </a:extLst>
          </p:cNvPr>
          <p:cNvSpPr/>
          <p:nvPr/>
        </p:nvSpPr>
        <p:spPr>
          <a:xfrm>
            <a:off x="377939" y="697092"/>
            <a:ext cx="8176496" cy="35991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50" b="1" dirty="0">
                <a:solidFill>
                  <a:schemeClr val="tx1"/>
                </a:solidFill>
                <a:highlight>
                  <a:srgbClr val="FFFFFF"/>
                </a:highlight>
                <a:latin typeface="Times New Roman" panose="02020603050405020304" pitchFamily="18" charset="0"/>
                <a:cs typeface="Times New Roman" panose="02020603050405020304" pitchFamily="18" charset="0"/>
              </a:rPr>
              <a:t>Інформація про роботу структурних підрозділів </a:t>
            </a:r>
            <a:r>
              <a:rPr lang="uk-UA" sz="1650" b="1" dirty="0" smtClean="0">
                <a:solidFill>
                  <a:schemeClr val="tx1"/>
                </a:solidFill>
                <a:highlight>
                  <a:srgbClr val="FFFFFF"/>
                </a:highlight>
                <a:latin typeface="Times New Roman" panose="02020603050405020304" pitchFamily="18" charset="0"/>
                <a:cs typeface="Times New Roman" panose="02020603050405020304" pitchFamily="18" charset="0"/>
              </a:rPr>
              <a:t>Гребінківської селищної ради </a:t>
            </a:r>
            <a:r>
              <a:rPr lang="uk-UA" sz="1650" b="1" dirty="0">
                <a:solidFill>
                  <a:schemeClr val="tx1"/>
                </a:solidFill>
                <a:highlight>
                  <a:srgbClr val="FFFFFF"/>
                </a:highlight>
                <a:latin typeface="Times New Roman" panose="02020603050405020304" pitchFamily="18" charset="0"/>
                <a:cs typeface="Times New Roman" panose="02020603050405020304" pitchFamily="18" charset="0"/>
              </a:rPr>
              <a:t>також оприлюднюється на сторінках в соцмережі </a:t>
            </a:r>
            <a:r>
              <a:rPr lang="en-US" sz="1650" b="1" dirty="0">
                <a:solidFill>
                  <a:schemeClr val="tx1"/>
                </a:solidFill>
                <a:highlight>
                  <a:srgbClr val="FFFFFF"/>
                </a:highlight>
                <a:latin typeface="Times New Roman" panose="02020603050405020304" pitchFamily="18" charset="0"/>
                <a:cs typeface="Times New Roman" panose="02020603050405020304" pitchFamily="18" charset="0"/>
              </a:rPr>
              <a:t>Facebook</a:t>
            </a:r>
            <a:r>
              <a:rPr lang="uk-UA" sz="1650" b="1" dirty="0">
                <a:solidFill>
                  <a:schemeClr val="tx1"/>
                </a:solidFill>
                <a:highlight>
                  <a:srgbClr val="FFFFFF"/>
                </a:highlight>
                <a:latin typeface="Times New Roman" panose="02020603050405020304" pitchFamily="18" charset="0"/>
                <a:cs typeface="Times New Roman" panose="02020603050405020304" pitchFamily="18" charset="0"/>
              </a:rPr>
              <a:t>  </a:t>
            </a:r>
            <a:endParaRPr lang="ru-RU" sz="1650" b="1" dirty="0">
              <a:solidFill>
                <a:schemeClr val="tx1"/>
              </a:solidFill>
              <a:highlight>
                <a:srgbClr val="FFFFFF"/>
              </a:highlight>
              <a:latin typeface="Times New Roman" panose="02020603050405020304" pitchFamily="18" charset="0"/>
              <a:cs typeface="Times New Roman" panose="02020603050405020304" pitchFamily="18" charset="0"/>
            </a:endParaRPr>
          </a:p>
        </p:txBody>
      </p:sp>
      <p:pic>
        <p:nvPicPr>
          <p:cNvPr id="3" name="Рисунок 2">
            <a:extLst>
              <a:ext uri="{FF2B5EF4-FFF2-40B4-BE49-F238E27FC236}">
                <a16:creationId xmlns="" xmlns:a16="http://schemas.microsoft.com/office/drawing/2014/main" id="{F503DC34-F2FD-4B02-8046-750651FE0C1F}"/>
              </a:ext>
            </a:extLst>
          </p:cNvPr>
          <p:cNvPicPr>
            <a:picLocks noChangeAspect="1"/>
          </p:cNvPicPr>
          <p:nvPr/>
        </p:nvPicPr>
        <p:blipFill rotWithShape="1">
          <a:blip r:embed="rId3" cstate="print"/>
          <a:srcRect t="9900" b="6464"/>
          <a:stretch/>
        </p:blipFill>
        <p:spPr>
          <a:xfrm>
            <a:off x="89977" y="1230459"/>
            <a:ext cx="1369269" cy="2544903"/>
          </a:xfrm>
          <a:prstGeom prst="rect">
            <a:avLst/>
          </a:prstGeom>
        </p:spPr>
      </p:pic>
      <p:pic>
        <p:nvPicPr>
          <p:cNvPr id="4" name="Рисунок 3">
            <a:extLst>
              <a:ext uri="{FF2B5EF4-FFF2-40B4-BE49-F238E27FC236}">
                <a16:creationId xmlns="" xmlns:a16="http://schemas.microsoft.com/office/drawing/2014/main" id="{0489F453-A836-40FD-9810-0ABDC6141AF1}"/>
              </a:ext>
            </a:extLst>
          </p:cNvPr>
          <p:cNvPicPr>
            <a:picLocks noChangeAspect="1"/>
          </p:cNvPicPr>
          <p:nvPr/>
        </p:nvPicPr>
        <p:blipFill rotWithShape="1">
          <a:blip r:embed="rId4" cstate="print"/>
          <a:srcRect t="9263" b="5935"/>
          <a:stretch/>
        </p:blipFill>
        <p:spPr>
          <a:xfrm>
            <a:off x="1589510" y="1230459"/>
            <a:ext cx="1432188" cy="2698971"/>
          </a:xfrm>
          <a:prstGeom prst="rect">
            <a:avLst/>
          </a:prstGeom>
        </p:spPr>
      </p:pic>
      <p:pic>
        <p:nvPicPr>
          <p:cNvPr id="5" name="Рисунок 4">
            <a:extLst>
              <a:ext uri="{FF2B5EF4-FFF2-40B4-BE49-F238E27FC236}">
                <a16:creationId xmlns="" xmlns:a16="http://schemas.microsoft.com/office/drawing/2014/main" id="{C074FCF3-A44C-4153-B208-F4FD75E0DE49}"/>
              </a:ext>
            </a:extLst>
          </p:cNvPr>
          <p:cNvPicPr>
            <a:picLocks noChangeAspect="1"/>
          </p:cNvPicPr>
          <p:nvPr/>
        </p:nvPicPr>
        <p:blipFill rotWithShape="1">
          <a:blip r:embed="rId5" cstate="print"/>
          <a:srcRect t="10301" b="5098"/>
          <a:stretch/>
        </p:blipFill>
        <p:spPr>
          <a:xfrm>
            <a:off x="4648848" y="1237107"/>
            <a:ext cx="1391618" cy="2616309"/>
          </a:xfrm>
          <a:prstGeom prst="rect">
            <a:avLst/>
          </a:prstGeom>
        </p:spPr>
      </p:pic>
      <p:pic>
        <p:nvPicPr>
          <p:cNvPr id="7" name="Рисунок 6">
            <a:extLst>
              <a:ext uri="{FF2B5EF4-FFF2-40B4-BE49-F238E27FC236}">
                <a16:creationId xmlns="" xmlns:a16="http://schemas.microsoft.com/office/drawing/2014/main" id="{EF29EB2A-23CD-4CA6-B98F-0B3F11487074}"/>
              </a:ext>
            </a:extLst>
          </p:cNvPr>
          <p:cNvPicPr>
            <a:picLocks noChangeAspect="1"/>
          </p:cNvPicPr>
          <p:nvPr/>
        </p:nvPicPr>
        <p:blipFill rotWithShape="1">
          <a:blip r:embed="rId6" cstate="print"/>
          <a:srcRect t="10407" b="6224"/>
          <a:stretch/>
        </p:blipFill>
        <p:spPr>
          <a:xfrm>
            <a:off x="3115465" y="1223398"/>
            <a:ext cx="1490275" cy="2760988"/>
          </a:xfrm>
          <a:prstGeom prst="rect">
            <a:avLst/>
          </a:prstGeom>
        </p:spPr>
      </p:pic>
      <p:pic>
        <p:nvPicPr>
          <p:cNvPr id="11" name="Рисунок 10">
            <a:extLst>
              <a:ext uri="{FF2B5EF4-FFF2-40B4-BE49-F238E27FC236}">
                <a16:creationId xmlns="" xmlns:a16="http://schemas.microsoft.com/office/drawing/2014/main" id="{652E81BA-A249-4494-B2AE-0188B814DA13}"/>
              </a:ext>
            </a:extLst>
          </p:cNvPr>
          <p:cNvPicPr>
            <a:picLocks noChangeAspect="1"/>
          </p:cNvPicPr>
          <p:nvPr/>
        </p:nvPicPr>
        <p:blipFill rotWithShape="1">
          <a:blip r:embed="rId7" cstate="print"/>
          <a:srcRect t="10496" b="6970"/>
          <a:stretch/>
        </p:blipFill>
        <p:spPr>
          <a:xfrm>
            <a:off x="7616425" y="1237107"/>
            <a:ext cx="1452935" cy="2664851"/>
          </a:xfrm>
          <a:prstGeom prst="rect">
            <a:avLst/>
          </a:prstGeom>
        </p:spPr>
      </p:pic>
      <p:pic>
        <p:nvPicPr>
          <p:cNvPr id="17" name="Рисунок 16">
            <a:extLst>
              <a:ext uri="{FF2B5EF4-FFF2-40B4-BE49-F238E27FC236}">
                <a16:creationId xmlns="" xmlns:a16="http://schemas.microsoft.com/office/drawing/2014/main" id="{CE071665-2246-4A82-AD3D-3AC15CBDE75B}"/>
              </a:ext>
            </a:extLst>
          </p:cNvPr>
          <p:cNvPicPr>
            <a:picLocks noChangeAspect="1"/>
          </p:cNvPicPr>
          <p:nvPr/>
        </p:nvPicPr>
        <p:blipFill rotWithShape="1">
          <a:blip r:embed="rId8" cstate="print"/>
          <a:srcRect t="9899" b="5078"/>
          <a:stretch/>
        </p:blipFill>
        <p:spPr>
          <a:xfrm>
            <a:off x="6125118" y="1223397"/>
            <a:ext cx="1432190" cy="2706032"/>
          </a:xfrm>
          <a:prstGeom prst="rect">
            <a:avLst/>
          </a:prstGeom>
        </p:spPr>
      </p:pic>
      <p:pic>
        <p:nvPicPr>
          <p:cNvPr id="6" name="Рисунок 5">
            <a:extLst>
              <a:ext uri="{FF2B5EF4-FFF2-40B4-BE49-F238E27FC236}">
                <a16:creationId xmlns="" xmlns:a16="http://schemas.microsoft.com/office/drawing/2014/main" id="{E7319337-7429-49C9-AA92-5E1B4F793593}"/>
              </a:ext>
            </a:extLst>
          </p:cNvPr>
          <p:cNvPicPr>
            <a:picLocks noChangeAspect="1"/>
          </p:cNvPicPr>
          <p:nvPr/>
        </p:nvPicPr>
        <p:blipFill rotWithShape="1">
          <a:blip r:embed="rId9" cstate="print"/>
          <a:srcRect t="3020" b="12758"/>
          <a:stretch/>
        </p:blipFill>
        <p:spPr>
          <a:xfrm>
            <a:off x="5750596" y="4033520"/>
            <a:ext cx="1364650" cy="2554045"/>
          </a:xfrm>
          <a:prstGeom prst="rect">
            <a:avLst/>
          </a:prstGeom>
        </p:spPr>
      </p:pic>
      <p:pic>
        <p:nvPicPr>
          <p:cNvPr id="8" name="Рисунок 7">
            <a:extLst>
              <a:ext uri="{FF2B5EF4-FFF2-40B4-BE49-F238E27FC236}">
                <a16:creationId xmlns="" xmlns:a16="http://schemas.microsoft.com/office/drawing/2014/main" id="{9D98796F-0755-48A8-AADB-D8EC883DB261}"/>
              </a:ext>
            </a:extLst>
          </p:cNvPr>
          <p:cNvPicPr>
            <a:picLocks noChangeAspect="1"/>
          </p:cNvPicPr>
          <p:nvPr/>
        </p:nvPicPr>
        <p:blipFill rotWithShape="1">
          <a:blip r:embed="rId10" cstate="print"/>
          <a:srcRect t="10407" b="16130"/>
          <a:stretch/>
        </p:blipFill>
        <p:spPr>
          <a:xfrm>
            <a:off x="7424105" y="4072699"/>
            <a:ext cx="1540481" cy="2514866"/>
          </a:xfrm>
          <a:prstGeom prst="rect">
            <a:avLst/>
          </a:prstGeom>
        </p:spPr>
      </p:pic>
      <p:pic>
        <p:nvPicPr>
          <p:cNvPr id="9" name="Рисунок 8">
            <a:extLst>
              <a:ext uri="{FF2B5EF4-FFF2-40B4-BE49-F238E27FC236}">
                <a16:creationId xmlns="" xmlns:a16="http://schemas.microsoft.com/office/drawing/2014/main" id="{1F6193CB-609C-441C-B60F-AA2FE7812E1A}"/>
              </a:ext>
            </a:extLst>
          </p:cNvPr>
          <p:cNvPicPr>
            <a:picLocks noChangeAspect="1"/>
          </p:cNvPicPr>
          <p:nvPr/>
        </p:nvPicPr>
        <p:blipFill rotWithShape="1">
          <a:blip r:embed="rId11" cstate="print"/>
          <a:srcRect t="11767" b="9233"/>
          <a:stretch/>
        </p:blipFill>
        <p:spPr>
          <a:xfrm>
            <a:off x="4047823" y="4033520"/>
            <a:ext cx="1490275" cy="2616309"/>
          </a:xfrm>
          <a:prstGeom prst="rect">
            <a:avLst/>
          </a:prstGeom>
        </p:spPr>
      </p:pic>
      <p:pic>
        <p:nvPicPr>
          <p:cNvPr id="14" name="Рисунок 13">
            <a:extLst>
              <a:ext uri="{FF2B5EF4-FFF2-40B4-BE49-F238E27FC236}">
                <a16:creationId xmlns="" xmlns:a16="http://schemas.microsoft.com/office/drawing/2014/main" id="{3ED76B8E-E326-4312-9CCD-EA0FE4E7F5F7}"/>
              </a:ext>
            </a:extLst>
          </p:cNvPr>
          <p:cNvPicPr>
            <a:picLocks noChangeAspect="1"/>
          </p:cNvPicPr>
          <p:nvPr/>
        </p:nvPicPr>
        <p:blipFill rotWithShape="1">
          <a:blip r:embed="rId12" cstate="print"/>
          <a:srcRect t="8968" b="4801"/>
          <a:stretch/>
        </p:blipFill>
        <p:spPr>
          <a:xfrm>
            <a:off x="508370" y="4024767"/>
            <a:ext cx="1400889" cy="2684397"/>
          </a:xfrm>
          <a:prstGeom prst="rect">
            <a:avLst/>
          </a:prstGeom>
        </p:spPr>
      </p:pic>
      <p:pic>
        <p:nvPicPr>
          <p:cNvPr id="15" name="Рисунок 14">
            <a:extLst>
              <a:ext uri="{FF2B5EF4-FFF2-40B4-BE49-F238E27FC236}">
                <a16:creationId xmlns="" xmlns:a16="http://schemas.microsoft.com/office/drawing/2014/main" id="{01AFE05A-6527-48F8-81A6-286712197926}"/>
              </a:ext>
            </a:extLst>
          </p:cNvPr>
          <p:cNvPicPr>
            <a:picLocks noChangeAspect="1"/>
          </p:cNvPicPr>
          <p:nvPr/>
        </p:nvPicPr>
        <p:blipFill rotWithShape="1">
          <a:blip r:embed="rId13" cstate="print"/>
          <a:srcRect t="10282" b="9541"/>
          <a:stretch/>
        </p:blipFill>
        <p:spPr>
          <a:xfrm>
            <a:off x="2290688" y="4075258"/>
            <a:ext cx="1449953" cy="2583416"/>
          </a:xfrm>
          <a:prstGeom prst="rect">
            <a:avLst/>
          </a:prstGeom>
        </p:spPr>
      </p:pic>
    </p:spTree>
    <p:extLst>
      <p:ext uri="{BB962C8B-B14F-4D97-AF65-F5344CB8AC3E}">
        <p14:creationId xmlns="" xmlns:p14="http://schemas.microsoft.com/office/powerpoint/2010/main" val="38583767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Заголовок 15">
            <a:extLst>
              <a:ext uri="{FF2B5EF4-FFF2-40B4-BE49-F238E27FC236}">
                <a16:creationId xmlns="" xmlns:a16="http://schemas.microsoft.com/office/drawing/2014/main" id="{F2E1979E-91A2-49E6-B2E6-02C3E0460F2C}"/>
              </a:ext>
            </a:extLst>
          </p:cNvPr>
          <p:cNvSpPr>
            <a:spLocks noGrp="1"/>
          </p:cNvSpPr>
          <p:nvPr>
            <p:ph type="title"/>
          </p:nvPr>
        </p:nvSpPr>
        <p:spPr>
          <a:xfrm>
            <a:off x="3790949" y="258679"/>
            <a:ext cx="5000625" cy="365987"/>
          </a:xfrm>
        </p:spPr>
        <p:txBody>
          <a:bodyPr>
            <a:noAutofit/>
          </a:bodyPr>
          <a:lstStyle/>
          <a:p>
            <a:pPr algn="ctr"/>
            <a:r>
              <a:rPr lang="uk-UA" sz="24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ПЛАНИ НА НАСТУПНИЙ РІК</a:t>
            </a:r>
            <a:endParaRPr lang="ru-RU" sz="2400" b="1" dirty="0">
              <a:solidFill>
                <a:srgbClr val="FF0000"/>
              </a:solidFill>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 xmlns:a16="http://schemas.microsoft.com/office/drawing/2014/main" id="{A9E57380-6099-447F-AE38-9499D3971E48}"/>
              </a:ext>
            </a:extLst>
          </p:cNvPr>
          <p:cNvSpPr>
            <a:spLocks noGrp="1"/>
          </p:cNvSpPr>
          <p:nvPr>
            <p:ph idx="1"/>
          </p:nvPr>
        </p:nvSpPr>
        <p:spPr>
          <a:xfrm>
            <a:off x="289932" y="773029"/>
            <a:ext cx="8618937" cy="5726011"/>
          </a:xfrm>
        </p:spPr>
        <p:txBody>
          <a:bodyPr>
            <a:normAutofit fontScale="62500" lnSpcReduction="20000"/>
          </a:bodyPr>
          <a:lstStyle/>
          <a:p>
            <a:pPr marL="0" indent="0" algn="just">
              <a:buNone/>
            </a:pPr>
            <a:r>
              <a:rPr lang="uk-UA" sz="2900" b="1" dirty="0">
                <a:latin typeface="Times New Roman" panose="02020603050405020304" pitchFamily="18" charset="0"/>
                <a:cs typeface="Times New Roman" panose="02020603050405020304" pitchFamily="18" charset="0"/>
              </a:rPr>
              <a:t>У</a:t>
            </a:r>
            <a:r>
              <a:rPr lang="uk-UA" sz="2900" b="1" dirty="0" smtClean="0">
                <a:latin typeface="Times New Roman" panose="02020603050405020304" pitchFamily="18" charset="0"/>
                <a:cs typeface="Times New Roman" panose="02020603050405020304" pitchFamily="18" charset="0"/>
              </a:rPr>
              <a:t> </a:t>
            </a:r>
            <a:r>
              <a:rPr lang="uk-UA" sz="2900" b="1" dirty="0">
                <a:latin typeface="Times New Roman" panose="02020603050405020304" pitchFamily="18" charset="0"/>
                <a:cs typeface="Times New Roman" panose="02020603050405020304" pitchFamily="18" charset="0"/>
              </a:rPr>
              <a:t>зв'язку з початком </a:t>
            </a:r>
            <a:r>
              <a:rPr lang="uk-UA" sz="2900" b="1" dirty="0" smtClean="0">
                <a:latin typeface="Times New Roman" panose="02020603050405020304" pitchFamily="18" charset="0"/>
                <a:cs typeface="Times New Roman" panose="02020603050405020304" pitchFamily="18" charset="0"/>
              </a:rPr>
              <a:t>повномасштабного </a:t>
            </a:r>
            <a:r>
              <a:rPr lang="uk-UA" sz="2900" b="1" dirty="0">
                <a:latin typeface="Times New Roman" panose="02020603050405020304" pitchFamily="18" charset="0"/>
                <a:cs typeface="Times New Roman" panose="02020603050405020304" pitchFamily="18" charset="0"/>
              </a:rPr>
              <a:t>вторгнення не вдалося реалізувати чимало планів на 2022 рік, але ми обов'язково їх </a:t>
            </a:r>
            <a:r>
              <a:rPr lang="uk-UA" sz="2900" b="1" dirty="0" smtClean="0">
                <a:latin typeface="Times New Roman" panose="02020603050405020304" pitchFamily="18" charset="0"/>
                <a:cs typeface="Times New Roman" panose="02020603050405020304" pitchFamily="18" charset="0"/>
              </a:rPr>
              <a:t>реалізуємо,як </a:t>
            </a:r>
            <a:r>
              <a:rPr lang="uk-UA" sz="2900" b="1" dirty="0">
                <a:latin typeface="Times New Roman" panose="02020603050405020304" pitchFamily="18" charset="0"/>
                <a:cs typeface="Times New Roman" panose="02020603050405020304" pitchFamily="18" charset="0"/>
              </a:rPr>
              <a:t>тільки буде така можливість.</a:t>
            </a:r>
          </a:p>
          <a:p>
            <a:pPr algn="just"/>
            <a:r>
              <a:rPr lang="uk-UA" sz="2900" b="1" dirty="0">
                <a:solidFill>
                  <a:srgbClr val="FF0000"/>
                </a:solidFill>
                <a:latin typeface="Times New Roman" panose="02020603050405020304" pitchFamily="18" charset="0"/>
                <a:cs typeface="Times New Roman" panose="02020603050405020304" pitchFamily="18" charset="0"/>
              </a:rPr>
              <a:t>ОСВІТА</a:t>
            </a:r>
            <a:r>
              <a:rPr lang="uk-UA" sz="2900" dirty="0">
                <a:latin typeface="Times New Roman" panose="02020603050405020304" pitchFamily="18" charset="0"/>
                <a:cs typeface="Times New Roman" panose="02020603050405020304" pitchFamily="18" charset="0"/>
              </a:rPr>
              <a:t> Запровадити в закладах загальної середньої освіти систему харчування «кейтеринг» - доставку щойно приготованих гарячих збалансованих обідів школярам. Плануємо роботу по встановленню та переоснащенню системи пожежної безпеки </a:t>
            </a:r>
            <a:r>
              <a:rPr lang="uk-UA" sz="2900" dirty="0" smtClean="0">
                <a:latin typeface="Times New Roman" panose="02020603050405020304" pitchFamily="18" charset="0"/>
                <a:cs typeface="Times New Roman" panose="02020603050405020304" pitchFamily="18" charset="0"/>
              </a:rPr>
              <a:t>закладах освіти. </a:t>
            </a:r>
            <a:r>
              <a:rPr lang="uk-UA" sz="2900" dirty="0">
                <a:latin typeface="Times New Roman" panose="02020603050405020304" pitchFamily="18" charset="0"/>
                <a:cs typeface="Times New Roman" panose="02020603050405020304" pitchFamily="18" charset="0"/>
              </a:rPr>
              <a:t>Необхідно продовжити роботу по переоснащенню системи опалення закладів освіти на систему з використанням альтернативних видів палива та утеплювати будівлі закладів освіти. </a:t>
            </a:r>
            <a:endParaRPr lang="ru-RU" sz="2900" dirty="0">
              <a:latin typeface="Times New Roman" panose="02020603050405020304" pitchFamily="18" charset="0"/>
              <a:cs typeface="Times New Roman" panose="02020603050405020304" pitchFamily="18" charset="0"/>
            </a:endParaRPr>
          </a:p>
          <a:p>
            <a:pPr algn="just"/>
            <a:r>
              <a:rPr lang="uk-UA" sz="2900" b="1" dirty="0">
                <a:solidFill>
                  <a:srgbClr val="FF0000"/>
                </a:solidFill>
                <a:latin typeface="Times New Roman" panose="02020603050405020304" pitchFamily="18" charset="0"/>
                <a:cs typeface="Times New Roman" panose="02020603050405020304" pitchFamily="18" charset="0"/>
              </a:rPr>
              <a:t>МЕДИЦИНА</a:t>
            </a:r>
            <a:r>
              <a:rPr lang="uk-UA" sz="2900" dirty="0">
                <a:latin typeface="Times New Roman" panose="02020603050405020304" pitchFamily="18" charset="0"/>
                <a:cs typeface="Times New Roman" panose="02020603050405020304" pitchFamily="18" charset="0"/>
              </a:rPr>
              <a:t> Надалі будемо всебічно підтримувати та розвивати систему медицини громади, яка включає КНП «Гребінківська центральна лікарня», Гребінківську амбулаторію загальної практики – сімейної медицини, </a:t>
            </a:r>
            <a:r>
              <a:rPr lang="uk-UA" sz="2900" dirty="0" smtClean="0">
                <a:latin typeface="Times New Roman" panose="02020603050405020304" pitchFamily="18" charset="0"/>
                <a:cs typeface="Times New Roman" panose="02020603050405020304" pitchFamily="18" charset="0"/>
              </a:rPr>
              <a:t>пункт невідкладної </a:t>
            </a:r>
            <a:r>
              <a:rPr lang="uk-UA" sz="2900" dirty="0">
                <a:latin typeface="Times New Roman" panose="02020603050405020304" pitchFamily="18" charset="0"/>
                <a:cs typeface="Times New Roman" panose="02020603050405020304" pitchFamily="18" charset="0"/>
              </a:rPr>
              <a:t>медичної допомоги, медамбулаторії та ФАПи.</a:t>
            </a:r>
            <a:endParaRPr lang="ru-RU" sz="2900" dirty="0">
              <a:latin typeface="Times New Roman" panose="02020603050405020304" pitchFamily="18" charset="0"/>
              <a:cs typeface="Times New Roman" panose="02020603050405020304" pitchFamily="18" charset="0"/>
            </a:endParaRPr>
          </a:p>
          <a:p>
            <a:pPr algn="just" fontAlgn="base" hangingPunct="0"/>
            <a:r>
              <a:rPr lang="uk-UA" sz="2900" b="1" dirty="0">
                <a:solidFill>
                  <a:srgbClr val="FF0000"/>
                </a:solidFill>
                <a:latin typeface="Times New Roman" panose="02020603050405020304" pitchFamily="18" charset="0"/>
                <a:cs typeface="Times New Roman" panose="02020603050405020304" pitchFamily="18" charset="0"/>
              </a:rPr>
              <a:t>  СОЦІАЛЬНА ПОЛІТИКА </a:t>
            </a:r>
            <a:r>
              <a:rPr lang="uk-UA" sz="2900" dirty="0">
                <a:latin typeface="Times New Roman" panose="02020603050405020304" pitchFamily="18" charset="0"/>
                <a:cs typeface="Times New Roman" panose="02020603050405020304" pitchFamily="18" charset="0"/>
              </a:rPr>
              <a:t>Впровадити електронну систему документообігу; залучення якомога більше суб’єктів надання адміністративних послуг до співпраці для задоволення потреб не тільки жителів </a:t>
            </a:r>
            <a:r>
              <a:rPr lang="uk-UA" sz="2900" dirty="0" smtClean="0">
                <a:latin typeface="Times New Roman" panose="02020603050405020304" pitchFamily="18" charset="0"/>
                <a:cs typeface="Times New Roman" panose="02020603050405020304" pitchFamily="18" charset="0"/>
              </a:rPr>
              <a:t>Гребінківської селищної територіальної громади</a:t>
            </a:r>
            <a:r>
              <a:rPr lang="uk-UA" sz="2900" dirty="0">
                <a:latin typeface="Times New Roman" panose="02020603050405020304" pitchFamily="18" charset="0"/>
                <a:cs typeface="Times New Roman" panose="02020603050405020304" pitchFamily="18" charset="0"/>
              </a:rPr>
              <a:t>, а й всіх бажаючих;</a:t>
            </a:r>
            <a:r>
              <a:rPr lang="ru-RU" sz="2900" dirty="0">
                <a:latin typeface="Times New Roman" panose="02020603050405020304" pitchFamily="18" charset="0"/>
                <a:cs typeface="Times New Roman" panose="02020603050405020304" pitchFamily="18" charset="0"/>
              </a:rPr>
              <a:t> </a:t>
            </a:r>
            <a:r>
              <a:rPr lang="uk-UA" sz="2900" dirty="0">
                <a:latin typeface="Times New Roman" panose="02020603050405020304" pitchFamily="18" charset="0"/>
                <a:cs typeface="Times New Roman" panose="02020603050405020304" pitchFamily="18" charset="0"/>
              </a:rPr>
              <a:t>придбання сучасного обладнання для реєстрації автомобілів та видачі посвідчення водія на право керування транспортними засобами.</a:t>
            </a:r>
            <a:endParaRPr lang="ru-RU" sz="2900" dirty="0">
              <a:latin typeface="Times New Roman" panose="02020603050405020304" pitchFamily="18" charset="0"/>
              <a:cs typeface="Times New Roman" panose="02020603050405020304" pitchFamily="18" charset="0"/>
            </a:endParaRPr>
          </a:p>
          <a:p>
            <a:pPr algn="just"/>
            <a:r>
              <a:rPr lang="uk-UA" sz="2900" b="1" dirty="0">
                <a:solidFill>
                  <a:srgbClr val="FF0000"/>
                </a:solidFill>
                <a:latin typeface="Times New Roman" panose="02020603050405020304" pitchFamily="18" charset="0"/>
                <a:cs typeface="Times New Roman" panose="02020603050405020304" pitchFamily="18" charset="0"/>
              </a:rPr>
              <a:t>КУЛЬТУРА ТА СПОРТ</a:t>
            </a:r>
            <a:r>
              <a:rPr lang="uk-UA" sz="2900" dirty="0">
                <a:solidFill>
                  <a:srgbClr val="FF0000"/>
                </a:solidFill>
                <a:latin typeface="Times New Roman" panose="02020603050405020304" pitchFamily="18" charset="0"/>
                <a:cs typeface="Times New Roman" panose="02020603050405020304" pitchFamily="18" charset="0"/>
              </a:rPr>
              <a:t> </a:t>
            </a:r>
            <a:r>
              <a:rPr lang="uk-UA" sz="2900" dirty="0">
                <a:latin typeface="Times New Roman" panose="02020603050405020304" pitchFamily="18" charset="0"/>
                <a:cs typeface="Times New Roman" panose="02020603050405020304" pitchFamily="18" charset="0"/>
              </a:rPr>
              <a:t>Плануємо створити Комунальний заклад «Історико-краєзнавчий музей Гребінківської селищної ради», картинну галерею та комунальний заклад «Центр культурних послуг» Гребінківської селищної </a:t>
            </a:r>
            <a:r>
              <a:rPr lang="uk-UA" sz="2900" dirty="0" smtClean="0">
                <a:latin typeface="Times New Roman" panose="02020603050405020304" pitchFamily="18" charset="0"/>
                <a:cs typeface="Times New Roman" panose="02020603050405020304" pitchFamily="18" charset="0"/>
              </a:rPr>
              <a:t>ради.</a:t>
            </a:r>
            <a:r>
              <a:rPr lang="uk-UA" sz="2900" b="1" dirty="0" smtClean="0">
                <a:latin typeface="Times New Roman" panose="02020603050405020304" pitchFamily="18" charset="0"/>
                <a:cs typeface="Times New Roman" panose="02020603050405020304" pitchFamily="18" charset="0"/>
              </a:rPr>
              <a:t> </a:t>
            </a:r>
            <a:r>
              <a:rPr lang="uk-UA" sz="2900" dirty="0">
                <a:latin typeface="Times New Roman" panose="02020603050405020304" pitchFamily="18" charset="0"/>
                <a:cs typeface="Times New Roman" panose="02020603050405020304" pitchFamily="18" charset="0"/>
              </a:rPr>
              <a:t>У сфері</a:t>
            </a:r>
            <a:r>
              <a:rPr lang="uk-UA" sz="2900" b="1" dirty="0">
                <a:latin typeface="Times New Roman" panose="02020603050405020304" pitchFamily="18" charset="0"/>
                <a:cs typeface="Times New Roman" panose="02020603050405020304" pitchFamily="18" charset="0"/>
              </a:rPr>
              <a:t> </a:t>
            </a:r>
            <a:r>
              <a:rPr lang="uk-UA" sz="2900" dirty="0">
                <a:latin typeface="Times New Roman" panose="02020603050405020304" pitchFamily="18" charset="0"/>
                <a:cs typeface="Times New Roman" panose="02020603050405020304" pitchFamily="18" charset="0"/>
              </a:rPr>
              <a:t>спорту</a:t>
            </a:r>
            <a:r>
              <a:rPr lang="uk-UA" sz="2900" b="1" dirty="0">
                <a:latin typeface="Times New Roman" panose="02020603050405020304" pitchFamily="18" charset="0"/>
                <a:cs typeface="Times New Roman" panose="02020603050405020304" pitchFamily="18" charset="0"/>
              </a:rPr>
              <a:t> </a:t>
            </a:r>
            <a:r>
              <a:rPr lang="uk-UA" sz="2900" dirty="0">
                <a:latin typeface="Times New Roman" panose="02020603050405020304" pitchFamily="18" charset="0"/>
                <a:cs typeface="Times New Roman" panose="02020603050405020304" pitchFamily="18" charset="0"/>
              </a:rPr>
              <a:t>плануємо подальший розвиток спортивної інфраструктури громади (побудова нових спортивних майданчиків, активних парків). Проведення спортивних заходів серед всіх верств населення, від дошкільнят до ветеранів спорту.</a:t>
            </a:r>
            <a:endParaRPr lang="ru-RU" sz="2900" dirty="0">
              <a:latin typeface="Times New Roman" panose="02020603050405020304" pitchFamily="18" charset="0"/>
              <a:cs typeface="Times New Roman" panose="02020603050405020304" pitchFamily="18" charset="0"/>
            </a:endParaRPr>
          </a:p>
          <a:p>
            <a:pPr marL="0" indent="0">
              <a:buNone/>
            </a:pPr>
            <a:endParaRPr lang="ru-RU" b="1" dirty="0">
              <a:solidFill>
                <a:srgbClr val="FF0000"/>
              </a:solidFill>
            </a:endParaRPr>
          </a:p>
        </p:txBody>
      </p:sp>
      <p:pic>
        <p:nvPicPr>
          <p:cNvPr id="12" name="Рисунок 11">
            <a:extLst>
              <a:ext uri="{FF2B5EF4-FFF2-40B4-BE49-F238E27FC236}">
                <a16:creationId xmlns="" xmlns:a16="http://schemas.microsoft.com/office/drawing/2014/main" id="{BF4DA55E-EE7E-402A-AC94-A64ABF4D40E7}"/>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614012" y="152400"/>
            <a:ext cx="358538" cy="514350"/>
          </a:xfrm>
          <a:prstGeom prst="rect">
            <a:avLst/>
          </a:prstGeom>
        </p:spPr>
      </p:pic>
    </p:spTree>
    <p:extLst>
      <p:ext uri="{BB962C8B-B14F-4D97-AF65-F5344CB8AC3E}">
        <p14:creationId xmlns="" xmlns:p14="http://schemas.microsoft.com/office/powerpoint/2010/main" val="5294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A9E57380-6099-447F-AE38-9499D3971E48}"/>
              </a:ext>
            </a:extLst>
          </p:cNvPr>
          <p:cNvSpPr>
            <a:spLocks noGrp="1"/>
          </p:cNvSpPr>
          <p:nvPr>
            <p:ph idx="1"/>
          </p:nvPr>
        </p:nvSpPr>
        <p:spPr>
          <a:xfrm>
            <a:off x="102960" y="555289"/>
            <a:ext cx="8938079" cy="5923290"/>
          </a:xfrm>
        </p:spPr>
        <p:txBody>
          <a:bodyPr>
            <a:normAutofit fontScale="92500" lnSpcReduction="10000"/>
          </a:bodyPr>
          <a:lstStyle/>
          <a:p>
            <a:pPr algn="just">
              <a:buFont typeface="Wingdings" panose="05000000000000000000" pitchFamily="2" charset="2"/>
              <a:buChar char="ü"/>
            </a:pPr>
            <a:endParaRPr lang="uk-UA" b="1" dirty="0">
              <a:solidFill>
                <a:srgbClr val="FF0000"/>
              </a:solidFill>
              <a:latin typeface="Times New Roman" panose="02020603050405020304" pitchFamily="18" charset="0"/>
              <a:cs typeface="Times New Roman" panose="02020603050405020304" pitchFamily="18" charset="0"/>
            </a:endParaRPr>
          </a:p>
          <a:p>
            <a:pPr algn="just"/>
            <a:r>
              <a:rPr lang="uk-UA" sz="2100" b="1" dirty="0">
                <a:solidFill>
                  <a:srgbClr val="FF0000"/>
                </a:solidFill>
                <a:latin typeface="Times New Roman" panose="02020603050405020304" pitchFamily="18" charset="0"/>
                <a:cs typeface="Times New Roman" panose="02020603050405020304" pitchFamily="18" charset="0"/>
              </a:rPr>
              <a:t>СФЕРА КОМУНАЛЬНИХ ПОСЛУГ </a:t>
            </a:r>
            <a:r>
              <a:rPr lang="uk-UA" sz="2100" dirty="0">
                <a:latin typeface="Times New Roman" panose="02020603050405020304" pitchFamily="18" charset="0"/>
                <a:cs typeface="Times New Roman" panose="02020603050405020304" pitchFamily="18" charset="0"/>
              </a:rPr>
              <a:t>Розвивати житлово-комунальні господарства, підвищувати якість надання послуг. Продовжити ремонти доріг та вуличного освітлення в </a:t>
            </a:r>
            <a:r>
              <a:rPr lang="uk-UA" sz="2100" dirty="0" smtClean="0">
                <a:latin typeface="Times New Roman" panose="02020603050405020304" pitchFamily="18" charset="0"/>
                <a:cs typeface="Times New Roman" panose="02020603050405020304" pitchFamily="18" charset="0"/>
              </a:rPr>
              <a:t>населених пунктах </a:t>
            </a:r>
            <a:r>
              <a:rPr lang="uk-UA" sz="2100" dirty="0">
                <a:latin typeface="Times New Roman" panose="02020603050405020304" pitchFamily="18" charset="0"/>
                <a:cs typeface="Times New Roman" panose="02020603050405020304" pitchFamily="18" charset="0"/>
              </a:rPr>
              <a:t>громади.</a:t>
            </a:r>
            <a:endParaRPr lang="ru-RU" sz="2100" dirty="0">
              <a:latin typeface="Times New Roman" panose="02020603050405020304" pitchFamily="18" charset="0"/>
              <a:cs typeface="Times New Roman" panose="02020603050405020304" pitchFamily="18" charset="0"/>
            </a:endParaRPr>
          </a:p>
          <a:p>
            <a:pPr algn="just"/>
            <a:r>
              <a:rPr lang="uk-UA" sz="2100" b="1" dirty="0">
                <a:solidFill>
                  <a:srgbClr val="FF0000"/>
                </a:solidFill>
                <a:latin typeface="Times New Roman" panose="02020603050405020304" pitchFamily="18" charset="0"/>
                <a:cs typeface="Times New Roman" panose="02020603050405020304" pitchFamily="18" charset="0"/>
              </a:rPr>
              <a:t>ЕКОЛОГІЯ</a:t>
            </a:r>
            <a:r>
              <a:rPr lang="uk-UA" sz="2100" dirty="0">
                <a:latin typeface="Times New Roman" panose="02020603050405020304" pitchFamily="18" charset="0"/>
                <a:cs typeface="Times New Roman" panose="02020603050405020304" pitchFamily="18" charset="0"/>
              </a:rPr>
              <a:t> Продовжувати заходи попередження утворення стихійних звалищ. Надалі впроваджувати сортування сміття. Розпочати  роботи щодо будівництва </a:t>
            </a:r>
            <a:r>
              <a:rPr lang="uk-UA" sz="2100" dirty="0" smtClean="0">
                <a:latin typeface="Times New Roman" panose="02020603050405020304" pitchFamily="18" charset="0"/>
                <a:cs typeface="Times New Roman" panose="02020603050405020304" pitchFamily="18" charset="0"/>
              </a:rPr>
              <a:t>сміттєпереробного </a:t>
            </a:r>
            <a:r>
              <a:rPr lang="uk-UA" sz="2100" dirty="0">
                <a:latin typeface="Times New Roman" panose="02020603050405020304" pitchFamily="18" charset="0"/>
                <a:cs typeface="Times New Roman" panose="02020603050405020304" pitchFamily="18" charset="0"/>
              </a:rPr>
              <a:t>комплексу.</a:t>
            </a:r>
            <a:endParaRPr lang="ru-RU" sz="2100" dirty="0">
              <a:latin typeface="Times New Roman" panose="02020603050405020304" pitchFamily="18" charset="0"/>
              <a:cs typeface="Times New Roman" panose="02020603050405020304" pitchFamily="18" charset="0"/>
            </a:endParaRPr>
          </a:p>
          <a:p>
            <a:pPr algn="just"/>
            <a:r>
              <a:rPr lang="uk-UA" sz="2100" b="1" dirty="0">
                <a:solidFill>
                  <a:srgbClr val="FF0000"/>
                </a:solidFill>
                <a:latin typeface="Times New Roman" panose="02020603050405020304" pitchFamily="18" charset="0"/>
                <a:cs typeface="Times New Roman" panose="02020603050405020304" pitchFamily="18" charset="0"/>
              </a:rPr>
              <a:t>ІНВЕСТИЦІЇ</a:t>
            </a:r>
            <a:r>
              <a:rPr lang="uk-UA" sz="2100" dirty="0">
                <a:latin typeface="Times New Roman" panose="02020603050405020304" pitchFamily="18" charset="0"/>
                <a:cs typeface="Times New Roman" panose="02020603050405020304" pitchFamily="18" charset="0"/>
              </a:rPr>
              <a:t> Пошук та залучення інвесторів, які зможуть в сучасних ринкових умовах побудувати виробництво і створити нові робочі місця та додаткові надходження до </a:t>
            </a:r>
            <a:r>
              <a:rPr lang="uk-UA" sz="2100" dirty="0" smtClean="0">
                <a:latin typeface="Times New Roman" panose="02020603050405020304" pitchFamily="18" charset="0"/>
                <a:cs typeface="Times New Roman" panose="02020603050405020304" pitchFamily="18" charset="0"/>
              </a:rPr>
              <a:t>бюджету</a:t>
            </a:r>
            <a:r>
              <a:rPr lang="uk-UA" sz="2100" dirty="0">
                <a:latin typeface="Times New Roman" panose="02020603050405020304" pitchFamily="18" charset="0"/>
                <a:cs typeface="Times New Roman" panose="02020603050405020304" pitchFamily="18" charset="0"/>
              </a:rPr>
              <a:t> </a:t>
            </a:r>
            <a:r>
              <a:rPr lang="uk-UA" sz="2100" dirty="0" smtClean="0">
                <a:latin typeface="Times New Roman" panose="02020603050405020304" pitchFamily="18" charset="0"/>
                <a:cs typeface="Times New Roman" panose="02020603050405020304" pitchFamily="18" charset="0"/>
              </a:rPr>
              <a:t>Гребінківської селищної територіальної громади</a:t>
            </a:r>
            <a:endParaRPr lang="ru-RU" sz="2100" dirty="0">
              <a:latin typeface="Times New Roman" panose="02020603050405020304" pitchFamily="18" charset="0"/>
              <a:cs typeface="Times New Roman" panose="02020603050405020304" pitchFamily="18" charset="0"/>
            </a:endParaRPr>
          </a:p>
          <a:p>
            <a:pPr algn="just"/>
            <a:r>
              <a:rPr lang="uk-UA" sz="2100" b="1" dirty="0">
                <a:solidFill>
                  <a:srgbClr val="FF0000"/>
                </a:solidFill>
                <a:latin typeface="Times New Roman" panose="02020603050405020304" pitchFamily="18" charset="0"/>
                <a:cs typeface="Times New Roman" panose="02020603050405020304" pitchFamily="18" charset="0"/>
              </a:rPr>
              <a:t>БЕЗПЕКА І ПОРЯДОК</a:t>
            </a:r>
            <a:r>
              <a:rPr lang="uk-UA" sz="2100" dirty="0">
                <a:solidFill>
                  <a:srgbClr val="FF0000"/>
                </a:solidFill>
                <a:latin typeface="Times New Roman" panose="02020603050405020304" pitchFamily="18" charset="0"/>
                <a:cs typeface="Times New Roman" panose="02020603050405020304" pitchFamily="18" charset="0"/>
              </a:rPr>
              <a:t> </a:t>
            </a:r>
            <a:r>
              <a:rPr lang="uk-UA" sz="2100" dirty="0">
                <a:latin typeface="Times New Roman" panose="02020603050405020304" pitchFamily="18" charset="0"/>
                <a:cs typeface="Times New Roman" panose="02020603050405020304" pitchFamily="18" charset="0"/>
              </a:rPr>
              <a:t>Необхідно продовжувати роботу по встановленню систем відеоспостереження задля безпеки громадян. Підтримувати та розвивати новостворену поліцейську станцію, посприяти придбанню ще одного патрульного автомобіля.</a:t>
            </a:r>
            <a:endParaRPr lang="ru-RU" sz="2100" dirty="0">
              <a:latin typeface="Times New Roman" panose="02020603050405020304" pitchFamily="18" charset="0"/>
              <a:cs typeface="Times New Roman" panose="02020603050405020304" pitchFamily="18" charset="0"/>
            </a:endParaRPr>
          </a:p>
          <a:p>
            <a:pPr algn="just"/>
            <a:r>
              <a:rPr lang="uk-UA" sz="2100" b="1" dirty="0">
                <a:solidFill>
                  <a:srgbClr val="FF0000"/>
                </a:solidFill>
                <a:latin typeface="Times New Roman" panose="02020603050405020304" pitchFamily="18" charset="0"/>
                <a:cs typeface="Times New Roman" panose="02020603050405020304" pitchFamily="18" charset="0"/>
              </a:rPr>
              <a:t>ГРОМАДСЬКИЙ КОНТРОЛЬ</a:t>
            </a:r>
            <a:r>
              <a:rPr lang="uk-UA" sz="2100" dirty="0">
                <a:solidFill>
                  <a:srgbClr val="FF0000"/>
                </a:solidFill>
                <a:latin typeface="Times New Roman" panose="02020603050405020304" pitchFamily="18" charset="0"/>
                <a:cs typeface="Times New Roman" panose="02020603050405020304" pitchFamily="18" charset="0"/>
              </a:rPr>
              <a:t> </a:t>
            </a:r>
            <a:r>
              <a:rPr lang="uk-UA" sz="2100" dirty="0">
                <a:latin typeface="Times New Roman" panose="02020603050405020304" pitchFamily="18" charset="0"/>
                <a:cs typeface="Times New Roman" panose="02020603050405020304" pitchFamily="18" charset="0"/>
              </a:rPr>
              <a:t>В подальшому плануємо створити громадський бюджет (бюджет участі) для реалізації права </a:t>
            </a:r>
            <a:r>
              <a:rPr lang="uk-UA" sz="2100" dirty="0" smtClean="0">
                <a:latin typeface="Times New Roman" panose="02020603050405020304" pitchFamily="18" charset="0"/>
                <a:cs typeface="Times New Roman" panose="02020603050405020304" pitchFamily="18" charset="0"/>
              </a:rPr>
              <a:t>жителів </a:t>
            </a:r>
            <a:r>
              <a:rPr lang="uk-UA" sz="2100" dirty="0">
                <a:latin typeface="Times New Roman" panose="02020603050405020304" pitchFamily="18" charset="0"/>
                <a:cs typeface="Times New Roman" panose="02020603050405020304" pitchFamily="18" charset="0"/>
              </a:rPr>
              <a:t>громади вирішувати куди спрямовувати кошти з </a:t>
            </a:r>
            <a:r>
              <a:rPr lang="uk-UA" sz="2100" dirty="0" smtClean="0">
                <a:latin typeface="Times New Roman" panose="02020603050405020304" pitchFamily="18" charset="0"/>
                <a:cs typeface="Times New Roman" panose="02020603050405020304" pitchFamily="18" charset="0"/>
              </a:rPr>
              <a:t>бюджету Гребінківської селищної територіальної громади. </a:t>
            </a:r>
            <a:r>
              <a:rPr lang="uk-UA" sz="2100" dirty="0">
                <a:latin typeface="Times New Roman" panose="02020603050405020304" pitchFamily="18" charset="0"/>
                <a:cs typeface="Times New Roman" panose="02020603050405020304" pitchFamily="18" charset="0"/>
              </a:rPr>
              <a:t>Необхідно також удосконалити офіційний веб-сайт </a:t>
            </a:r>
            <a:r>
              <a:rPr lang="uk-UA" sz="2100" dirty="0" smtClean="0">
                <a:latin typeface="Times New Roman" panose="02020603050405020304" pitchFamily="18" charset="0"/>
                <a:cs typeface="Times New Roman" panose="02020603050405020304" pitchFamily="18" charset="0"/>
              </a:rPr>
              <a:t>Гребінківської селищної ради </a:t>
            </a:r>
            <a:r>
              <a:rPr lang="uk-UA" sz="2100" dirty="0">
                <a:latin typeface="Times New Roman" panose="02020603050405020304" pitchFamily="18" charset="0"/>
                <a:cs typeface="Times New Roman" panose="02020603050405020304" pitchFamily="18" charset="0"/>
              </a:rPr>
              <a:t>для зручності користувачів. Проводити виїзні засідання за участю керівництва на території старостинських округів громади.</a:t>
            </a:r>
            <a:endParaRPr lang="ru-RU" sz="2100" dirty="0">
              <a:latin typeface="Times New Roman" panose="02020603050405020304" pitchFamily="18" charset="0"/>
              <a:cs typeface="Times New Roman" panose="02020603050405020304" pitchFamily="18" charset="0"/>
            </a:endParaRPr>
          </a:p>
          <a:p>
            <a:pPr marL="0" indent="0">
              <a:buNone/>
            </a:pPr>
            <a:endParaRPr lang="ru-RU" sz="4500" dirty="0"/>
          </a:p>
          <a:p>
            <a:pPr algn="just">
              <a:buFont typeface="Wingdings" panose="05000000000000000000" pitchFamily="2" charset="2"/>
              <a:buChar char="ü"/>
            </a:pPr>
            <a:endParaRPr lang="ru-RU" b="1" dirty="0">
              <a:solidFill>
                <a:srgbClr val="FF0000"/>
              </a:solidFill>
            </a:endParaRPr>
          </a:p>
        </p:txBody>
      </p:sp>
      <p:pic>
        <p:nvPicPr>
          <p:cNvPr id="12" name="Рисунок 11">
            <a:extLst>
              <a:ext uri="{FF2B5EF4-FFF2-40B4-BE49-F238E27FC236}">
                <a16:creationId xmlns="" xmlns:a16="http://schemas.microsoft.com/office/drawing/2014/main" id="{BF4DA55E-EE7E-402A-AC94-A64ABF4D40E7}"/>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715374" y="131694"/>
            <a:ext cx="295275" cy="423595"/>
          </a:xfrm>
          <a:prstGeom prst="rect">
            <a:avLst/>
          </a:prstGeom>
        </p:spPr>
      </p:pic>
      <p:sp>
        <p:nvSpPr>
          <p:cNvPr id="6" name="Заголовок 15">
            <a:extLst>
              <a:ext uri="{FF2B5EF4-FFF2-40B4-BE49-F238E27FC236}">
                <a16:creationId xmlns="" xmlns:a16="http://schemas.microsoft.com/office/drawing/2014/main" id="{F2E1979E-91A2-49E6-B2E6-02C3E0460F2C}"/>
              </a:ext>
            </a:extLst>
          </p:cNvPr>
          <p:cNvSpPr>
            <a:spLocks noGrp="1"/>
          </p:cNvSpPr>
          <p:nvPr>
            <p:ph type="title"/>
          </p:nvPr>
        </p:nvSpPr>
        <p:spPr>
          <a:xfrm>
            <a:off x="3771899" y="117477"/>
            <a:ext cx="5105399" cy="511173"/>
          </a:xfrm>
        </p:spPr>
        <p:txBody>
          <a:bodyPr>
            <a:noAutofit/>
          </a:bodyPr>
          <a:lstStyle/>
          <a:p>
            <a:pPr algn="ctr"/>
            <a:r>
              <a:rPr lang="uk-UA" sz="24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ПЛАНИ НА НАСТУПНИЙ РІК</a:t>
            </a:r>
            <a:endParaRPr lang="ru-RU"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713596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D827BFEE-22A2-DBCE-7963-19901D6698A3}"/>
              </a:ext>
            </a:extLst>
          </p:cNvPr>
          <p:cNvSpPr>
            <a:spLocks noGrp="1"/>
          </p:cNvSpPr>
          <p:nvPr>
            <p:ph type="title"/>
          </p:nvPr>
        </p:nvSpPr>
        <p:spPr>
          <a:xfrm>
            <a:off x="5491422" y="104440"/>
            <a:ext cx="3652578" cy="311591"/>
          </a:xfrm>
        </p:spPr>
        <p:txBody>
          <a:bodyPr>
            <a:normAutofit fontScale="90000"/>
          </a:bodyPr>
          <a:lstStyle/>
          <a:p>
            <a:r>
              <a:rPr lang="x-none" sz="2101" b="1" dirty="0">
                <a:solidFill>
                  <a:srgbClr val="FF0000"/>
                </a:solidFill>
                <a:latin typeface="Times New Roman" panose="02020603050405020304" pitchFamily="18" charset="0"/>
                <a:cs typeface="Times New Roman" panose="02020603050405020304" pitchFamily="18" charset="0"/>
              </a:rPr>
              <a:t>ФІНАНСОВІ ПОКАЗНИКИ</a:t>
            </a:r>
          </a:p>
        </p:txBody>
      </p:sp>
      <p:graphicFrame>
        <p:nvGraphicFramePr>
          <p:cNvPr id="21" name="Объект 20">
            <a:extLst>
              <a:ext uri="{FF2B5EF4-FFF2-40B4-BE49-F238E27FC236}">
                <a16:creationId xmlns="" xmlns:a16="http://schemas.microsoft.com/office/drawing/2014/main" id="{542D4C55-D80C-E590-28B9-B64AB811B16E}"/>
              </a:ext>
            </a:extLst>
          </p:cNvPr>
          <p:cNvGraphicFramePr>
            <a:graphicFrameLocks noGrp="1"/>
          </p:cNvGraphicFramePr>
          <p:nvPr>
            <p:ph sz="half" idx="2"/>
          </p:nvPr>
        </p:nvGraphicFramePr>
        <p:xfrm>
          <a:off x="143124" y="875053"/>
          <a:ext cx="4228192" cy="5441428"/>
        </p:xfrm>
        <a:graphic>
          <a:graphicData uri="http://schemas.openxmlformats.org/drawingml/2006/table">
            <a:tbl>
              <a:tblPr firstRow="1" firstCol="1" bandRow="1">
                <a:tableStyleId>{5C22544A-7EE6-4342-B048-85BDC9FD1C3A}</a:tableStyleId>
              </a:tblPr>
              <a:tblGrid>
                <a:gridCol w="565521">
                  <a:extLst>
                    <a:ext uri="{9D8B030D-6E8A-4147-A177-3AD203B41FA5}">
                      <a16:colId xmlns="" xmlns:a16="http://schemas.microsoft.com/office/drawing/2014/main" val="2482215206"/>
                    </a:ext>
                  </a:extLst>
                </a:gridCol>
                <a:gridCol w="3662671">
                  <a:extLst>
                    <a:ext uri="{9D8B030D-6E8A-4147-A177-3AD203B41FA5}">
                      <a16:colId xmlns="" xmlns:a16="http://schemas.microsoft.com/office/drawing/2014/main" val="1152831429"/>
                    </a:ext>
                  </a:extLst>
                </a:gridCol>
              </a:tblGrid>
              <a:tr h="176789">
                <a:tc gridSpan="2">
                  <a:txBody>
                    <a:bodyPr/>
                    <a:lstStyle/>
                    <a:p>
                      <a:r>
                        <a:rPr lang="uk-UA" sz="1100" dirty="0">
                          <a:effectLst/>
                          <a:latin typeface="Times New Roman" panose="02020603050405020304" pitchFamily="18" charset="0"/>
                          <a:cs typeface="Times New Roman" panose="02020603050405020304" pitchFamily="18" charset="0"/>
                        </a:rPr>
                        <a:t>Доходи від власності та підприємницької діяльності</a:t>
                      </a:r>
                    </a:p>
                    <a:p>
                      <a:endParaRPr lang="x-none"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772" marR="12772" marT="2358" marB="0"/>
                </a:tc>
                <a:tc hMerge="1">
                  <a:txBody>
                    <a:bodyPr/>
                    <a:lstStyle/>
                    <a:p>
                      <a:endParaRPr lang="x-none"/>
                    </a:p>
                  </a:txBody>
                  <a:tcPr/>
                </a:tc>
                <a:extLst>
                  <a:ext uri="{0D108BD9-81ED-4DB2-BD59-A6C34878D82A}">
                    <a16:rowId xmlns="" xmlns:a16="http://schemas.microsoft.com/office/drawing/2014/main" val="2925666481"/>
                  </a:ext>
                </a:extLst>
              </a:tr>
              <a:tr h="176789">
                <a:tc>
                  <a:txBody>
                    <a:bodyPr/>
                    <a:lstStyle/>
                    <a:p>
                      <a:r>
                        <a:rPr lang="x-none" sz="1100" b="0" dirty="0">
                          <a:solidFill>
                            <a:schemeClr val="tx1"/>
                          </a:solidFill>
                          <a:effectLst/>
                          <a:latin typeface="Times New Roman" panose="02020603050405020304" pitchFamily="18" charset="0"/>
                          <a:cs typeface="Times New Roman" panose="02020603050405020304" pitchFamily="18" charset="0"/>
                        </a:rPr>
                        <a:t> </a:t>
                      </a:r>
                      <a:endParaRPr lang="x-none" sz="11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772" marR="12772" marT="2358" marB="0">
                    <a:solidFill>
                      <a:schemeClr val="bg2"/>
                    </a:solidFill>
                  </a:tcPr>
                </a:tc>
                <a:tc>
                  <a:txBody>
                    <a:bodyPr/>
                    <a:lstStyle/>
                    <a:p>
                      <a:r>
                        <a:rPr lang="uk-UA" sz="1100" b="0" dirty="0">
                          <a:solidFill>
                            <a:schemeClr val="tx1"/>
                          </a:solidFill>
                          <a:effectLst/>
                          <a:latin typeface="Times New Roman" panose="02020603050405020304" pitchFamily="18" charset="0"/>
                          <a:cs typeface="Times New Roman" panose="02020603050405020304" pitchFamily="18" charset="0"/>
                        </a:rPr>
                        <a:t>22 568,00 грн – 0,74 %, з них:</a:t>
                      </a:r>
                      <a:endParaRPr lang="x-none" sz="11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772" marR="12772" marT="2358" marB="0">
                    <a:solidFill>
                      <a:schemeClr val="bg2"/>
                    </a:solidFill>
                  </a:tcPr>
                </a:tc>
                <a:extLst>
                  <a:ext uri="{0D108BD9-81ED-4DB2-BD59-A6C34878D82A}">
                    <a16:rowId xmlns="" xmlns:a16="http://schemas.microsoft.com/office/drawing/2014/main" val="147360856"/>
                  </a:ext>
                </a:extLst>
              </a:tr>
              <a:tr h="335391">
                <a:tc gridSpan="2">
                  <a:txBody>
                    <a:bodyPr/>
                    <a:lstStyle/>
                    <a:p>
                      <a:r>
                        <a:rPr lang="x-none" sz="1100" b="0" dirty="0">
                          <a:solidFill>
                            <a:schemeClr val="tx1"/>
                          </a:solidFill>
                          <a:effectLst/>
                          <a:latin typeface="Times New Roman" panose="02020603050405020304" pitchFamily="18" charset="0"/>
                          <a:cs typeface="Times New Roman" panose="02020603050405020304" pitchFamily="18" charset="0"/>
                        </a:rPr>
                        <a:t>Частина чистого доходу комун (унітарних) п-ств та їх об</a:t>
                      </a:r>
                      <a:r>
                        <a:rPr lang="en-US" sz="1100" b="0" dirty="0">
                          <a:solidFill>
                            <a:schemeClr val="tx1"/>
                          </a:solidFill>
                          <a:effectLst/>
                          <a:latin typeface="Times New Roman" panose="02020603050405020304" pitchFamily="18" charset="0"/>
                          <a:cs typeface="Times New Roman" panose="02020603050405020304" pitchFamily="18" charset="0"/>
                        </a:rPr>
                        <a:t>`</a:t>
                      </a:r>
                      <a:r>
                        <a:rPr lang="x-none" sz="1100" b="0" dirty="0">
                          <a:solidFill>
                            <a:schemeClr val="tx1"/>
                          </a:solidFill>
                          <a:effectLst/>
                          <a:latin typeface="Times New Roman" panose="02020603050405020304" pitchFamily="18" charset="0"/>
                          <a:cs typeface="Times New Roman" panose="02020603050405020304" pitchFamily="18" charset="0"/>
                        </a:rPr>
                        <a:t>єднань</a:t>
                      </a:r>
                      <a:endParaRPr lang="x-none" sz="11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772" marR="12772" marT="2358" marB="0">
                    <a:solidFill>
                      <a:schemeClr val="bg2"/>
                    </a:solidFill>
                  </a:tcPr>
                </a:tc>
                <a:tc hMerge="1">
                  <a:txBody>
                    <a:bodyPr/>
                    <a:lstStyle/>
                    <a:p>
                      <a:endParaRPr lang="x-none"/>
                    </a:p>
                  </a:txBody>
                  <a:tcPr/>
                </a:tc>
                <a:extLst>
                  <a:ext uri="{0D108BD9-81ED-4DB2-BD59-A6C34878D82A}">
                    <a16:rowId xmlns="" xmlns:a16="http://schemas.microsoft.com/office/drawing/2014/main" val="798468873"/>
                  </a:ext>
                </a:extLst>
              </a:tr>
              <a:tr h="176789">
                <a:tc>
                  <a:txBody>
                    <a:bodyPr/>
                    <a:lstStyle/>
                    <a:p>
                      <a:r>
                        <a:rPr lang="x-none" sz="1100" b="0">
                          <a:solidFill>
                            <a:schemeClr val="tx1"/>
                          </a:solidFill>
                          <a:effectLst/>
                          <a:latin typeface="Times New Roman" panose="02020603050405020304" pitchFamily="18" charset="0"/>
                          <a:cs typeface="Times New Roman" panose="02020603050405020304" pitchFamily="18" charset="0"/>
                        </a:rPr>
                        <a:t> </a:t>
                      </a:r>
                      <a:endParaRPr lang="x-none" sz="11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772" marR="12772" marT="2358" marB="0">
                    <a:solidFill>
                      <a:schemeClr val="bg2"/>
                    </a:solidFill>
                  </a:tcPr>
                </a:tc>
                <a:tc>
                  <a:txBody>
                    <a:bodyPr/>
                    <a:lstStyle/>
                    <a:p>
                      <a:r>
                        <a:rPr lang="uk-UA" sz="1100" b="0" dirty="0">
                          <a:solidFill>
                            <a:schemeClr val="tx1"/>
                          </a:solidFill>
                          <a:effectLst/>
                          <a:latin typeface="Times New Roman" panose="02020603050405020304" pitchFamily="18" charset="0"/>
                          <a:cs typeface="Times New Roman" panose="02020603050405020304" pitchFamily="18" charset="0"/>
                        </a:rPr>
                        <a:t>8 276,00 грн </a:t>
                      </a:r>
                      <a:endParaRPr lang="x-none" sz="11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772" marR="12772" marT="2358" marB="0">
                    <a:solidFill>
                      <a:schemeClr val="bg2"/>
                    </a:solidFill>
                  </a:tcPr>
                </a:tc>
                <a:extLst>
                  <a:ext uri="{0D108BD9-81ED-4DB2-BD59-A6C34878D82A}">
                    <a16:rowId xmlns="" xmlns:a16="http://schemas.microsoft.com/office/drawing/2014/main" val="119017325"/>
                  </a:ext>
                </a:extLst>
              </a:tr>
              <a:tr h="176789">
                <a:tc gridSpan="2">
                  <a:txBody>
                    <a:bodyPr/>
                    <a:lstStyle/>
                    <a:p>
                      <a:r>
                        <a:rPr lang="x-none" sz="1100" b="0" dirty="0">
                          <a:solidFill>
                            <a:schemeClr val="tx1"/>
                          </a:solidFill>
                          <a:effectLst/>
                          <a:latin typeface="Times New Roman" panose="02020603050405020304" pitchFamily="18" charset="0"/>
                          <a:cs typeface="Times New Roman" panose="02020603050405020304" pitchFamily="18" charset="0"/>
                        </a:rPr>
                        <a:t>Адміністративні штрафи та інші санкції</a:t>
                      </a:r>
                      <a:endParaRPr lang="x-none" sz="11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772" marR="12772" marT="2358" marB="0">
                    <a:solidFill>
                      <a:schemeClr val="bg2"/>
                    </a:solidFill>
                  </a:tcPr>
                </a:tc>
                <a:tc hMerge="1">
                  <a:txBody>
                    <a:bodyPr/>
                    <a:lstStyle/>
                    <a:p>
                      <a:endParaRPr lang="x-none"/>
                    </a:p>
                  </a:txBody>
                  <a:tcPr/>
                </a:tc>
                <a:extLst>
                  <a:ext uri="{0D108BD9-81ED-4DB2-BD59-A6C34878D82A}">
                    <a16:rowId xmlns="" xmlns:a16="http://schemas.microsoft.com/office/drawing/2014/main" val="248895750"/>
                  </a:ext>
                </a:extLst>
              </a:tr>
              <a:tr h="176789">
                <a:tc>
                  <a:txBody>
                    <a:bodyPr/>
                    <a:lstStyle/>
                    <a:p>
                      <a:r>
                        <a:rPr lang="x-none" sz="1100" b="0">
                          <a:solidFill>
                            <a:schemeClr val="tx1"/>
                          </a:solidFill>
                          <a:effectLst/>
                          <a:latin typeface="Times New Roman" panose="02020603050405020304" pitchFamily="18" charset="0"/>
                          <a:cs typeface="Times New Roman" panose="02020603050405020304" pitchFamily="18" charset="0"/>
                        </a:rPr>
                        <a:t> </a:t>
                      </a:r>
                      <a:endParaRPr lang="x-none" sz="11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772" marR="12772" marT="2358" marB="0">
                    <a:solidFill>
                      <a:schemeClr val="bg2"/>
                    </a:solidFill>
                  </a:tcPr>
                </a:tc>
                <a:tc>
                  <a:txBody>
                    <a:bodyPr/>
                    <a:lstStyle/>
                    <a:p>
                      <a:r>
                        <a:rPr lang="uk-UA" sz="1100" b="0" dirty="0">
                          <a:solidFill>
                            <a:schemeClr val="tx1"/>
                          </a:solidFill>
                          <a:effectLst/>
                          <a:latin typeface="Times New Roman" panose="02020603050405020304" pitchFamily="18" charset="0"/>
                          <a:cs typeface="Times New Roman" panose="02020603050405020304" pitchFamily="18" charset="0"/>
                        </a:rPr>
                        <a:t>14292,00 грн</a:t>
                      </a:r>
                      <a:endParaRPr lang="x-none" sz="11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772" marR="12772" marT="2358" marB="0">
                    <a:solidFill>
                      <a:schemeClr val="bg2"/>
                    </a:solidFill>
                  </a:tcPr>
                </a:tc>
                <a:extLst>
                  <a:ext uri="{0D108BD9-81ED-4DB2-BD59-A6C34878D82A}">
                    <a16:rowId xmlns="" xmlns:a16="http://schemas.microsoft.com/office/drawing/2014/main" val="839938089"/>
                  </a:ext>
                </a:extLst>
              </a:tr>
              <a:tr h="351126">
                <a:tc gridSpan="2">
                  <a:txBody>
                    <a:bodyPr/>
                    <a:lstStyle/>
                    <a:p>
                      <a:r>
                        <a:rPr lang="x-none" sz="1100" dirty="0">
                          <a:effectLst/>
                          <a:latin typeface="Times New Roman" panose="02020603050405020304" pitchFamily="18" charset="0"/>
                          <a:cs typeface="Times New Roman" panose="02020603050405020304" pitchFamily="18" charset="0"/>
                        </a:rPr>
                        <a:t> </a:t>
                      </a:r>
                      <a:r>
                        <a:rPr lang="uk-UA" sz="1100" dirty="0">
                          <a:effectLst/>
                          <a:latin typeface="Times New Roman" panose="02020603050405020304" pitchFamily="18" charset="0"/>
                          <a:cs typeface="Times New Roman" panose="02020603050405020304" pitchFamily="18" charset="0"/>
                        </a:rPr>
                        <a:t>Адміністративні збори та платежі, доходи від некомерційної </a:t>
                      </a:r>
                      <a:r>
                        <a:rPr lang="uk-UA" sz="1100" dirty="0" err="1">
                          <a:effectLst/>
                          <a:latin typeface="Times New Roman" panose="02020603050405020304" pitchFamily="18" charset="0"/>
                          <a:cs typeface="Times New Roman" panose="02020603050405020304" pitchFamily="18" charset="0"/>
                        </a:rPr>
                        <a:t>д</a:t>
                      </a:r>
                      <a:r>
                        <a:rPr lang="uk-UA" sz="1100" dirty="0">
                          <a:effectLst/>
                          <a:latin typeface="Times New Roman" panose="02020603050405020304" pitchFamily="18" charset="0"/>
                          <a:cs typeface="Times New Roman" panose="02020603050405020304" pitchFamily="18" charset="0"/>
                        </a:rPr>
                        <a:t>-ті</a:t>
                      </a:r>
                      <a:endParaRPr lang="x-none"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772" marR="12772" marT="2358" marB="0"/>
                </a:tc>
                <a:tc hMerge="1">
                  <a:txBody>
                    <a:bodyPr/>
                    <a:lstStyle/>
                    <a:p>
                      <a:endParaRPr lang="x-none"/>
                    </a:p>
                  </a:txBody>
                  <a:tcPr/>
                </a:tc>
                <a:extLst>
                  <a:ext uri="{0D108BD9-81ED-4DB2-BD59-A6C34878D82A}">
                    <a16:rowId xmlns="" xmlns:a16="http://schemas.microsoft.com/office/drawing/2014/main" val="2460832509"/>
                  </a:ext>
                </a:extLst>
              </a:tr>
              <a:tr h="176789">
                <a:tc>
                  <a:txBody>
                    <a:bodyPr/>
                    <a:lstStyle/>
                    <a:p>
                      <a:r>
                        <a:rPr lang="x-none" sz="1100" b="0" dirty="0">
                          <a:solidFill>
                            <a:schemeClr val="tx1"/>
                          </a:solidFill>
                          <a:effectLst/>
                          <a:latin typeface="Times New Roman" panose="02020603050405020304" pitchFamily="18" charset="0"/>
                          <a:cs typeface="Times New Roman" panose="02020603050405020304" pitchFamily="18" charset="0"/>
                        </a:rPr>
                        <a:t> </a:t>
                      </a:r>
                      <a:endParaRPr lang="x-none" sz="11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772" marR="12772" marT="2358" marB="0">
                    <a:solidFill>
                      <a:schemeClr val="bg2"/>
                    </a:solidFill>
                  </a:tcPr>
                </a:tc>
                <a:tc>
                  <a:txBody>
                    <a:bodyPr/>
                    <a:lstStyle/>
                    <a:p>
                      <a:r>
                        <a:rPr lang="uk-UA" sz="1100" b="0" dirty="0">
                          <a:solidFill>
                            <a:schemeClr val="tx1"/>
                          </a:solidFill>
                          <a:effectLst/>
                          <a:latin typeface="Times New Roman" panose="02020603050405020304" pitchFamily="18" charset="0"/>
                          <a:cs typeface="Times New Roman" panose="02020603050405020304" pitchFamily="18" charset="0"/>
                        </a:rPr>
                        <a:t>693 924,31 грн – 22,88 %, з них:</a:t>
                      </a:r>
                      <a:endParaRPr lang="x-none" sz="11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772" marR="12772" marT="2358" marB="0">
                    <a:solidFill>
                      <a:schemeClr val="bg2"/>
                    </a:solidFill>
                  </a:tcPr>
                </a:tc>
                <a:extLst>
                  <a:ext uri="{0D108BD9-81ED-4DB2-BD59-A6C34878D82A}">
                    <a16:rowId xmlns="" xmlns:a16="http://schemas.microsoft.com/office/drawing/2014/main" val="1562052050"/>
                  </a:ext>
                </a:extLst>
              </a:tr>
              <a:tr h="176789">
                <a:tc gridSpan="2">
                  <a:txBody>
                    <a:bodyPr/>
                    <a:lstStyle/>
                    <a:p>
                      <a:r>
                        <a:rPr lang="uk-UA" sz="1100" b="0" dirty="0">
                          <a:solidFill>
                            <a:schemeClr val="tx1"/>
                          </a:solidFill>
                          <a:effectLst/>
                          <a:latin typeface="Times New Roman" panose="02020603050405020304" pitchFamily="18" charset="0"/>
                          <a:cs typeface="Times New Roman" panose="02020603050405020304" pitchFamily="18" charset="0"/>
                        </a:rPr>
                        <a:t>Плата за надання адміністративних послуг</a:t>
                      </a:r>
                      <a:endParaRPr lang="x-none" sz="11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772" marR="12772" marT="2358" marB="0">
                    <a:solidFill>
                      <a:schemeClr val="bg2"/>
                    </a:solidFill>
                  </a:tcPr>
                </a:tc>
                <a:tc hMerge="1">
                  <a:txBody>
                    <a:bodyPr/>
                    <a:lstStyle/>
                    <a:p>
                      <a:endParaRPr lang="x-none"/>
                    </a:p>
                  </a:txBody>
                  <a:tcPr/>
                </a:tc>
                <a:extLst>
                  <a:ext uri="{0D108BD9-81ED-4DB2-BD59-A6C34878D82A}">
                    <a16:rowId xmlns="" xmlns:a16="http://schemas.microsoft.com/office/drawing/2014/main" val="515906968"/>
                  </a:ext>
                </a:extLst>
              </a:tr>
              <a:tr h="176789">
                <a:tc>
                  <a:txBody>
                    <a:bodyPr/>
                    <a:lstStyle/>
                    <a:p>
                      <a:r>
                        <a:rPr lang="x-none" sz="1100" b="0">
                          <a:solidFill>
                            <a:schemeClr val="tx1"/>
                          </a:solidFill>
                          <a:effectLst/>
                          <a:latin typeface="Times New Roman" panose="02020603050405020304" pitchFamily="18" charset="0"/>
                          <a:cs typeface="Times New Roman" panose="02020603050405020304" pitchFamily="18" charset="0"/>
                        </a:rPr>
                        <a:t> </a:t>
                      </a:r>
                      <a:endParaRPr lang="x-none" sz="11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772" marR="12772" marT="2358" marB="0">
                    <a:solidFill>
                      <a:schemeClr val="bg2"/>
                    </a:solidFill>
                  </a:tcPr>
                </a:tc>
                <a:tc>
                  <a:txBody>
                    <a:bodyPr/>
                    <a:lstStyle/>
                    <a:p>
                      <a:r>
                        <a:rPr lang="uk-UA" sz="1100" b="0" dirty="0">
                          <a:solidFill>
                            <a:schemeClr val="tx1"/>
                          </a:solidFill>
                          <a:effectLst/>
                          <a:latin typeface="Times New Roman" panose="02020603050405020304" pitchFamily="18" charset="0"/>
                          <a:cs typeface="Times New Roman" panose="02020603050405020304" pitchFamily="18" charset="0"/>
                        </a:rPr>
                        <a:t>147 619,25 грн</a:t>
                      </a:r>
                      <a:endParaRPr lang="x-none" sz="11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772" marR="12772" marT="2358" marB="0">
                    <a:solidFill>
                      <a:schemeClr val="bg2"/>
                    </a:solidFill>
                  </a:tcPr>
                </a:tc>
                <a:extLst>
                  <a:ext uri="{0D108BD9-81ED-4DB2-BD59-A6C34878D82A}">
                    <a16:rowId xmlns="" xmlns:a16="http://schemas.microsoft.com/office/drawing/2014/main" val="1148223795"/>
                  </a:ext>
                </a:extLst>
              </a:tr>
              <a:tr h="351126">
                <a:tc gridSpan="2">
                  <a:txBody>
                    <a:bodyPr/>
                    <a:lstStyle/>
                    <a:p>
                      <a:r>
                        <a:rPr lang="uk-UA" sz="1100" b="0" dirty="0">
                          <a:solidFill>
                            <a:schemeClr val="tx1"/>
                          </a:solidFill>
                          <a:effectLst/>
                          <a:latin typeface="Times New Roman" panose="02020603050405020304" pitchFamily="18" charset="0"/>
                          <a:cs typeface="Times New Roman" panose="02020603050405020304" pitchFamily="18" charset="0"/>
                        </a:rPr>
                        <a:t>Адміністративний збір за </a:t>
                      </a:r>
                      <a:r>
                        <a:rPr lang="uk-UA" sz="1100" b="0" dirty="0" err="1">
                          <a:solidFill>
                            <a:schemeClr val="tx1"/>
                          </a:solidFill>
                          <a:effectLst/>
                          <a:latin typeface="Times New Roman" panose="02020603050405020304" pitchFamily="18" charset="0"/>
                          <a:cs typeface="Times New Roman" panose="02020603050405020304" pitchFamily="18" charset="0"/>
                        </a:rPr>
                        <a:t>держ</a:t>
                      </a:r>
                      <a:r>
                        <a:rPr lang="uk-UA" sz="1100" b="0" dirty="0">
                          <a:solidFill>
                            <a:schemeClr val="tx1"/>
                          </a:solidFill>
                          <a:effectLst/>
                          <a:latin typeface="Times New Roman" panose="02020603050405020304" pitchFamily="18" charset="0"/>
                          <a:cs typeface="Times New Roman" panose="02020603050405020304" pitchFamily="18" charset="0"/>
                        </a:rPr>
                        <a:t>. реєстрацію прав на </a:t>
                      </a:r>
                      <a:r>
                        <a:rPr lang="uk-UA" sz="1100" b="0" dirty="0" err="1">
                          <a:solidFill>
                            <a:schemeClr val="tx1"/>
                          </a:solidFill>
                          <a:effectLst/>
                          <a:latin typeface="Times New Roman" panose="02020603050405020304" pitchFamily="18" charset="0"/>
                          <a:cs typeface="Times New Roman" panose="02020603050405020304" pitchFamily="18" charset="0"/>
                        </a:rPr>
                        <a:t>нерух</a:t>
                      </a:r>
                      <a:r>
                        <a:rPr lang="uk-UA" sz="1100" b="0" dirty="0">
                          <a:solidFill>
                            <a:schemeClr val="tx1"/>
                          </a:solidFill>
                          <a:effectLst/>
                          <a:latin typeface="Times New Roman" panose="02020603050405020304" pitchFamily="18" charset="0"/>
                          <a:cs typeface="Times New Roman" panose="02020603050405020304" pitchFamily="18" charset="0"/>
                        </a:rPr>
                        <a:t>. майно</a:t>
                      </a:r>
                      <a:endParaRPr lang="x-none" sz="11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772" marR="12772" marT="2358" marB="0">
                    <a:solidFill>
                      <a:schemeClr val="bg2"/>
                    </a:solidFill>
                  </a:tcPr>
                </a:tc>
                <a:tc hMerge="1">
                  <a:txBody>
                    <a:bodyPr/>
                    <a:lstStyle/>
                    <a:p>
                      <a:endParaRPr lang="x-none"/>
                    </a:p>
                  </a:txBody>
                  <a:tcPr/>
                </a:tc>
                <a:extLst>
                  <a:ext uri="{0D108BD9-81ED-4DB2-BD59-A6C34878D82A}">
                    <a16:rowId xmlns="" xmlns:a16="http://schemas.microsoft.com/office/drawing/2014/main" val="3666547603"/>
                  </a:ext>
                </a:extLst>
              </a:tr>
              <a:tr h="176789">
                <a:tc>
                  <a:txBody>
                    <a:bodyPr/>
                    <a:lstStyle/>
                    <a:p>
                      <a:r>
                        <a:rPr lang="x-none" sz="1100" b="0">
                          <a:solidFill>
                            <a:schemeClr val="tx1"/>
                          </a:solidFill>
                          <a:effectLst/>
                          <a:latin typeface="Times New Roman" panose="02020603050405020304" pitchFamily="18" charset="0"/>
                          <a:cs typeface="Times New Roman" panose="02020603050405020304" pitchFamily="18" charset="0"/>
                        </a:rPr>
                        <a:t> </a:t>
                      </a:r>
                      <a:endParaRPr lang="x-none" sz="11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772" marR="12772" marT="2358" marB="0">
                    <a:solidFill>
                      <a:schemeClr val="bg2"/>
                    </a:solidFill>
                  </a:tcPr>
                </a:tc>
                <a:tc>
                  <a:txBody>
                    <a:bodyPr/>
                    <a:lstStyle/>
                    <a:p>
                      <a:r>
                        <a:rPr lang="uk-UA" sz="1100" b="0" dirty="0">
                          <a:solidFill>
                            <a:schemeClr val="tx1"/>
                          </a:solidFill>
                          <a:effectLst/>
                          <a:latin typeface="Times New Roman" panose="02020603050405020304" pitchFamily="18" charset="0"/>
                          <a:cs typeface="Times New Roman" panose="02020603050405020304" pitchFamily="18" charset="0"/>
                        </a:rPr>
                        <a:t>257 878,00 грн</a:t>
                      </a:r>
                      <a:endParaRPr lang="x-none" sz="11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772" marR="12772" marT="2358" marB="0">
                    <a:solidFill>
                      <a:schemeClr val="bg2"/>
                    </a:solidFill>
                  </a:tcPr>
                </a:tc>
                <a:extLst>
                  <a:ext uri="{0D108BD9-81ED-4DB2-BD59-A6C34878D82A}">
                    <a16:rowId xmlns="" xmlns:a16="http://schemas.microsoft.com/office/drawing/2014/main" val="2064350734"/>
                  </a:ext>
                </a:extLst>
              </a:tr>
              <a:tr h="176789">
                <a:tc gridSpan="2">
                  <a:txBody>
                    <a:bodyPr/>
                    <a:lstStyle/>
                    <a:p>
                      <a:r>
                        <a:rPr lang="uk-UA" sz="1100" b="0" dirty="0">
                          <a:solidFill>
                            <a:schemeClr val="tx1"/>
                          </a:solidFill>
                          <a:effectLst/>
                          <a:latin typeface="Times New Roman" panose="02020603050405020304" pitchFamily="18" charset="0"/>
                          <a:cs typeface="Times New Roman" panose="02020603050405020304" pitchFamily="18" charset="0"/>
                        </a:rPr>
                        <a:t>Державне мито за спадщину і дарування</a:t>
                      </a:r>
                      <a:endParaRPr lang="x-none" sz="11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772" marR="12772" marT="2358" marB="0">
                    <a:solidFill>
                      <a:schemeClr val="bg2"/>
                    </a:solidFill>
                  </a:tcPr>
                </a:tc>
                <a:tc hMerge="1">
                  <a:txBody>
                    <a:bodyPr/>
                    <a:lstStyle/>
                    <a:p>
                      <a:endParaRPr lang="x-none"/>
                    </a:p>
                  </a:txBody>
                  <a:tcPr/>
                </a:tc>
                <a:extLst>
                  <a:ext uri="{0D108BD9-81ED-4DB2-BD59-A6C34878D82A}">
                    <a16:rowId xmlns="" xmlns:a16="http://schemas.microsoft.com/office/drawing/2014/main" val="57354724"/>
                  </a:ext>
                </a:extLst>
              </a:tr>
              <a:tr h="176789">
                <a:tc>
                  <a:txBody>
                    <a:bodyPr/>
                    <a:lstStyle/>
                    <a:p>
                      <a:r>
                        <a:rPr lang="x-none" sz="1100" b="0">
                          <a:solidFill>
                            <a:schemeClr val="tx1"/>
                          </a:solidFill>
                          <a:effectLst/>
                          <a:latin typeface="Times New Roman" panose="02020603050405020304" pitchFamily="18" charset="0"/>
                          <a:cs typeface="Times New Roman" panose="02020603050405020304" pitchFamily="18" charset="0"/>
                        </a:rPr>
                        <a:t> </a:t>
                      </a:r>
                      <a:endParaRPr lang="x-none" sz="11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772" marR="12772" marT="2358" marB="0">
                    <a:solidFill>
                      <a:schemeClr val="bg2"/>
                    </a:solidFill>
                  </a:tcPr>
                </a:tc>
                <a:tc>
                  <a:txBody>
                    <a:bodyPr/>
                    <a:lstStyle/>
                    <a:p>
                      <a:r>
                        <a:rPr lang="uk-UA" sz="1100" b="0" dirty="0">
                          <a:solidFill>
                            <a:schemeClr val="tx1"/>
                          </a:solidFill>
                          <a:effectLst/>
                          <a:latin typeface="Times New Roman" panose="02020603050405020304" pitchFamily="18" charset="0"/>
                          <a:cs typeface="Times New Roman" panose="02020603050405020304" pitchFamily="18" charset="0"/>
                        </a:rPr>
                        <a:t>288 427,06 грн</a:t>
                      </a:r>
                      <a:endParaRPr lang="x-none" sz="11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772" marR="12772" marT="2358" marB="0">
                    <a:solidFill>
                      <a:schemeClr val="bg2"/>
                    </a:solidFill>
                  </a:tcPr>
                </a:tc>
                <a:extLst>
                  <a:ext uri="{0D108BD9-81ED-4DB2-BD59-A6C34878D82A}">
                    <a16:rowId xmlns="" xmlns:a16="http://schemas.microsoft.com/office/drawing/2014/main" val="2045152268"/>
                  </a:ext>
                </a:extLst>
              </a:tr>
              <a:tr h="176789">
                <a:tc gridSpan="2">
                  <a:txBody>
                    <a:bodyPr/>
                    <a:lstStyle/>
                    <a:p>
                      <a:r>
                        <a:rPr lang="uk-UA" sz="1100">
                          <a:effectLst/>
                          <a:latin typeface="Times New Roman" panose="02020603050405020304" pitchFamily="18" charset="0"/>
                          <a:cs typeface="Times New Roman" panose="02020603050405020304" pitchFamily="18" charset="0"/>
                        </a:rPr>
                        <a:t>Інші неподаткові надходження</a:t>
                      </a:r>
                      <a:endParaRPr lang="x-non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772" marR="12772" marT="2358" marB="0"/>
                </a:tc>
                <a:tc hMerge="1">
                  <a:txBody>
                    <a:bodyPr/>
                    <a:lstStyle/>
                    <a:p>
                      <a:endParaRPr lang="x-none"/>
                    </a:p>
                  </a:txBody>
                  <a:tcPr/>
                </a:tc>
                <a:extLst>
                  <a:ext uri="{0D108BD9-81ED-4DB2-BD59-A6C34878D82A}">
                    <a16:rowId xmlns="" xmlns:a16="http://schemas.microsoft.com/office/drawing/2014/main" val="527382599"/>
                  </a:ext>
                </a:extLst>
              </a:tr>
              <a:tr h="176789">
                <a:tc>
                  <a:txBody>
                    <a:bodyPr/>
                    <a:lstStyle/>
                    <a:p>
                      <a:r>
                        <a:rPr lang="x-none" sz="1100" b="0" dirty="0">
                          <a:solidFill>
                            <a:schemeClr val="tx1"/>
                          </a:solidFill>
                          <a:effectLst/>
                          <a:latin typeface="Times New Roman" panose="02020603050405020304" pitchFamily="18" charset="0"/>
                          <a:cs typeface="Times New Roman" panose="02020603050405020304" pitchFamily="18" charset="0"/>
                        </a:rPr>
                        <a:t> </a:t>
                      </a:r>
                      <a:endParaRPr lang="x-none" sz="11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772" marR="12772" marT="2358" marB="0">
                    <a:solidFill>
                      <a:schemeClr val="bg2"/>
                    </a:solidFill>
                  </a:tcPr>
                </a:tc>
                <a:tc>
                  <a:txBody>
                    <a:bodyPr/>
                    <a:lstStyle/>
                    <a:p>
                      <a:r>
                        <a:rPr lang="uk-UA" sz="1100" b="0" dirty="0">
                          <a:solidFill>
                            <a:schemeClr val="tx1"/>
                          </a:solidFill>
                          <a:effectLst/>
                          <a:latin typeface="Times New Roman" panose="02020603050405020304" pitchFamily="18" charset="0"/>
                          <a:cs typeface="Times New Roman" panose="02020603050405020304" pitchFamily="18" charset="0"/>
                        </a:rPr>
                        <a:t>71 827,86 </a:t>
                      </a:r>
                      <a:r>
                        <a:rPr lang="uk-UA" sz="1100" b="0" dirty="0" err="1">
                          <a:solidFill>
                            <a:schemeClr val="tx1"/>
                          </a:solidFill>
                          <a:effectLst/>
                          <a:latin typeface="Times New Roman" panose="02020603050405020304" pitchFamily="18" charset="0"/>
                          <a:cs typeface="Times New Roman" panose="02020603050405020304" pitchFamily="18" charset="0"/>
                        </a:rPr>
                        <a:t>грн–</a:t>
                      </a:r>
                      <a:r>
                        <a:rPr lang="uk-UA" sz="1100" b="0" dirty="0">
                          <a:solidFill>
                            <a:schemeClr val="tx1"/>
                          </a:solidFill>
                          <a:effectLst/>
                          <a:latin typeface="Times New Roman" panose="02020603050405020304" pitchFamily="18" charset="0"/>
                          <a:cs typeface="Times New Roman" panose="02020603050405020304" pitchFamily="18" charset="0"/>
                        </a:rPr>
                        <a:t> 2,37 %, з них:</a:t>
                      </a:r>
                      <a:endParaRPr lang="x-none" sz="11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772" marR="12772" marT="2358" marB="0">
                    <a:solidFill>
                      <a:schemeClr val="bg2"/>
                    </a:solidFill>
                  </a:tcPr>
                </a:tc>
                <a:extLst>
                  <a:ext uri="{0D108BD9-81ED-4DB2-BD59-A6C34878D82A}">
                    <a16:rowId xmlns="" xmlns:a16="http://schemas.microsoft.com/office/drawing/2014/main" val="616899968"/>
                  </a:ext>
                </a:extLst>
              </a:tr>
              <a:tr h="176789">
                <a:tc gridSpan="2">
                  <a:txBody>
                    <a:bodyPr/>
                    <a:lstStyle/>
                    <a:p>
                      <a:r>
                        <a:rPr lang="uk-UA" sz="1100" b="0" dirty="0">
                          <a:solidFill>
                            <a:schemeClr val="tx1"/>
                          </a:solidFill>
                          <a:effectLst/>
                          <a:latin typeface="Times New Roman" panose="02020603050405020304" pitchFamily="18" charset="0"/>
                          <a:cs typeface="Times New Roman" panose="02020603050405020304" pitchFamily="18" charset="0"/>
                        </a:rPr>
                        <a:t>Інші надходження</a:t>
                      </a:r>
                      <a:endParaRPr lang="x-none" sz="11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772" marR="12772" marT="2358" marB="0">
                    <a:solidFill>
                      <a:schemeClr val="bg2"/>
                    </a:solidFill>
                  </a:tcPr>
                </a:tc>
                <a:tc hMerge="1">
                  <a:txBody>
                    <a:bodyPr/>
                    <a:lstStyle/>
                    <a:p>
                      <a:endParaRPr lang="x-none"/>
                    </a:p>
                  </a:txBody>
                  <a:tcPr/>
                </a:tc>
                <a:extLst>
                  <a:ext uri="{0D108BD9-81ED-4DB2-BD59-A6C34878D82A}">
                    <a16:rowId xmlns="" xmlns:a16="http://schemas.microsoft.com/office/drawing/2014/main" val="813730333"/>
                  </a:ext>
                </a:extLst>
              </a:tr>
              <a:tr h="176789">
                <a:tc>
                  <a:txBody>
                    <a:bodyPr/>
                    <a:lstStyle/>
                    <a:p>
                      <a:r>
                        <a:rPr lang="x-none" sz="1100" b="0">
                          <a:solidFill>
                            <a:schemeClr val="tx1"/>
                          </a:solidFill>
                          <a:effectLst/>
                          <a:latin typeface="Times New Roman" panose="02020603050405020304" pitchFamily="18" charset="0"/>
                          <a:cs typeface="Times New Roman" panose="02020603050405020304" pitchFamily="18" charset="0"/>
                        </a:rPr>
                        <a:t> </a:t>
                      </a:r>
                      <a:endParaRPr lang="x-none" sz="11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772" marR="12772" marT="2358" marB="0">
                    <a:solidFill>
                      <a:schemeClr val="bg2"/>
                    </a:solidFill>
                  </a:tcPr>
                </a:tc>
                <a:tc>
                  <a:txBody>
                    <a:bodyPr/>
                    <a:lstStyle/>
                    <a:p>
                      <a:r>
                        <a:rPr lang="uk-UA" sz="1100" b="0" dirty="0">
                          <a:solidFill>
                            <a:schemeClr val="tx1"/>
                          </a:solidFill>
                          <a:effectLst/>
                          <a:latin typeface="Times New Roman" panose="02020603050405020304" pitchFamily="18" charset="0"/>
                          <a:cs typeface="Times New Roman" panose="02020603050405020304" pitchFamily="18" charset="0"/>
                        </a:rPr>
                        <a:t>53 335,39 грн</a:t>
                      </a:r>
                      <a:endParaRPr lang="x-none" sz="11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772" marR="12772" marT="2358" marB="0">
                    <a:solidFill>
                      <a:schemeClr val="bg2"/>
                    </a:solidFill>
                  </a:tcPr>
                </a:tc>
                <a:extLst>
                  <a:ext uri="{0D108BD9-81ED-4DB2-BD59-A6C34878D82A}">
                    <a16:rowId xmlns="" xmlns:a16="http://schemas.microsoft.com/office/drawing/2014/main" val="683029385"/>
                  </a:ext>
                </a:extLst>
              </a:tr>
              <a:tr h="176789">
                <a:tc gridSpan="2">
                  <a:txBody>
                    <a:bodyPr/>
                    <a:lstStyle/>
                    <a:p>
                      <a:r>
                        <a:rPr lang="uk-UA" sz="1100" b="0" dirty="0">
                          <a:solidFill>
                            <a:schemeClr val="tx1"/>
                          </a:solidFill>
                          <a:effectLst/>
                          <a:latin typeface="Times New Roman" panose="02020603050405020304" pitchFamily="18" charset="0"/>
                          <a:cs typeface="Times New Roman" panose="02020603050405020304" pitchFamily="18" charset="0"/>
                        </a:rPr>
                        <a:t>Грошові стягнення за шкоду, заподіяну порушенням</a:t>
                      </a:r>
                      <a:endParaRPr lang="x-none" sz="11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772" marR="12772" marT="2358" marB="0">
                    <a:solidFill>
                      <a:schemeClr val="bg2"/>
                    </a:solidFill>
                  </a:tcPr>
                </a:tc>
                <a:tc hMerge="1">
                  <a:txBody>
                    <a:bodyPr/>
                    <a:lstStyle/>
                    <a:p>
                      <a:endParaRPr lang="x-none"/>
                    </a:p>
                  </a:txBody>
                  <a:tcPr/>
                </a:tc>
                <a:extLst>
                  <a:ext uri="{0D108BD9-81ED-4DB2-BD59-A6C34878D82A}">
                    <a16:rowId xmlns="" xmlns:a16="http://schemas.microsoft.com/office/drawing/2014/main" val="12982187"/>
                  </a:ext>
                </a:extLst>
              </a:tr>
              <a:tr h="176789">
                <a:tc>
                  <a:txBody>
                    <a:bodyPr/>
                    <a:lstStyle/>
                    <a:p>
                      <a:r>
                        <a:rPr lang="x-none" sz="1100" b="0">
                          <a:solidFill>
                            <a:schemeClr val="tx1"/>
                          </a:solidFill>
                          <a:effectLst/>
                          <a:latin typeface="Times New Roman" panose="02020603050405020304" pitchFamily="18" charset="0"/>
                          <a:cs typeface="Times New Roman" panose="02020603050405020304" pitchFamily="18" charset="0"/>
                        </a:rPr>
                        <a:t> </a:t>
                      </a:r>
                      <a:endParaRPr lang="x-none" sz="11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772" marR="12772" marT="2358" marB="0">
                    <a:solidFill>
                      <a:schemeClr val="bg2"/>
                    </a:solidFill>
                  </a:tcPr>
                </a:tc>
                <a:tc>
                  <a:txBody>
                    <a:bodyPr/>
                    <a:lstStyle/>
                    <a:p>
                      <a:r>
                        <a:rPr lang="uk-UA" sz="1100" b="0" dirty="0">
                          <a:solidFill>
                            <a:schemeClr val="tx1"/>
                          </a:solidFill>
                          <a:effectLst/>
                          <a:latin typeface="Times New Roman" panose="02020603050405020304" pitchFamily="18" charset="0"/>
                          <a:cs typeface="Times New Roman" panose="02020603050405020304" pitchFamily="18" charset="0"/>
                        </a:rPr>
                        <a:t>18492,47 грн</a:t>
                      </a:r>
                      <a:endParaRPr lang="x-none" sz="11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772" marR="12772" marT="2358" marB="0">
                    <a:solidFill>
                      <a:schemeClr val="bg2"/>
                    </a:solidFill>
                  </a:tcPr>
                </a:tc>
                <a:extLst>
                  <a:ext uri="{0D108BD9-81ED-4DB2-BD59-A6C34878D82A}">
                    <a16:rowId xmlns="" xmlns:a16="http://schemas.microsoft.com/office/drawing/2014/main" val="590076346"/>
                  </a:ext>
                </a:extLst>
              </a:tr>
              <a:tr h="176789">
                <a:tc gridSpan="2">
                  <a:txBody>
                    <a:bodyPr/>
                    <a:lstStyle/>
                    <a:p>
                      <a:r>
                        <a:rPr lang="uk-UA" sz="1100">
                          <a:effectLst/>
                          <a:latin typeface="Times New Roman" panose="02020603050405020304" pitchFamily="18" charset="0"/>
                          <a:cs typeface="Times New Roman" panose="02020603050405020304" pitchFamily="18" charset="0"/>
                        </a:rPr>
                        <a:t>Власні надходження</a:t>
                      </a:r>
                      <a:endParaRPr lang="x-non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772" marR="12772" marT="2358" marB="0"/>
                </a:tc>
                <a:tc hMerge="1">
                  <a:txBody>
                    <a:bodyPr/>
                    <a:lstStyle/>
                    <a:p>
                      <a:endParaRPr lang="x-none"/>
                    </a:p>
                  </a:txBody>
                  <a:tcPr/>
                </a:tc>
                <a:extLst>
                  <a:ext uri="{0D108BD9-81ED-4DB2-BD59-A6C34878D82A}">
                    <a16:rowId xmlns="" xmlns:a16="http://schemas.microsoft.com/office/drawing/2014/main" val="1579051754"/>
                  </a:ext>
                </a:extLst>
              </a:tr>
              <a:tr h="176789">
                <a:tc>
                  <a:txBody>
                    <a:bodyPr/>
                    <a:lstStyle/>
                    <a:p>
                      <a:r>
                        <a:rPr lang="x-none" sz="1100" b="0" dirty="0">
                          <a:solidFill>
                            <a:schemeClr val="tx1"/>
                          </a:solidFill>
                          <a:effectLst/>
                          <a:latin typeface="Times New Roman" panose="02020603050405020304" pitchFamily="18" charset="0"/>
                          <a:cs typeface="Times New Roman" panose="02020603050405020304" pitchFamily="18" charset="0"/>
                        </a:rPr>
                        <a:t> </a:t>
                      </a:r>
                      <a:endParaRPr lang="x-none" sz="11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772" marR="12772" marT="2358" marB="0">
                    <a:solidFill>
                      <a:schemeClr val="bg2"/>
                    </a:solidFill>
                  </a:tcPr>
                </a:tc>
                <a:tc>
                  <a:txBody>
                    <a:bodyPr/>
                    <a:lstStyle/>
                    <a:p>
                      <a:r>
                        <a:rPr lang="uk-UA" sz="1100" b="0" dirty="0">
                          <a:solidFill>
                            <a:schemeClr val="tx1"/>
                          </a:solidFill>
                          <a:effectLst/>
                          <a:latin typeface="Times New Roman" panose="02020603050405020304" pitchFamily="18" charset="0"/>
                          <a:cs typeface="Times New Roman" panose="02020603050405020304" pitchFamily="18" charset="0"/>
                        </a:rPr>
                        <a:t>2 244 768,16 грн – 74,01 %, з них:</a:t>
                      </a:r>
                      <a:endParaRPr lang="x-none" sz="11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772" marR="12772" marT="2358" marB="0">
                    <a:solidFill>
                      <a:schemeClr val="bg2"/>
                    </a:solidFill>
                  </a:tcPr>
                </a:tc>
                <a:extLst>
                  <a:ext uri="{0D108BD9-81ED-4DB2-BD59-A6C34878D82A}">
                    <a16:rowId xmlns="" xmlns:a16="http://schemas.microsoft.com/office/drawing/2014/main" val="2731953291"/>
                  </a:ext>
                </a:extLst>
              </a:tr>
              <a:tr h="176789">
                <a:tc gridSpan="2">
                  <a:txBody>
                    <a:bodyPr/>
                    <a:lstStyle/>
                    <a:p>
                      <a:r>
                        <a:rPr lang="uk-UA" sz="1100" b="0" dirty="0">
                          <a:solidFill>
                            <a:schemeClr val="tx1"/>
                          </a:solidFill>
                          <a:effectLst/>
                          <a:latin typeface="Times New Roman" panose="02020603050405020304" pitchFamily="18" charset="0"/>
                          <a:cs typeface="Times New Roman" panose="02020603050405020304" pitchFamily="18" charset="0"/>
                        </a:rPr>
                        <a:t>Надходження від плати за послуги</a:t>
                      </a:r>
                      <a:endParaRPr lang="x-none" sz="11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772" marR="12772" marT="2358" marB="0">
                    <a:solidFill>
                      <a:schemeClr val="bg2"/>
                    </a:solidFill>
                  </a:tcPr>
                </a:tc>
                <a:tc hMerge="1">
                  <a:txBody>
                    <a:bodyPr/>
                    <a:lstStyle/>
                    <a:p>
                      <a:endParaRPr lang="x-none"/>
                    </a:p>
                  </a:txBody>
                  <a:tcPr/>
                </a:tc>
                <a:extLst>
                  <a:ext uri="{0D108BD9-81ED-4DB2-BD59-A6C34878D82A}">
                    <a16:rowId xmlns="" xmlns:a16="http://schemas.microsoft.com/office/drawing/2014/main" val="1332492328"/>
                  </a:ext>
                </a:extLst>
              </a:tr>
              <a:tr h="176789">
                <a:tc>
                  <a:txBody>
                    <a:bodyPr/>
                    <a:lstStyle/>
                    <a:p>
                      <a:r>
                        <a:rPr lang="x-none" sz="1100" b="0">
                          <a:solidFill>
                            <a:schemeClr val="tx1"/>
                          </a:solidFill>
                          <a:effectLst/>
                          <a:latin typeface="Times New Roman" panose="02020603050405020304" pitchFamily="18" charset="0"/>
                          <a:cs typeface="Times New Roman" panose="02020603050405020304" pitchFamily="18" charset="0"/>
                        </a:rPr>
                        <a:t> </a:t>
                      </a:r>
                      <a:endParaRPr lang="x-none" sz="11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772" marR="12772" marT="2358" marB="0">
                    <a:solidFill>
                      <a:schemeClr val="bg2"/>
                    </a:solidFill>
                  </a:tcPr>
                </a:tc>
                <a:tc>
                  <a:txBody>
                    <a:bodyPr/>
                    <a:lstStyle/>
                    <a:p>
                      <a:r>
                        <a:rPr lang="uk-UA" sz="1100" b="0" dirty="0">
                          <a:solidFill>
                            <a:schemeClr val="tx1"/>
                          </a:solidFill>
                          <a:effectLst/>
                          <a:latin typeface="Times New Roman" panose="02020603050405020304" pitchFamily="18" charset="0"/>
                          <a:cs typeface="Times New Roman" panose="02020603050405020304" pitchFamily="18" charset="0"/>
                        </a:rPr>
                        <a:t>1 981 568,16 грн </a:t>
                      </a:r>
                      <a:endParaRPr lang="x-none" sz="11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772" marR="12772" marT="2358" marB="0">
                    <a:solidFill>
                      <a:schemeClr val="bg2"/>
                    </a:solidFill>
                  </a:tcPr>
                </a:tc>
                <a:extLst>
                  <a:ext uri="{0D108BD9-81ED-4DB2-BD59-A6C34878D82A}">
                    <a16:rowId xmlns="" xmlns:a16="http://schemas.microsoft.com/office/drawing/2014/main" val="2284006877"/>
                  </a:ext>
                </a:extLst>
              </a:tr>
              <a:tr h="176789">
                <a:tc gridSpan="2">
                  <a:txBody>
                    <a:bodyPr/>
                    <a:lstStyle/>
                    <a:p>
                      <a:r>
                        <a:rPr lang="uk-UA" sz="1100" b="0" dirty="0">
                          <a:solidFill>
                            <a:schemeClr val="tx1"/>
                          </a:solidFill>
                          <a:effectLst/>
                          <a:latin typeface="Times New Roman" panose="02020603050405020304" pitchFamily="18" charset="0"/>
                          <a:cs typeface="Times New Roman" panose="02020603050405020304" pitchFamily="18" charset="0"/>
                        </a:rPr>
                        <a:t>Інші джерела надходжень бюджетних установ</a:t>
                      </a:r>
                      <a:endParaRPr lang="x-none" sz="11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772" marR="12772" marT="2358" marB="0">
                    <a:solidFill>
                      <a:schemeClr val="bg2"/>
                    </a:solidFill>
                  </a:tcPr>
                </a:tc>
                <a:tc hMerge="1">
                  <a:txBody>
                    <a:bodyPr/>
                    <a:lstStyle/>
                    <a:p>
                      <a:endParaRPr lang="x-none"/>
                    </a:p>
                  </a:txBody>
                  <a:tcPr/>
                </a:tc>
                <a:extLst>
                  <a:ext uri="{0D108BD9-81ED-4DB2-BD59-A6C34878D82A}">
                    <a16:rowId xmlns="" xmlns:a16="http://schemas.microsoft.com/office/drawing/2014/main" val="2903035251"/>
                  </a:ext>
                </a:extLst>
              </a:tr>
              <a:tr h="176789">
                <a:tc>
                  <a:txBody>
                    <a:bodyPr/>
                    <a:lstStyle/>
                    <a:p>
                      <a:r>
                        <a:rPr lang="x-none" sz="1100" b="0">
                          <a:solidFill>
                            <a:schemeClr val="tx1"/>
                          </a:solidFill>
                          <a:effectLst/>
                          <a:latin typeface="Times New Roman" panose="02020603050405020304" pitchFamily="18" charset="0"/>
                          <a:cs typeface="Times New Roman" panose="02020603050405020304" pitchFamily="18" charset="0"/>
                        </a:rPr>
                        <a:t> </a:t>
                      </a:r>
                      <a:endParaRPr lang="x-none" sz="11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772" marR="12772" marT="2358" marB="0">
                    <a:solidFill>
                      <a:schemeClr val="bg2"/>
                    </a:solidFill>
                  </a:tcPr>
                </a:tc>
                <a:tc>
                  <a:txBody>
                    <a:bodyPr/>
                    <a:lstStyle/>
                    <a:p>
                      <a:r>
                        <a:rPr lang="uk-UA" sz="1100" b="0" dirty="0">
                          <a:solidFill>
                            <a:schemeClr val="tx1"/>
                          </a:solidFill>
                          <a:effectLst/>
                          <a:latin typeface="Times New Roman" panose="02020603050405020304" pitchFamily="18" charset="0"/>
                          <a:cs typeface="Times New Roman" panose="02020603050405020304" pitchFamily="18" charset="0"/>
                        </a:rPr>
                        <a:t> 263 200,00 грн</a:t>
                      </a:r>
                      <a:endParaRPr lang="x-none" sz="11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772" marR="12772" marT="2358" marB="0">
                    <a:solidFill>
                      <a:schemeClr val="bg2"/>
                    </a:solidFill>
                  </a:tcPr>
                </a:tc>
                <a:extLst>
                  <a:ext uri="{0D108BD9-81ED-4DB2-BD59-A6C34878D82A}">
                    <a16:rowId xmlns="" xmlns:a16="http://schemas.microsoft.com/office/drawing/2014/main" val="2590479055"/>
                  </a:ext>
                </a:extLst>
              </a:tr>
              <a:tr h="176789">
                <a:tc gridSpan="2">
                  <a:txBody>
                    <a:bodyPr/>
                    <a:lstStyle/>
                    <a:p>
                      <a:r>
                        <a:rPr lang="uk-UA" sz="1100" dirty="0">
                          <a:effectLst/>
                          <a:latin typeface="Times New Roman" panose="02020603050405020304" pitchFamily="18" charset="0"/>
                          <a:cs typeface="Times New Roman" panose="02020603050405020304" pitchFamily="18" charset="0"/>
                        </a:rPr>
                        <a:t>РАЗОМ       3 033 088,33 грн</a:t>
                      </a:r>
                      <a:endParaRPr lang="x-none"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772" marR="12772" marT="2358" marB="0"/>
                </a:tc>
                <a:tc hMerge="1">
                  <a:txBody>
                    <a:bodyPr/>
                    <a:lstStyle/>
                    <a:p>
                      <a:endParaRPr lang="x-none"/>
                    </a:p>
                  </a:txBody>
                  <a:tcPr/>
                </a:tc>
                <a:extLst>
                  <a:ext uri="{0D108BD9-81ED-4DB2-BD59-A6C34878D82A}">
                    <a16:rowId xmlns="" xmlns:a16="http://schemas.microsoft.com/office/drawing/2014/main" val="3413449832"/>
                  </a:ext>
                </a:extLst>
              </a:tr>
            </a:tbl>
          </a:graphicData>
        </a:graphic>
      </p:graphicFrame>
      <p:graphicFrame>
        <p:nvGraphicFramePr>
          <p:cNvPr id="19" name="Объект 18">
            <a:extLst>
              <a:ext uri="{FF2B5EF4-FFF2-40B4-BE49-F238E27FC236}">
                <a16:creationId xmlns="" xmlns:a16="http://schemas.microsoft.com/office/drawing/2014/main" id="{6DE70DB9-F2F3-27A3-34FF-A9AB9513FDCF}"/>
              </a:ext>
            </a:extLst>
          </p:cNvPr>
          <p:cNvGraphicFramePr>
            <a:graphicFrameLocks noGrp="1"/>
          </p:cNvGraphicFramePr>
          <p:nvPr>
            <p:ph sz="quarter" idx="4"/>
          </p:nvPr>
        </p:nvGraphicFramePr>
        <p:xfrm>
          <a:off x="4772686" y="839720"/>
          <a:ext cx="4236142" cy="5853751"/>
        </p:xfrm>
        <a:graphic>
          <a:graphicData uri="http://schemas.openxmlformats.org/drawingml/2006/table">
            <a:tbl>
              <a:tblPr firstRow="1" firstCol="1" bandRow="1">
                <a:tableStyleId>{5C22544A-7EE6-4342-B048-85BDC9FD1C3A}</a:tableStyleId>
              </a:tblPr>
              <a:tblGrid>
                <a:gridCol w="568317">
                  <a:extLst>
                    <a:ext uri="{9D8B030D-6E8A-4147-A177-3AD203B41FA5}">
                      <a16:colId xmlns="" xmlns:a16="http://schemas.microsoft.com/office/drawing/2014/main" val="1778655443"/>
                    </a:ext>
                  </a:extLst>
                </a:gridCol>
                <a:gridCol w="3667825">
                  <a:extLst>
                    <a:ext uri="{9D8B030D-6E8A-4147-A177-3AD203B41FA5}">
                      <a16:colId xmlns="" xmlns:a16="http://schemas.microsoft.com/office/drawing/2014/main" val="2853321093"/>
                    </a:ext>
                  </a:extLst>
                </a:gridCol>
              </a:tblGrid>
              <a:tr h="342773">
                <a:tc gridSpan="2">
                  <a:txBody>
                    <a:bodyPr/>
                    <a:lstStyle/>
                    <a:p>
                      <a:r>
                        <a:rPr lang="uk-UA" sz="1100" dirty="0">
                          <a:effectLst/>
                          <a:latin typeface="Times New Roman" panose="02020603050405020304" pitchFamily="18" charset="0"/>
                          <a:cs typeface="Times New Roman" panose="02020603050405020304" pitchFamily="18" charset="0"/>
                        </a:rPr>
                        <a:t>Доходи від власності та підприємницької діяльності</a:t>
                      </a:r>
                      <a:endParaRPr lang="x-none"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08" marR="20808" marT="3602" marB="0"/>
                </a:tc>
                <a:tc hMerge="1">
                  <a:txBody>
                    <a:bodyPr/>
                    <a:lstStyle/>
                    <a:p>
                      <a:endParaRPr lang="x-none"/>
                    </a:p>
                  </a:txBody>
                  <a:tcPr/>
                </a:tc>
                <a:extLst>
                  <a:ext uri="{0D108BD9-81ED-4DB2-BD59-A6C34878D82A}">
                    <a16:rowId xmlns="" xmlns:a16="http://schemas.microsoft.com/office/drawing/2014/main" val="1619764964"/>
                  </a:ext>
                </a:extLst>
              </a:tr>
              <a:tr h="180443">
                <a:tc>
                  <a:txBody>
                    <a:bodyPr/>
                    <a:lstStyle/>
                    <a:p>
                      <a:r>
                        <a:rPr lang="x-none" sz="1100" dirty="0">
                          <a:effectLst/>
                          <a:latin typeface="Times New Roman" panose="02020603050405020304" pitchFamily="18" charset="0"/>
                          <a:cs typeface="Times New Roman" panose="02020603050405020304" pitchFamily="18" charset="0"/>
                        </a:rPr>
                        <a:t> </a:t>
                      </a:r>
                      <a:endParaRPr lang="x-none"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08" marR="20808" marT="3602" marB="0">
                    <a:solidFill>
                      <a:schemeClr val="bg2"/>
                    </a:solidFill>
                  </a:tcPr>
                </a:tc>
                <a:tc>
                  <a:txBody>
                    <a:bodyPr/>
                    <a:lstStyle/>
                    <a:p>
                      <a:r>
                        <a:rPr lang="uk-UA" sz="1100" dirty="0">
                          <a:effectLst/>
                          <a:latin typeface="Times New Roman" panose="02020603050405020304" pitchFamily="18" charset="0"/>
                          <a:cs typeface="Times New Roman" panose="02020603050405020304" pitchFamily="18" charset="0"/>
                        </a:rPr>
                        <a:t>176 997,26 грн – 11,68 %, з них:</a:t>
                      </a:r>
                      <a:endParaRPr lang="x-none"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08" marR="20808" marT="3602" marB="0">
                    <a:solidFill>
                      <a:schemeClr val="bg2"/>
                    </a:solidFill>
                  </a:tcPr>
                </a:tc>
                <a:extLst>
                  <a:ext uri="{0D108BD9-81ED-4DB2-BD59-A6C34878D82A}">
                    <a16:rowId xmlns="" xmlns:a16="http://schemas.microsoft.com/office/drawing/2014/main" val="2997374542"/>
                  </a:ext>
                </a:extLst>
              </a:tr>
              <a:tr h="341146">
                <a:tc gridSpan="2">
                  <a:txBody>
                    <a:bodyPr/>
                    <a:lstStyle/>
                    <a:p>
                      <a:r>
                        <a:rPr lang="x-none" sz="1100" b="0" dirty="0">
                          <a:solidFill>
                            <a:schemeClr val="tx1"/>
                          </a:solidFill>
                          <a:effectLst/>
                          <a:latin typeface="Times New Roman" panose="02020603050405020304" pitchFamily="18" charset="0"/>
                          <a:cs typeface="Times New Roman" panose="02020603050405020304" pitchFamily="18" charset="0"/>
                        </a:rPr>
                        <a:t>Частина чистого доходу комун (унітарних) п-ств та їх об</a:t>
                      </a:r>
                      <a:r>
                        <a:rPr lang="en-US" sz="1100" b="0" dirty="0">
                          <a:solidFill>
                            <a:schemeClr val="tx1"/>
                          </a:solidFill>
                          <a:effectLst/>
                          <a:latin typeface="Times New Roman" panose="02020603050405020304" pitchFamily="18" charset="0"/>
                          <a:cs typeface="Times New Roman" panose="02020603050405020304" pitchFamily="18" charset="0"/>
                        </a:rPr>
                        <a:t>`</a:t>
                      </a:r>
                      <a:r>
                        <a:rPr lang="x-none" sz="1100" b="0" dirty="0">
                          <a:solidFill>
                            <a:schemeClr val="tx1"/>
                          </a:solidFill>
                          <a:effectLst/>
                          <a:latin typeface="Times New Roman" panose="02020603050405020304" pitchFamily="18" charset="0"/>
                          <a:cs typeface="Times New Roman" panose="02020603050405020304" pitchFamily="18" charset="0"/>
                        </a:rPr>
                        <a:t>єднань</a:t>
                      </a:r>
                      <a:endParaRPr lang="x-none" sz="11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08" marR="20808" marT="3602" marB="0">
                    <a:solidFill>
                      <a:schemeClr val="bg2"/>
                    </a:solidFill>
                  </a:tcPr>
                </a:tc>
                <a:tc hMerge="1">
                  <a:txBody>
                    <a:bodyPr/>
                    <a:lstStyle/>
                    <a:p>
                      <a:endParaRPr lang="x-none"/>
                    </a:p>
                  </a:txBody>
                  <a:tcPr/>
                </a:tc>
                <a:extLst>
                  <a:ext uri="{0D108BD9-81ED-4DB2-BD59-A6C34878D82A}">
                    <a16:rowId xmlns="" xmlns:a16="http://schemas.microsoft.com/office/drawing/2014/main" val="3222583706"/>
                  </a:ext>
                </a:extLst>
              </a:tr>
              <a:tr h="180443">
                <a:tc>
                  <a:txBody>
                    <a:bodyPr/>
                    <a:lstStyle/>
                    <a:p>
                      <a:r>
                        <a:rPr lang="x-none" sz="1100" dirty="0">
                          <a:solidFill>
                            <a:schemeClr val="tx1"/>
                          </a:solidFill>
                          <a:effectLst/>
                          <a:latin typeface="Times New Roman" panose="02020603050405020304" pitchFamily="18" charset="0"/>
                          <a:cs typeface="Times New Roman" panose="02020603050405020304" pitchFamily="18" charset="0"/>
                        </a:rPr>
                        <a:t> </a:t>
                      </a:r>
                      <a:endParaRPr lang="x-none"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08" marR="20808" marT="3602" marB="0">
                    <a:solidFill>
                      <a:schemeClr val="bg2"/>
                    </a:solidFill>
                  </a:tcPr>
                </a:tc>
                <a:tc>
                  <a:txBody>
                    <a:bodyPr/>
                    <a:lstStyle/>
                    <a:p>
                      <a:r>
                        <a:rPr lang="uk-UA" sz="1100" dirty="0">
                          <a:solidFill>
                            <a:schemeClr val="tx1"/>
                          </a:solidFill>
                          <a:effectLst/>
                          <a:latin typeface="Times New Roman" panose="02020603050405020304" pitchFamily="18" charset="0"/>
                          <a:cs typeface="Times New Roman" panose="02020603050405020304" pitchFamily="18" charset="0"/>
                        </a:rPr>
                        <a:t>109,04 грн </a:t>
                      </a:r>
                      <a:endParaRPr lang="x-none"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08" marR="20808" marT="3602" marB="0">
                    <a:solidFill>
                      <a:schemeClr val="bg2"/>
                    </a:solidFill>
                  </a:tcPr>
                </a:tc>
                <a:extLst>
                  <a:ext uri="{0D108BD9-81ED-4DB2-BD59-A6C34878D82A}">
                    <a16:rowId xmlns="" xmlns:a16="http://schemas.microsoft.com/office/drawing/2014/main" val="1681019764"/>
                  </a:ext>
                </a:extLst>
              </a:tr>
              <a:tr h="180443">
                <a:tc gridSpan="2">
                  <a:txBody>
                    <a:bodyPr/>
                    <a:lstStyle/>
                    <a:p>
                      <a:r>
                        <a:rPr lang="x-none" sz="1100" b="0" dirty="0">
                          <a:solidFill>
                            <a:schemeClr val="tx1"/>
                          </a:solidFill>
                          <a:effectLst/>
                          <a:latin typeface="Times New Roman" panose="02020603050405020304" pitchFamily="18" charset="0"/>
                          <a:cs typeface="Times New Roman" panose="02020603050405020304" pitchFamily="18" charset="0"/>
                        </a:rPr>
                        <a:t>Адміністративні штрафи та інші санкції</a:t>
                      </a:r>
                      <a:endParaRPr lang="x-none" sz="11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08" marR="20808" marT="3602" marB="0">
                    <a:solidFill>
                      <a:schemeClr val="bg2"/>
                    </a:solidFill>
                  </a:tcPr>
                </a:tc>
                <a:tc hMerge="1">
                  <a:txBody>
                    <a:bodyPr/>
                    <a:lstStyle/>
                    <a:p>
                      <a:endParaRPr lang="x-none"/>
                    </a:p>
                  </a:txBody>
                  <a:tcPr/>
                </a:tc>
                <a:extLst>
                  <a:ext uri="{0D108BD9-81ED-4DB2-BD59-A6C34878D82A}">
                    <a16:rowId xmlns="" xmlns:a16="http://schemas.microsoft.com/office/drawing/2014/main" val="1920958373"/>
                  </a:ext>
                </a:extLst>
              </a:tr>
              <a:tr h="180443">
                <a:tc>
                  <a:txBody>
                    <a:bodyPr/>
                    <a:lstStyle/>
                    <a:p>
                      <a:r>
                        <a:rPr lang="x-none" sz="1100" dirty="0">
                          <a:solidFill>
                            <a:schemeClr val="tx1"/>
                          </a:solidFill>
                          <a:effectLst/>
                          <a:latin typeface="Times New Roman" panose="02020603050405020304" pitchFamily="18" charset="0"/>
                          <a:cs typeface="Times New Roman" panose="02020603050405020304" pitchFamily="18" charset="0"/>
                        </a:rPr>
                        <a:t> </a:t>
                      </a:r>
                      <a:endParaRPr lang="x-none"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08" marR="20808" marT="3602" marB="0">
                    <a:solidFill>
                      <a:schemeClr val="bg2"/>
                    </a:solidFill>
                  </a:tcPr>
                </a:tc>
                <a:tc>
                  <a:txBody>
                    <a:bodyPr/>
                    <a:lstStyle/>
                    <a:p>
                      <a:r>
                        <a:rPr lang="uk-UA" sz="1100" dirty="0">
                          <a:solidFill>
                            <a:schemeClr val="tx1"/>
                          </a:solidFill>
                          <a:effectLst/>
                          <a:latin typeface="Times New Roman" panose="02020603050405020304" pitchFamily="18" charset="0"/>
                          <a:cs typeface="Times New Roman" panose="02020603050405020304" pitchFamily="18" charset="0"/>
                        </a:rPr>
                        <a:t>16 881,00 грн</a:t>
                      </a:r>
                      <a:endParaRPr lang="x-none"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08" marR="20808" marT="3602" marB="0">
                    <a:solidFill>
                      <a:schemeClr val="bg2"/>
                    </a:solidFill>
                  </a:tcPr>
                </a:tc>
                <a:extLst>
                  <a:ext uri="{0D108BD9-81ED-4DB2-BD59-A6C34878D82A}">
                    <a16:rowId xmlns="" xmlns:a16="http://schemas.microsoft.com/office/drawing/2014/main" val="3443176151"/>
                  </a:ext>
                </a:extLst>
              </a:tr>
              <a:tr h="357091">
                <a:tc gridSpan="2">
                  <a:txBody>
                    <a:bodyPr/>
                    <a:lstStyle/>
                    <a:p>
                      <a:r>
                        <a:rPr lang="uk-UA" sz="1100" b="0" dirty="0">
                          <a:solidFill>
                            <a:schemeClr val="tx1"/>
                          </a:solidFill>
                          <a:effectLst/>
                          <a:latin typeface="Times New Roman" panose="02020603050405020304" pitchFamily="18" charset="0"/>
                          <a:cs typeface="Times New Roman" panose="02020603050405020304" pitchFamily="18" charset="0"/>
                        </a:rPr>
                        <a:t>Адміністративні штрафи та інші санкції за порушення у сфері обігу алкогольних та тютюнових виробів</a:t>
                      </a:r>
                      <a:endParaRPr lang="x-none" sz="11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08" marR="20808" marT="3602" marB="0">
                    <a:solidFill>
                      <a:schemeClr val="bg2"/>
                    </a:solidFill>
                  </a:tcPr>
                </a:tc>
                <a:tc hMerge="1">
                  <a:txBody>
                    <a:bodyPr/>
                    <a:lstStyle/>
                    <a:p>
                      <a:endParaRPr lang="x-none"/>
                    </a:p>
                  </a:txBody>
                  <a:tcPr/>
                </a:tc>
                <a:extLst>
                  <a:ext uri="{0D108BD9-81ED-4DB2-BD59-A6C34878D82A}">
                    <a16:rowId xmlns="" xmlns:a16="http://schemas.microsoft.com/office/drawing/2014/main" val="3055109096"/>
                  </a:ext>
                </a:extLst>
              </a:tr>
              <a:tr h="180443">
                <a:tc>
                  <a:txBody>
                    <a:bodyPr/>
                    <a:lstStyle/>
                    <a:p>
                      <a:r>
                        <a:rPr lang="x-none" sz="1100" dirty="0">
                          <a:effectLst/>
                          <a:latin typeface="Times New Roman" panose="02020603050405020304" pitchFamily="18" charset="0"/>
                          <a:cs typeface="Times New Roman" panose="02020603050405020304" pitchFamily="18" charset="0"/>
                        </a:rPr>
                        <a:t> </a:t>
                      </a:r>
                      <a:endParaRPr lang="x-none"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08" marR="20808" marT="3602" marB="0">
                    <a:solidFill>
                      <a:schemeClr val="bg2"/>
                    </a:solidFill>
                  </a:tcPr>
                </a:tc>
                <a:tc>
                  <a:txBody>
                    <a:bodyPr/>
                    <a:lstStyle/>
                    <a:p>
                      <a:r>
                        <a:rPr lang="uk-UA" sz="1100" dirty="0">
                          <a:effectLst/>
                          <a:latin typeface="Times New Roman" panose="02020603050405020304" pitchFamily="18" charset="0"/>
                          <a:cs typeface="Times New Roman" panose="02020603050405020304" pitchFamily="18" charset="0"/>
                        </a:rPr>
                        <a:t>160 007,22 грн </a:t>
                      </a:r>
                      <a:endParaRPr lang="x-none"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08" marR="20808" marT="3602" marB="0">
                    <a:solidFill>
                      <a:schemeClr val="bg2"/>
                    </a:solidFill>
                  </a:tcPr>
                </a:tc>
                <a:extLst>
                  <a:ext uri="{0D108BD9-81ED-4DB2-BD59-A6C34878D82A}">
                    <a16:rowId xmlns="" xmlns:a16="http://schemas.microsoft.com/office/drawing/2014/main" val="1248585045"/>
                  </a:ext>
                </a:extLst>
              </a:tr>
              <a:tr h="341146">
                <a:tc gridSpan="2">
                  <a:txBody>
                    <a:bodyPr/>
                    <a:lstStyle/>
                    <a:p>
                      <a:r>
                        <a:rPr lang="x-none" sz="1100" dirty="0">
                          <a:effectLst/>
                          <a:latin typeface="Times New Roman" panose="02020603050405020304" pitchFamily="18" charset="0"/>
                          <a:cs typeface="Times New Roman" panose="02020603050405020304" pitchFamily="18" charset="0"/>
                        </a:rPr>
                        <a:t> </a:t>
                      </a:r>
                      <a:r>
                        <a:rPr lang="uk-UA" sz="1100" dirty="0">
                          <a:effectLst/>
                          <a:latin typeface="Times New Roman" panose="02020603050405020304" pitchFamily="18" charset="0"/>
                          <a:cs typeface="Times New Roman" panose="02020603050405020304" pitchFamily="18" charset="0"/>
                        </a:rPr>
                        <a:t>Адміністративні збори та платежі, доходи від некомерційної </a:t>
                      </a:r>
                      <a:r>
                        <a:rPr lang="uk-UA" sz="1100" dirty="0" err="1">
                          <a:effectLst/>
                          <a:latin typeface="Times New Roman" panose="02020603050405020304" pitchFamily="18" charset="0"/>
                          <a:cs typeface="Times New Roman" panose="02020603050405020304" pitchFamily="18" charset="0"/>
                        </a:rPr>
                        <a:t>д</a:t>
                      </a:r>
                      <a:r>
                        <a:rPr lang="uk-UA" sz="1100" dirty="0">
                          <a:effectLst/>
                          <a:latin typeface="Times New Roman" panose="02020603050405020304" pitchFamily="18" charset="0"/>
                          <a:cs typeface="Times New Roman" panose="02020603050405020304" pitchFamily="18" charset="0"/>
                        </a:rPr>
                        <a:t>-ті</a:t>
                      </a:r>
                      <a:endParaRPr lang="x-none"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08" marR="20808" marT="3602" marB="0"/>
                </a:tc>
                <a:tc hMerge="1">
                  <a:txBody>
                    <a:bodyPr/>
                    <a:lstStyle/>
                    <a:p>
                      <a:endParaRPr lang="x-none"/>
                    </a:p>
                  </a:txBody>
                  <a:tcPr/>
                </a:tc>
                <a:extLst>
                  <a:ext uri="{0D108BD9-81ED-4DB2-BD59-A6C34878D82A}">
                    <a16:rowId xmlns="" xmlns:a16="http://schemas.microsoft.com/office/drawing/2014/main" val="1743956073"/>
                  </a:ext>
                </a:extLst>
              </a:tr>
              <a:tr h="180443">
                <a:tc>
                  <a:txBody>
                    <a:bodyPr/>
                    <a:lstStyle/>
                    <a:p>
                      <a:r>
                        <a:rPr lang="x-none" sz="1100" dirty="0">
                          <a:solidFill>
                            <a:schemeClr val="tx1"/>
                          </a:solidFill>
                          <a:effectLst/>
                          <a:latin typeface="Times New Roman" panose="02020603050405020304" pitchFamily="18" charset="0"/>
                          <a:cs typeface="Times New Roman" panose="02020603050405020304" pitchFamily="18" charset="0"/>
                        </a:rPr>
                        <a:t> </a:t>
                      </a:r>
                      <a:endParaRPr lang="x-none"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08" marR="20808" marT="3602" marB="0">
                    <a:solidFill>
                      <a:schemeClr val="bg2"/>
                    </a:solidFill>
                  </a:tcPr>
                </a:tc>
                <a:tc>
                  <a:txBody>
                    <a:bodyPr/>
                    <a:lstStyle/>
                    <a:p>
                      <a:r>
                        <a:rPr lang="uk-UA" sz="1100" dirty="0">
                          <a:solidFill>
                            <a:schemeClr val="tx1"/>
                          </a:solidFill>
                          <a:effectLst/>
                          <a:latin typeface="Times New Roman" panose="02020603050405020304" pitchFamily="18" charset="0"/>
                          <a:cs typeface="Times New Roman" panose="02020603050405020304" pitchFamily="18" charset="0"/>
                        </a:rPr>
                        <a:t>482 322,21 грн – 31,83 %, з них:</a:t>
                      </a:r>
                      <a:endParaRPr lang="x-none"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08" marR="20808" marT="3602" marB="0">
                    <a:solidFill>
                      <a:schemeClr val="bg2"/>
                    </a:solidFill>
                  </a:tcPr>
                </a:tc>
                <a:extLst>
                  <a:ext uri="{0D108BD9-81ED-4DB2-BD59-A6C34878D82A}">
                    <a16:rowId xmlns="" xmlns:a16="http://schemas.microsoft.com/office/drawing/2014/main" val="3314920031"/>
                  </a:ext>
                </a:extLst>
              </a:tr>
              <a:tr h="180443">
                <a:tc gridSpan="2">
                  <a:txBody>
                    <a:bodyPr/>
                    <a:lstStyle/>
                    <a:p>
                      <a:r>
                        <a:rPr lang="uk-UA" sz="1100" b="0" dirty="0">
                          <a:solidFill>
                            <a:schemeClr val="tx1"/>
                          </a:solidFill>
                          <a:effectLst/>
                          <a:latin typeface="Times New Roman" panose="02020603050405020304" pitchFamily="18" charset="0"/>
                          <a:cs typeface="Times New Roman" panose="02020603050405020304" pitchFamily="18" charset="0"/>
                        </a:rPr>
                        <a:t>Плата за надання адміністративних послуг</a:t>
                      </a:r>
                      <a:endParaRPr lang="x-none" sz="11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08" marR="20808" marT="3602" marB="0">
                    <a:solidFill>
                      <a:schemeClr val="bg2"/>
                    </a:solidFill>
                  </a:tcPr>
                </a:tc>
                <a:tc hMerge="1">
                  <a:txBody>
                    <a:bodyPr/>
                    <a:lstStyle/>
                    <a:p>
                      <a:endParaRPr lang="x-none"/>
                    </a:p>
                  </a:txBody>
                  <a:tcPr/>
                </a:tc>
                <a:extLst>
                  <a:ext uri="{0D108BD9-81ED-4DB2-BD59-A6C34878D82A}">
                    <a16:rowId xmlns="" xmlns:a16="http://schemas.microsoft.com/office/drawing/2014/main" val="1008642179"/>
                  </a:ext>
                </a:extLst>
              </a:tr>
              <a:tr h="180443">
                <a:tc>
                  <a:txBody>
                    <a:bodyPr/>
                    <a:lstStyle/>
                    <a:p>
                      <a:r>
                        <a:rPr lang="x-none" sz="1100" dirty="0">
                          <a:solidFill>
                            <a:schemeClr val="tx1"/>
                          </a:solidFill>
                          <a:effectLst/>
                          <a:latin typeface="Times New Roman" panose="02020603050405020304" pitchFamily="18" charset="0"/>
                          <a:cs typeface="Times New Roman" panose="02020603050405020304" pitchFamily="18" charset="0"/>
                        </a:rPr>
                        <a:t> </a:t>
                      </a:r>
                      <a:endParaRPr lang="x-none"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08" marR="20808" marT="3602" marB="0">
                    <a:solidFill>
                      <a:schemeClr val="bg2"/>
                    </a:solidFill>
                  </a:tcPr>
                </a:tc>
                <a:tc>
                  <a:txBody>
                    <a:bodyPr/>
                    <a:lstStyle/>
                    <a:p>
                      <a:r>
                        <a:rPr lang="uk-UA" sz="1100" dirty="0">
                          <a:solidFill>
                            <a:schemeClr val="tx1"/>
                          </a:solidFill>
                          <a:effectLst/>
                          <a:latin typeface="Times New Roman" panose="02020603050405020304" pitchFamily="18" charset="0"/>
                          <a:cs typeface="Times New Roman" panose="02020603050405020304" pitchFamily="18" charset="0"/>
                        </a:rPr>
                        <a:t>259 397,27 грн</a:t>
                      </a:r>
                      <a:endParaRPr lang="x-none"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08" marR="20808" marT="3602" marB="0">
                    <a:solidFill>
                      <a:schemeClr val="bg2"/>
                    </a:solidFill>
                  </a:tcPr>
                </a:tc>
                <a:extLst>
                  <a:ext uri="{0D108BD9-81ED-4DB2-BD59-A6C34878D82A}">
                    <a16:rowId xmlns="" xmlns:a16="http://schemas.microsoft.com/office/drawing/2014/main" val="3743766060"/>
                  </a:ext>
                </a:extLst>
              </a:tr>
              <a:tr h="341146">
                <a:tc gridSpan="2">
                  <a:txBody>
                    <a:bodyPr/>
                    <a:lstStyle/>
                    <a:p>
                      <a:r>
                        <a:rPr lang="uk-UA" sz="1100" b="0" dirty="0">
                          <a:solidFill>
                            <a:schemeClr val="tx1"/>
                          </a:solidFill>
                          <a:effectLst/>
                          <a:latin typeface="Times New Roman" panose="02020603050405020304" pitchFamily="18" charset="0"/>
                          <a:cs typeface="Times New Roman" panose="02020603050405020304" pitchFamily="18" charset="0"/>
                        </a:rPr>
                        <a:t>Адміністративний збір за </a:t>
                      </a:r>
                      <a:r>
                        <a:rPr lang="uk-UA" sz="1100" b="0" dirty="0" err="1">
                          <a:solidFill>
                            <a:schemeClr val="tx1"/>
                          </a:solidFill>
                          <a:effectLst/>
                          <a:latin typeface="Times New Roman" panose="02020603050405020304" pitchFamily="18" charset="0"/>
                          <a:cs typeface="Times New Roman" panose="02020603050405020304" pitchFamily="18" charset="0"/>
                        </a:rPr>
                        <a:t>держ</a:t>
                      </a:r>
                      <a:r>
                        <a:rPr lang="uk-UA" sz="1100" b="0" dirty="0">
                          <a:solidFill>
                            <a:schemeClr val="tx1"/>
                          </a:solidFill>
                          <a:effectLst/>
                          <a:latin typeface="Times New Roman" panose="02020603050405020304" pitchFamily="18" charset="0"/>
                          <a:cs typeface="Times New Roman" panose="02020603050405020304" pitchFamily="18" charset="0"/>
                        </a:rPr>
                        <a:t>. реєстрацію прав на </a:t>
                      </a:r>
                      <a:r>
                        <a:rPr lang="uk-UA" sz="1100" b="0" dirty="0" err="1">
                          <a:solidFill>
                            <a:schemeClr val="tx1"/>
                          </a:solidFill>
                          <a:effectLst/>
                          <a:latin typeface="Times New Roman" panose="02020603050405020304" pitchFamily="18" charset="0"/>
                          <a:cs typeface="Times New Roman" panose="02020603050405020304" pitchFamily="18" charset="0"/>
                        </a:rPr>
                        <a:t>нерух</a:t>
                      </a:r>
                      <a:r>
                        <a:rPr lang="uk-UA" sz="1100" b="0" dirty="0">
                          <a:solidFill>
                            <a:schemeClr val="tx1"/>
                          </a:solidFill>
                          <a:effectLst/>
                          <a:latin typeface="Times New Roman" panose="02020603050405020304" pitchFamily="18" charset="0"/>
                          <a:cs typeface="Times New Roman" panose="02020603050405020304" pitchFamily="18" charset="0"/>
                        </a:rPr>
                        <a:t>. майно</a:t>
                      </a:r>
                      <a:endParaRPr lang="x-none" sz="11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08" marR="20808" marT="3602" marB="0">
                    <a:solidFill>
                      <a:schemeClr val="bg2"/>
                    </a:solidFill>
                  </a:tcPr>
                </a:tc>
                <a:tc hMerge="1">
                  <a:txBody>
                    <a:bodyPr/>
                    <a:lstStyle/>
                    <a:p>
                      <a:endParaRPr lang="x-none"/>
                    </a:p>
                  </a:txBody>
                  <a:tcPr/>
                </a:tc>
                <a:extLst>
                  <a:ext uri="{0D108BD9-81ED-4DB2-BD59-A6C34878D82A}">
                    <a16:rowId xmlns="" xmlns:a16="http://schemas.microsoft.com/office/drawing/2014/main" val="4015178033"/>
                  </a:ext>
                </a:extLst>
              </a:tr>
              <a:tr h="180443">
                <a:tc>
                  <a:txBody>
                    <a:bodyPr/>
                    <a:lstStyle/>
                    <a:p>
                      <a:r>
                        <a:rPr lang="x-none" sz="1100" dirty="0">
                          <a:solidFill>
                            <a:schemeClr val="tx1"/>
                          </a:solidFill>
                          <a:effectLst/>
                          <a:latin typeface="Times New Roman" panose="02020603050405020304" pitchFamily="18" charset="0"/>
                          <a:cs typeface="Times New Roman" panose="02020603050405020304" pitchFamily="18" charset="0"/>
                        </a:rPr>
                        <a:t> </a:t>
                      </a:r>
                      <a:endParaRPr lang="x-none"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08" marR="20808" marT="3602" marB="0">
                    <a:solidFill>
                      <a:schemeClr val="bg2"/>
                    </a:solidFill>
                  </a:tcPr>
                </a:tc>
                <a:tc>
                  <a:txBody>
                    <a:bodyPr/>
                    <a:lstStyle/>
                    <a:p>
                      <a:r>
                        <a:rPr lang="uk-UA" sz="1100" dirty="0">
                          <a:solidFill>
                            <a:schemeClr val="tx1"/>
                          </a:solidFill>
                          <a:effectLst/>
                          <a:latin typeface="Times New Roman" panose="02020603050405020304" pitchFamily="18" charset="0"/>
                          <a:cs typeface="Times New Roman" panose="02020603050405020304" pitchFamily="18" charset="0"/>
                        </a:rPr>
                        <a:t>141 966,50 грн</a:t>
                      </a:r>
                      <a:endParaRPr lang="x-none"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08" marR="20808" marT="3602" marB="0">
                    <a:solidFill>
                      <a:schemeClr val="bg2"/>
                    </a:solidFill>
                  </a:tcPr>
                </a:tc>
                <a:extLst>
                  <a:ext uri="{0D108BD9-81ED-4DB2-BD59-A6C34878D82A}">
                    <a16:rowId xmlns="" xmlns:a16="http://schemas.microsoft.com/office/drawing/2014/main" val="1884081820"/>
                  </a:ext>
                </a:extLst>
              </a:tr>
              <a:tr h="180443">
                <a:tc gridSpan="2">
                  <a:txBody>
                    <a:bodyPr/>
                    <a:lstStyle/>
                    <a:p>
                      <a:r>
                        <a:rPr lang="uk-UA" sz="1100" b="0" dirty="0">
                          <a:solidFill>
                            <a:schemeClr val="tx1"/>
                          </a:solidFill>
                          <a:effectLst/>
                          <a:latin typeface="Times New Roman" panose="02020603050405020304" pitchFamily="18" charset="0"/>
                          <a:cs typeface="Times New Roman" panose="02020603050405020304" pitchFamily="18" charset="0"/>
                        </a:rPr>
                        <a:t>Державне мито за спадщину і дарування</a:t>
                      </a:r>
                      <a:endParaRPr lang="x-none" sz="11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08" marR="20808" marT="3602" marB="0">
                    <a:solidFill>
                      <a:schemeClr val="bg2"/>
                    </a:solidFill>
                  </a:tcPr>
                </a:tc>
                <a:tc hMerge="1">
                  <a:txBody>
                    <a:bodyPr/>
                    <a:lstStyle/>
                    <a:p>
                      <a:endParaRPr lang="x-none"/>
                    </a:p>
                  </a:txBody>
                  <a:tcPr/>
                </a:tc>
                <a:extLst>
                  <a:ext uri="{0D108BD9-81ED-4DB2-BD59-A6C34878D82A}">
                    <a16:rowId xmlns="" xmlns:a16="http://schemas.microsoft.com/office/drawing/2014/main" val="806657824"/>
                  </a:ext>
                </a:extLst>
              </a:tr>
              <a:tr h="180443">
                <a:tc>
                  <a:txBody>
                    <a:bodyPr/>
                    <a:lstStyle/>
                    <a:p>
                      <a:r>
                        <a:rPr lang="x-none" sz="1100" dirty="0">
                          <a:solidFill>
                            <a:schemeClr val="tx1"/>
                          </a:solidFill>
                          <a:effectLst/>
                          <a:latin typeface="Times New Roman" panose="02020603050405020304" pitchFamily="18" charset="0"/>
                          <a:cs typeface="Times New Roman" panose="02020603050405020304" pitchFamily="18" charset="0"/>
                        </a:rPr>
                        <a:t> </a:t>
                      </a:r>
                      <a:endParaRPr lang="x-none"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08" marR="20808" marT="3602" marB="0">
                    <a:solidFill>
                      <a:schemeClr val="bg2"/>
                    </a:solidFill>
                  </a:tcPr>
                </a:tc>
                <a:tc>
                  <a:txBody>
                    <a:bodyPr/>
                    <a:lstStyle/>
                    <a:p>
                      <a:r>
                        <a:rPr lang="uk-UA" sz="1100" dirty="0">
                          <a:solidFill>
                            <a:schemeClr val="tx1"/>
                          </a:solidFill>
                          <a:effectLst/>
                          <a:latin typeface="Times New Roman" panose="02020603050405020304" pitchFamily="18" charset="0"/>
                          <a:cs typeface="Times New Roman" panose="02020603050405020304" pitchFamily="18" charset="0"/>
                        </a:rPr>
                        <a:t>79 802,44  грн</a:t>
                      </a:r>
                      <a:endParaRPr lang="x-none"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08" marR="20808" marT="3602" marB="0">
                    <a:solidFill>
                      <a:schemeClr val="bg2"/>
                    </a:solidFill>
                  </a:tcPr>
                </a:tc>
                <a:extLst>
                  <a:ext uri="{0D108BD9-81ED-4DB2-BD59-A6C34878D82A}">
                    <a16:rowId xmlns="" xmlns:a16="http://schemas.microsoft.com/office/drawing/2014/main" val="3160137681"/>
                  </a:ext>
                </a:extLst>
              </a:tr>
              <a:tr h="341146">
                <a:tc gridSpan="2">
                  <a:txBody>
                    <a:bodyPr/>
                    <a:lstStyle/>
                    <a:p>
                      <a:r>
                        <a:rPr lang="uk-UA" sz="1100" b="0" dirty="0">
                          <a:solidFill>
                            <a:schemeClr val="tx1"/>
                          </a:solidFill>
                          <a:effectLst/>
                          <a:latin typeface="Times New Roman" panose="02020603050405020304" pitchFamily="18" charset="0"/>
                          <a:cs typeface="Times New Roman" panose="02020603050405020304" pitchFamily="18" charset="0"/>
                        </a:rPr>
                        <a:t>Державне мито за оформлення закордонних і внутрішніх паспортів</a:t>
                      </a:r>
                      <a:endParaRPr lang="x-none" sz="11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08" marR="20808" marT="3602" marB="0">
                    <a:solidFill>
                      <a:schemeClr val="bg2"/>
                    </a:solidFill>
                  </a:tcPr>
                </a:tc>
                <a:tc hMerge="1">
                  <a:txBody>
                    <a:bodyPr/>
                    <a:lstStyle/>
                    <a:p>
                      <a:endParaRPr lang="x-none"/>
                    </a:p>
                  </a:txBody>
                  <a:tcPr/>
                </a:tc>
                <a:extLst>
                  <a:ext uri="{0D108BD9-81ED-4DB2-BD59-A6C34878D82A}">
                    <a16:rowId xmlns="" xmlns:a16="http://schemas.microsoft.com/office/drawing/2014/main" val="2000510068"/>
                  </a:ext>
                </a:extLst>
              </a:tr>
              <a:tr h="180443">
                <a:tc>
                  <a:txBody>
                    <a:bodyPr/>
                    <a:lstStyle/>
                    <a:p>
                      <a:r>
                        <a:rPr lang="x-none" sz="1100" dirty="0">
                          <a:solidFill>
                            <a:schemeClr val="tx1"/>
                          </a:solidFill>
                          <a:effectLst/>
                          <a:latin typeface="Times New Roman" panose="02020603050405020304" pitchFamily="18" charset="0"/>
                          <a:cs typeface="Times New Roman" panose="02020603050405020304" pitchFamily="18" charset="0"/>
                        </a:rPr>
                        <a:t> </a:t>
                      </a:r>
                      <a:endParaRPr lang="x-none"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08" marR="20808" marT="3602" marB="0">
                    <a:solidFill>
                      <a:schemeClr val="bg2"/>
                    </a:solidFill>
                  </a:tcPr>
                </a:tc>
                <a:tc>
                  <a:txBody>
                    <a:bodyPr/>
                    <a:lstStyle/>
                    <a:p>
                      <a:r>
                        <a:rPr lang="uk-UA"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1 156,00 грн</a:t>
                      </a:r>
                      <a:endParaRPr lang="x-none"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08" marR="20808" marT="3602" marB="0">
                    <a:solidFill>
                      <a:schemeClr val="bg2"/>
                    </a:solidFill>
                  </a:tcPr>
                </a:tc>
                <a:extLst>
                  <a:ext uri="{0D108BD9-81ED-4DB2-BD59-A6C34878D82A}">
                    <a16:rowId xmlns="" xmlns:a16="http://schemas.microsoft.com/office/drawing/2014/main" val="4171887168"/>
                  </a:ext>
                </a:extLst>
              </a:tr>
              <a:tr h="180443">
                <a:tc gridSpan="2">
                  <a:txBody>
                    <a:bodyPr/>
                    <a:lstStyle/>
                    <a:p>
                      <a:r>
                        <a:rPr lang="uk-UA" sz="1100" dirty="0">
                          <a:effectLst/>
                          <a:latin typeface="Times New Roman" panose="02020603050405020304" pitchFamily="18" charset="0"/>
                          <a:cs typeface="Times New Roman" panose="02020603050405020304" pitchFamily="18" charset="0"/>
                        </a:rPr>
                        <a:t>Інші неподаткові надходження</a:t>
                      </a:r>
                      <a:endParaRPr lang="x-none"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08" marR="20808" marT="3602" marB="0"/>
                </a:tc>
                <a:tc hMerge="1">
                  <a:txBody>
                    <a:bodyPr/>
                    <a:lstStyle/>
                    <a:p>
                      <a:endParaRPr lang="x-none"/>
                    </a:p>
                  </a:txBody>
                  <a:tcPr/>
                </a:tc>
                <a:extLst>
                  <a:ext uri="{0D108BD9-81ED-4DB2-BD59-A6C34878D82A}">
                    <a16:rowId xmlns="" xmlns:a16="http://schemas.microsoft.com/office/drawing/2014/main" val="2669572808"/>
                  </a:ext>
                </a:extLst>
              </a:tr>
              <a:tr h="180443">
                <a:tc>
                  <a:txBody>
                    <a:bodyPr/>
                    <a:lstStyle/>
                    <a:p>
                      <a:r>
                        <a:rPr lang="x-none" sz="1100" dirty="0">
                          <a:effectLst/>
                          <a:latin typeface="Times New Roman" panose="02020603050405020304" pitchFamily="18" charset="0"/>
                          <a:cs typeface="Times New Roman" panose="02020603050405020304" pitchFamily="18" charset="0"/>
                        </a:rPr>
                        <a:t> </a:t>
                      </a:r>
                      <a:endParaRPr lang="x-none"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08" marR="20808" marT="3602" marB="0">
                    <a:solidFill>
                      <a:schemeClr val="bg2"/>
                    </a:solidFill>
                  </a:tcPr>
                </a:tc>
                <a:tc>
                  <a:txBody>
                    <a:bodyPr/>
                    <a:lstStyle/>
                    <a:p>
                      <a:r>
                        <a:rPr lang="uk-UA" sz="1100" dirty="0">
                          <a:effectLst/>
                          <a:latin typeface="Times New Roman" panose="02020603050405020304" pitchFamily="18" charset="0"/>
                          <a:cs typeface="Times New Roman" panose="02020603050405020304" pitchFamily="18" charset="0"/>
                        </a:rPr>
                        <a:t>6 111,14 грн – 0,40 %</a:t>
                      </a:r>
                      <a:endParaRPr lang="x-none"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08" marR="20808" marT="3602" marB="0">
                    <a:solidFill>
                      <a:schemeClr val="bg2"/>
                    </a:solidFill>
                  </a:tcPr>
                </a:tc>
                <a:extLst>
                  <a:ext uri="{0D108BD9-81ED-4DB2-BD59-A6C34878D82A}">
                    <a16:rowId xmlns="" xmlns:a16="http://schemas.microsoft.com/office/drawing/2014/main" val="2725321196"/>
                  </a:ext>
                </a:extLst>
              </a:tr>
              <a:tr h="180443">
                <a:tc gridSpan="2">
                  <a:txBody>
                    <a:bodyPr/>
                    <a:lstStyle/>
                    <a:p>
                      <a:r>
                        <a:rPr lang="uk-UA" sz="1100" dirty="0">
                          <a:effectLst/>
                          <a:latin typeface="Times New Roman" panose="02020603050405020304" pitchFamily="18" charset="0"/>
                          <a:cs typeface="Times New Roman" panose="02020603050405020304" pitchFamily="18" charset="0"/>
                        </a:rPr>
                        <a:t>Власні надходження</a:t>
                      </a:r>
                      <a:endParaRPr lang="x-none"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08" marR="20808" marT="3602" marB="0"/>
                </a:tc>
                <a:tc hMerge="1">
                  <a:txBody>
                    <a:bodyPr/>
                    <a:lstStyle/>
                    <a:p>
                      <a:endParaRPr lang="x-none"/>
                    </a:p>
                  </a:txBody>
                  <a:tcPr/>
                </a:tc>
                <a:extLst>
                  <a:ext uri="{0D108BD9-81ED-4DB2-BD59-A6C34878D82A}">
                    <a16:rowId xmlns="" xmlns:a16="http://schemas.microsoft.com/office/drawing/2014/main" val="178063040"/>
                  </a:ext>
                </a:extLst>
              </a:tr>
              <a:tr h="180443">
                <a:tc>
                  <a:txBody>
                    <a:bodyPr/>
                    <a:lstStyle/>
                    <a:p>
                      <a:r>
                        <a:rPr lang="x-none" sz="1100" dirty="0">
                          <a:effectLst/>
                          <a:latin typeface="Times New Roman" panose="02020603050405020304" pitchFamily="18" charset="0"/>
                          <a:cs typeface="Times New Roman" panose="02020603050405020304" pitchFamily="18" charset="0"/>
                        </a:rPr>
                        <a:t> </a:t>
                      </a:r>
                      <a:endParaRPr lang="x-none"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08" marR="20808" marT="3602" marB="0">
                    <a:solidFill>
                      <a:schemeClr val="bg2"/>
                    </a:solidFill>
                  </a:tcPr>
                </a:tc>
                <a:tc>
                  <a:txBody>
                    <a:bodyPr/>
                    <a:lstStyle/>
                    <a:p>
                      <a:r>
                        <a:rPr lang="uk-UA" sz="1100" dirty="0">
                          <a:effectLst/>
                          <a:latin typeface="Times New Roman" panose="02020603050405020304" pitchFamily="18" charset="0"/>
                          <a:cs typeface="Times New Roman" panose="02020603050405020304" pitchFamily="18" charset="0"/>
                        </a:rPr>
                        <a:t>850 099,06 грн – 56,09 %, з них:</a:t>
                      </a:r>
                      <a:endParaRPr lang="x-none"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08" marR="20808" marT="3602" marB="0">
                    <a:solidFill>
                      <a:schemeClr val="bg2"/>
                    </a:solidFill>
                  </a:tcPr>
                </a:tc>
                <a:extLst>
                  <a:ext uri="{0D108BD9-81ED-4DB2-BD59-A6C34878D82A}">
                    <a16:rowId xmlns="" xmlns:a16="http://schemas.microsoft.com/office/drawing/2014/main" val="2685936379"/>
                  </a:ext>
                </a:extLst>
              </a:tr>
              <a:tr h="180443">
                <a:tc gridSpan="2">
                  <a:txBody>
                    <a:bodyPr/>
                    <a:lstStyle/>
                    <a:p>
                      <a:r>
                        <a:rPr lang="uk-UA" sz="1100" b="0" dirty="0">
                          <a:solidFill>
                            <a:schemeClr val="tx1"/>
                          </a:solidFill>
                          <a:effectLst/>
                          <a:latin typeface="Times New Roman" panose="02020603050405020304" pitchFamily="18" charset="0"/>
                          <a:cs typeface="Times New Roman" panose="02020603050405020304" pitchFamily="18" charset="0"/>
                        </a:rPr>
                        <a:t>Надходження від плати за послуги</a:t>
                      </a:r>
                      <a:endParaRPr lang="x-none" sz="11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08" marR="20808" marT="3602" marB="0">
                    <a:solidFill>
                      <a:schemeClr val="bg2"/>
                    </a:solidFill>
                  </a:tcPr>
                </a:tc>
                <a:tc hMerge="1">
                  <a:txBody>
                    <a:bodyPr/>
                    <a:lstStyle/>
                    <a:p>
                      <a:endParaRPr lang="x-none"/>
                    </a:p>
                  </a:txBody>
                  <a:tcPr/>
                </a:tc>
                <a:extLst>
                  <a:ext uri="{0D108BD9-81ED-4DB2-BD59-A6C34878D82A}">
                    <a16:rowId xmlns="" xmlns:a16="http://schemas.microsoft.com/office/drawing/2014/main" val="3798118929"/>
                  </a:ext>
                </a:extLst>
              </a:tr>
              <a:tr h="180443">
                <a:tc>
                  <a:txBody>
                    <a:bodyPr/>
                    <a:lstStyle/>
                    <a:p>
                      <a:r>
                        <a:rPr lang="x-none" sz="1100" dirty="0">
                          <a:solidFill>
                            <a:schemeClr val="tx1"/>
                          </a:solidFill>
                          <a:effectLst/>
                          <a:latin typeface="Times New Roman" panose="02020603050405020304" pitchFamily="18" charset="0"/>
                          <a:cs typeface="Times New Roman" panose="02020603050405020304" pitchFamily="18" charset="0"/>
                        </a:rPr>
                        <a:t> </a:t>
                      </a:r>
                      <a:endParaRPr lang="x-none"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08" marR="20808" marT="3602" marB="0">
                    <a:solidFill>
                      <a:schemeClr val="bg2"/>
                    </a:solidFill>
                  </a:tcPr>
                </a:tc>
                <a:tc>
                  <a:txBody>
                    <a:bodyPr/>
                    <a:lstStyle/>
                    <a:p>
                      <a:r>
                        <a:rPr lang="uk-UA"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599 594,06 грн</a:t>
                      </a:r>
                      <a:endParaRPr lang="x-none"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08" marR="20808" marT="3602" marB="0">
                    <a:solidFill>
                      <a:schemeClr val="bg2"/>
                    </a:solidFill>
                  </a:tcPr>
                </a:tc>
                <a:extLst>
                  <a:ext uri="{0D108BD9-81ED-4DB2-BD59-A6C34878D82A}">
                    <a16:rowId xmlns="" xmlns:a16="http://schemas.microsoft.com/office/drawing/2014/main" val="1418465946"/>
                  </a:ext>
                </a:extLst>
              </a:tr>
              <a:tr h="180443">
                <a:tc gridSpan="2">
                  <a:txBody>
                    <a:bodyPr/>
                    <a:lstStyle/>
                    <a:p>
                      <a:r>
                        <a:rPr lang="uk-UA" sz="1100" b="0" dirty="0">
                          <a:solidFill>
                            <a:schemeClr val="tx1"/>
                          </a:solidFill>
                          <a:effectLst/>
                          <a:latin typeface="Times New Roman" panose="02020603050405020304" pitchFamily="18" charset="0"/>
                          <a:cs typeface="Times New Roman" panose="02020603050405020304" pitchFamily="18" charset="0"/>
                        </a:rPr>
                        <a:t>Інші джерела надходжень бюджетних установ</a:t>
                      </a:r>
                      <a:endParaRPr lang="x-none" sz="11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08" marR="20808" marT="3602" marB="0">
                    <a:solidFill>
                      <a:schemeClr val="bg2"/>
                    </a:solidFill>
                  </a:tcPr>
                </a:tc>
                <a:tc hMerge="1">
                  <a:txBody>
                    <a:bodyPr/>
                    <a:lstStyle/>
                    <a:p>
                      <a:endParaRPr lang="x-none"/>
                    </a:p>
                  </a:txBody>
                  <a:tcPr/>
                </a:tc>
                <a:extLst>
                  <a:ext uri="{0D108BD9-81ED-4DB2-BD59-A6C34878D82A}">
                    <a16:rowId xmlns="" xmlns:a16="http://schemas.microsoft.com/office/drawing/2014/main" val="3713780847"/>
                  </a:ext>
                </a:extLst>
              </a:tr>
              <a:tr h="180443">
                <a:tc>
                  <a:txBody>
                    <a:bodyPr/>
                    <a:lstStyle/>
                    <a:p>
                      <a:r>
                        <a:rPr lang="x-none" sz="1100" dirty="0">
                          <a:effectLst/>
                          <a:latin typeface="Times New Roman" panose="02020603050405020304" pitchFamily="18" charset="0"/>
                          <a:cs typeface="Times New Roman" panose="02020603050405020304" pitchFamily="18" charset="0"/>
                        </a:rPr>
                        <a:t> </a:t>
                      </a:r>
                      <a:endParaRPr lang="x-none"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08" marR="20808" marT="3602" marB="0">
                    <a:solidFill>
                      <a:schemeClr val="bg2"/>
                    </a:solidFill>
                  </a:tcPr>
                </a:tc>
                <a:tc>
                  <a:txBody>
                    <a:bodyPr/>
                    <a:lstStyle/>
                    <a:p>
                      <a:r>
                        <a:rPr lang="uk-UA" sz="1100" dirty="0">
                          <a:effectLst/>
                          <a:latin typeface="Times New Roman" panose="02020603050405020304" pitchFamily="18" charset="0"/>
                          <a:ea typeface="Times New Roman" panose="02020603050405020304" pitchFamily="18" charset="0"/>
                          <a:cs typeface="Times New Roman" panose="02020603050405020304" pitchFamily="18" charset="0"/>
                        </a:rPr>
                        <a:t>250 505,00 грн</a:t>
                      </a:r>
                      <a:endParaRPr lang="x-none"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08" marR="20808" marT="3602" marB="0">
                    <a:solidFill>
                      <a:schemeClr val="bg2"/>
                    </a:solidFill>
                  </a:tcPr>
                </a:tc>
                <a:extLst>
                  <a:ext uri="{0D108BD9-81ED-4DB2-BD59-A6C34878D82A}">
                    <a16:rowId xmlns="" xmlns:a16="http://schemas.microsoft.com/office/drawing/2014/main" val="2229760163"/>
                  </a:ext>
                </a:extLst>
              </a:tr>
              <a:tr h="180443">
                <a:tc gridSpan="2">
                  <a:txBody>
                    <a:bodyPr/>
                    <a:lstStyle/>
                    <a:p>
                      <a:r>
                        <a:rPr lang="uk-UA" sz="1100" dirty="0">
                          <a:effectLst/>
                          <a:latin typeface="Times New Roman" panose="02020603050405020304" pitchFamily="18" charset="0"/>
                          <a:cs typeface="Times New Roman" panose="02020603050405020304" pitchFamily="18" charset="0"/>
                        </a:rPr>
                        <a:t>РАЗОМ       1 515 529,67 грн</a:t>
                      </a:r>
                      <a:endParaRPr lang="x-none"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808" marR="20808" marT="3602" marB="0"/>
                </a:tc>
                <a:tc hMerge="1">
                  <a:txBody>
                    <a:bodyPr/>
                    <a:lstStyle/>
                    <a:p>
                      <a:endParaRPr lang="x-none"/>
                    </a:p>
                  </a:txBody>
                  <a:tcPr/>
                </a:tc>
                <a:extLst>
                  <a:ext uri="{0D108BD9-81ED-4DB2-BD59-A6C34878D82A}">
                    <a16:rowId xmlns="" xmlns:a16="http://schemas.microsoft.com/office/drawing/2014/main" val="3636729344"/>
                  </a:ext>
                </a:extLst>
              </a:tr>
            </a:tbl>
          </a:graphicData>
        </a:graphic>
      </p:graphicFrame>
      <p:pic>
        <p:nvPicPr>
          <p:cNvPr id="8" name="Рисунок 7">
            <a:extLst>
              <a:ext uri="{FF2B5EF4-FFF2-40B4-BE49-F238E27FC236}">
                <a16:creationId xmlns="" xmlns:a16="http://schemas.microsoft.com/office/drawing/2014/main" id="{8CF997A7-A1D4-CFAC-22D0-55FDD17F1D16}"/>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760455" y="104384"/>
            <a:ext cx="240421" cy="311591"/>
          </a:xfrm>
          <a:prstGeom prst="rect">
            <a:avLst/>
          </a:prstGeom>
        </p:spPr>
      </p:pic>
      <p:sp>
        <p:nvSpPr>
          <p:cNvPr id="11" name="Скругленный прямоугольник 10">
            <a:extLst>
              <a:ext uri="{FF2B5EF4-FFF2-40B4-BE49-F238E27FC236}">
                <a16:creationId xmlns="" xmlns:a16="http://schemas.microsoft.com/office/drawing/2014/main" id="{ED01B07B-781B-E8D1-5651-6017374A6305}"/>
              </a:ext>
            </a:extLst>
          </p:cNvPr>
          <p:cNvSpPr/>
          <p:nvPr/>
        </p:nvSpPr>
        <p:spPr>
          <a:xfrm>
            <a:off x="471158" y="282821"/>
            <a:ext cx="3900158" cy="26630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68070" tIns="34035" rIns="68070" bIns="34035" rtlCol="0" anchor="ctr"/>
          <a:lstStyle/>
          <a:p>
            <a:pPr algn="ctr"/>
            <a:r>
              <a:rPr lang="uk-UA" sz="1261" b="1" dirty="0">
                <a:solidFill>
                  <a:schemeClr val="accent1">
                    <a:lumMod val="50000"/>
                  </a:schemeClr>
                </a:solidFill>
                <a:latin typeface="Times New Roman" panose="02020603050405020304" pitchFamily="18" charset="0"/>
                <a:cs typeface="Times New Roman" panose="02020603050405020304" pitchFamily="18" charset="0"/>
              </a:rPr>
              <a:t>НЕПОДАТКОВІ НАДХОДЖЕННЯ БЮДЖЕТУ</a:t>
            </a:r>
          </a:p>
        </p:txBody>
      </p:sp>
      <p:sp>
        <p:nvSpPr>
          <p:cNvPr id="12" name="Скругленный прямоугольник 11">
            <a:extLst>
              <a:ext uri="{FF2B5EF4-FFF2-40B4-BE49-F238E27FC236}">
                <a16:creationId xmlns="" xmlns:a16="http://schemas.microsoft.com/office/drawing/2014/main" id="{6D70C2A7-FBED-CC51-ECF0-7DBA737DFCE8}"/>
              </a:ext>
            </a:extLst>
          </p:cNvPr>
          <p:cNvSpPr/>
          <p:nvPr/>
        </p:nvSpPr>
        <p:spPr>
          <a:xfrm>
            <a:off x="1691064" y="573413"/>
            <a:ext cx="1650768" cy="266307"/>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68070" tIns="34035" rIns="68070" bIns="34035" rtlCol="0" anchor="ctr"/>
          <a:lstStyle/>
          <a:p>
            <a:pPr algn="ctr"/>
            <a:r>
              <a:rPr lang="x-none" sz="1261" b="1" dirty="0">
                <a:solidFill>
                  <a:schemeClr val="tx1"/>
                </a:solidFill>
                <a:latin typeface="Times New Roman" panose="02020603050405020304" pitchFamily="18" charset="0"/>
                <a:cs typeface="Times New Roman" panose="02020603050405020304" pitchFamily="18" charset="0"/>
              </a:rPr>
              <a:t>ЗА 2021 РІК</a:t>
            </a:r>
          </a:p>
        </p:txBody>
      </p:sp>
      <p:sp>
        <p:nvSpPr>
          <p:cNvPr id="13" name="Скругленный прямоугольник 12">
            <a:extLst>
              <a:ext uri="{FF2B5EF4-FFF2-40B4-BE49-F238E27FC236}">
                <a16:creationId xmlns="" xmlns:a16="http://schemas.microsoft.com/office/drawing/2014/main" id="{449D13DF-02C8-AEE6-3345-8B71890DB752}"/>
              </a:ext>
            </a:extLst>
          </p:cNvPr>
          <p:cNvSpPr/>
          <p:nvPr/>
        </p:nvSpPr>
        <p:spPr>
          <a:xfrm rot="16200000">
            <a:off x="2423428" y="3054704"/>
            <a:ext cx="4254876" cy="274562"/>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68070" tIns="34035" rIns="68070" bIns="34035" rtlCol="0" anchor="ctr"/>
          <a:lstStyle/>
          <a:p>
            <a:pPr algn="ctr"/>
            <a:r>
              <a:rPr lang="x-none" sz="1261" b="1" dirty="0">
                <a:solidFill>
                  <a:schemeClr val="tx1"/>
                </a:solidFill>
                <a:latin typeface="Times New Roman" panose="02020603050405020304" pitchFamily="18" charset="0"/>
                <a:cs typeface="Times New Roman" panose="02020603050405020304" pitchFamily="18" charset="0"/>
              </a:rPr>
              <a:t>ЗА 9 МІСЯЦІВ 2022 РОКУ</a:t>
            </a:r>
          </a:p>
        </p:txBody>
      </p:sp>
    </p:spTree>
    <p:extLst>
      <p:ext uri="{BB962C8B-B14F-4D97-AF65-F5344CB8AC3E}">
        <p14:creationId xmlns="" xmlns:p14="http://schemas.microsoft.com/office/powerpoint/2010/main" val="1755532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 xmlns:a16="http://schemas.microsoft.com/office/drawing/2014/main" id="{BF4DA55E-EE7E-402A-AC94-A64ABF4D40E7}"/>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768129" y="182317"/>
            <a:ext cx="204421" cy="313082"/>
          </a:xfrm>
          <a:prstGeom prst="rect">
            <a:avLst/>
          </a:prstGeom>
        </p:spPr>
      </p:pic>
      <p:sp>
        <p:nvSpPr>
          <p:cNvPr id="5" name="Прямоугольник 4">
            <a:extLst>
              <a:ext uri="{FF2B5EF4-FFF2-40B4-BE49-F238E27FC236}">
                <a16:creationId xmlns="" xmlns:a16="http://schemas.microsoft.com/office/drawing/2014/main" id="{74712C64-7746-4D51-8864-6448080064DE}"/>
              </a:ext>
            </a:extLst>
          </p:cNvPr>
          <p:cNvSpPr/>
          <p:nvPr/>
        </p:nvSpPr>
        <p:spPr>
          <a:xfrm>
            <a:off x="5158886" y="148276"/>
            <a:ext cx="3644412" cy="392028"/>
          </a:xfrm>
          <a:prstGeom prst="rect">
            <a:avLst/>
          </a:prstGeom>
        </p:spPr>
        <p:txBody>
          <a:bodyPr wrap="square" lIns="68070" tIns="34035" rIns="68070" bIns="34035">
            <a:spAutoFit/>
          </a:bodyPr>
          <a:lstStyle/>
          <a:p>
            <a:pPr algn="ctr"/>
            <a:r>
              <a:rPr lang="uk-UA" sz="2101" b="1" dirty="0">
                <a:solidFill>
                  <a:srgbClr val="FF0000"/>
                </a:solidFill>
                <a:latin typeface="Times New Roman" panose="02020603050405020304" pitchFamily="18" charset="0"/>
                <a:cs typeface="Times New Roman" panose="02020603050405020304" pitchFamily="18" charset="0"/>
              </a:rPr>
              <a:t>ФІНАНСОВІ ПОКАЗНИКИ </a:t>
            </a:r>
            <a:r>
              <a:rPr lang="uk-UA" sz="2101" b="1" i="1" dirty="0">
                <a:solidFill>
                  <a:srgbClr val="FF0000"/>
                </a:solidFill>
                <a:latin typeface="Times New Roman" panose="02020603050405020304" pitchFamily="18" charset="0"/>
                <a:cs typeface="Times New Roman" panose="02020603050405020304" pitchFamily="18" charset="0"/>
              </a:rPr>
              <a:t>                       </a:t>
            </a:r>
            <a:endParaRPr lang="ru-RU" sz="2101" b="1" i="1" dirty="0">
              <a:solidFill>
                <a:srgbClr val="FF0000"/>
              </a:solidFill>
              <a:latin typeface="Times New Roman" panose="02020603050405020304" pitchFamily="18" charset="0"/>
              <a:cs typeface="Times New Roman" panose="02020603050405020304" pitchFamily="18" charset="0"/>
            </a:endParaRPr>
          </a:p>
        </p:txBody>
      </p:sp>
      <p:graphicFrame>
        <p:nvGraphicFramePr>
          <p:cNvPr id="8" name="Объект 7">
            <a:extLst>
              <a:ext uri="{FF2B5EF4-FFF2-40B4-BE49-F238E27FC236}">
                <a16:creationId xmlns="" xmlns:a16="http://schemas.microsoft.com/office/drawing/2014/main" id="{B43D3E95-EA5F-43E5-8FE8-10FB9A01BE6E}"/>
              </a:ext>
            </a:extLst>
          </p:cNvPr>
          <p:cNvGraphicFramePr>
            <a:graphicFrameLocks noGrp="1"/>
          </p:cNvGraphicFramePr>
          <p:nvPr>
            <p:ph idx="1"/>
            <p:extLst>
              <p:ext uri="{D42A27DB-BD31-4B8C-83A1-F6EECF244321}">
                <p14:modId xmlns="" xmlns:p14="http://schemas.microsoft.com/office/powerpoint/2010/main" val="3928261672"/>
              </p:ext>
            </p:extLst>
          </p:nvPr>
        </p:nvGraphicFramePr>
        <p:xfrm>
          <a:off x="326048" y="1248108"/>
          <a:ext cx="8572418" cy="1692634"/>
        </p:xfrm>
        <a:graphic>
          <a:graphicData uri="http://schemas.openxmlformats.org/drawingml/2006/table">
            <a:tbl>
              <a:tblPr firstRow="1" bandRow="1">
                <a:tableStyleId>{5C22544A-7EE6-4342-B048-85BDC9FD1C3A}</a:tableStyleId>
              </a:tblPr>
              <a:tblGrid>
                <a:gridCol w="1777072">
                  <a:extLst>
                    <a:ext uri="{9D8B030D-6E8A-4147-A177-3AD203B41FA5}">
                      <a16:colId xmlns="" xmlns:a16="http://schemas.microsoft.com/office/drawing/2014/main" val="4115088429"/>
                    </a:ext>
                  </a:extLst>
                </a:gridCol>
                <a:gridCol w="1658983">
                  <a:extLst>
                    <a:ext uri="{9D8B030D-6E8A-4147-A177-3AD203B41FA5}">
                      <a16:colId xmlns="" xmlns:a16="http://schemas.microsoft.com/office/drawing/2014/main" val="1224881269"/>
                    </a:ext>
                  </a:extLst>
                </a:gridCol>
                <a:gridCol w="1672046">
                  <a:extLst>
                    <a:ext uri="{9D8B030D-6E8A-4147-A177-3AD203B41FA5}">
                      <a16:colId xmlns="" xmlns:a16="http://schemas.microsoft.com/office/drawing/2014/main" val="1504488203"/>
                    </a:ext>
                  </a:extLst>
                </a:gridCol>
                <a:gridCol w="1720184">
                  <a:extLst>
                    <a:ext uri="{9D8B030D-6E8A-4147-A177-3AD203B41FA5}">
                      <a16:colId xmlns="" xmlns:a16="http://schemas.microsoft.com/office/drawing/2014/main" val="2674053696"/>
                    </a:ext>
                  </a:extLst>
                </a:gridCol>
                <a:gridCol w="1744133">
                  <a:extLst>
                    <a:ext uri="{9D8B030D-6E8A-4147-A177-3AD203B41FA5}">
                      <a16:colId xmlns="" xmlns:a16="http://schemas.microsoft.com/office/drawing/2014/main" val="826234897"/>
                    </a:ext>
                  </a:extLst>
                </a:gridCol>
              </a:tblGrid>
              <a:tr h="1333500">
                <a:tc>
                  <a:txBody>
                    <a:bodyPr/>
                    <a:lstStyle/>
                    <a:p>
                      <a:pPr algn="ctr"/>
                      <a:r>
                        <a:rPr lang="uk-UA" sz="1400" dirty="0" smtClean="0">
                          <a:solidFill>
                            <a:schemeClr val="accent1">
                              <a:lumMod val="50000"/>
                            </a:schemeClr>
                          </a:solidFill>
                          <a:latin typeface="Times New Roman" panose="02020603050405020304" pitchFamily="18" charset="0"/>
                          <a:cs typeface="Times New Roman" panose="02020603050405020304" pitchFamily="18" charset="0"/>
                        </a:rPr>
                        <a:t>Адміністративний </a:t>
                      </a:r>
                      <a:r>
                        <a:rPr lang="uk-UA" sz="1400" dirty="0">
                          <a:solidFill>
                            <a:schemeClr val="accent1">
                              <a:lumMod val="50000"/>
                            </a:schemeClr>
                          </a:solidFill>
                          <a:latin typeface="Times New Roman" panose="02020603050405020304" pitchFamily="18" charset="0"/>
                          <a:cs typeface="Times New Roman" panose="02020603050405020304" pitchFamily="18" charset="0"/>
                        </a:rPr>
                        <a:t>центр </a:t>
                      </a:r>
                    </a:p>
                    <a:p>
                      <a:pPr algn="ctr"/>
                      <a:r>
                        <a:rPr lang="uk-UA" sz="1400" dirty="0">
                          <a:solidFill>
                            <a:schemeClr val="accent1">
                              <a:lumMod val="50000"/>
                            </a:schemeClr>
                          </a:solidFill>
                          <a:latin typeface="Times New Roman" panose="02020603050405020304" pitchFamily="18" charset="0"/>
                          <a:cs typeface="Times New Roman" panose="02020603050405020304" pitchFamily="18" charset="0"/>
                        </a:rPr>
                        <a:t>смт Гребінки</a:t>
                      </a:r>
                    </a:p>
                    <a:p>
                      <a:pPr algn="ctr"/>
                      <a:endParaRPr lang="uk-UA" sz="1400" dirty="0">
                        <a:solidFill>
                          <a:schemeClr val="accent1">
                            <a:lumMod val="50000"/>
                          </a:schemeClr>
                        </a:solidFill>
                        <a:latin typeface="Times New Roman" panose="02020603050405020304" pitchFamily="18" charset="0"/>
                        <a:cs typeface="Times New Roman" panose="02020603050405020304" pitchFamily="18" charset="0"/>
                      </a:endParaRPr>
                    </a:p>
                    <a:p>
                      <a:pPr algn="ctr"/>
                      <a:r>
                        <a:rPr lang="uk-UA" sz="1400" b="0" dirty="0">
                          <a:solidFill>
                            <a:schemeClr val="accent1">
                              <a:lumMod val="50000"/>
                            </a:schemeClr>
                          </a:solidFill>
                          <a:latin typeface="Times New Roman" panose="02020603050405020304" pitchFamily="18" charset="0"/>
                          <a:cs typeface="Times New Roman" panose="02020603050405020304" pitchFamily="18" charset="0"/>
                        </a:rPr>
                        <a:t>населення </a:t>
                      </a:r>
                    </a:p>
                    <a:p>
                      <a:pPr algn="ctr"/>
                      <a:r>
                        <a:rPr lang="uk-UA" sz="1400" b="0" dirty="0">
                          <a:solidFill>
                            <a:schemeClr val="accent1">
                              <a:lumMod val="50000"/>
                            </a:schemeClr>
                          </a:solidFill>
                          <a:latin typeface="Times New Roman" panose="02020603050405020304" pitchFamily="18" charset="0"/>
                          <a:cs typeface="Times New Roman" panose="02020603050405020304" pitchFamily="18" charset="0"/>
                        </a:rPr>
                        <a:t>5713 чол.</a:t>
                      </a:r>
                    </a:p>
                  </a:txBody>
                  <a:tcPr marL="55025" marR="55025" marT="34290" marB="34290">
                    <a:solidFill>
                      <a:schemeClr val="accent1">
                        <a:lumMod val="40000"/>
                        <a:lumOff val="60000"/>
                      </a:schemeClr>
                    </a:solidFill>
                  </a:tcPr>
                </a:tc>
                <a:tc>
                  <a:txBody>
                    <a:bodyPr/>
                    <a:lstStyle/>
                    <a:p>
                      <a:pPr algn="ctr"/>
                      <a:r>
                        <a:rPr lang="uk-UA" sz="1400" dirty="0">
                          <a:solidFill>
                            <a:schemeClr val="accent1">
                              <a:lumMod val="50000"/>
                            </a:schemeClr>
                          </a:solidFill>
                          <a:latin typeface="Times New Roman" panose="02020603050405020304" pitchFamily="18" charset="0"/>
                          <a:cs typeface="Times New Roman" panose="02020603050405020304" pitchFamily="18" charset="0"/>
                        </a:rPr>
                        <a:t>Дослідницький старостинський </a:t>
                      </a:r>
                      <a:r>
                        <a:rPr lang="uk-UA" sz="1400" dirty="0" smtClean="0">
                          <a:solidFill>
                            <a:schemeClr val="accent1">
                              <a:lumMod val="50000"/>
                            </a:schemeClr>
                          </a:solidFill>
                          <a:latin typeface="Times New Roman" panose="02020603050405020304" pitchFamily="18" charset="0"/>
                          <a:cs typeface="Times New Roman" panose="02020603050405020304" pitchFamily="18" charset="0"/>
                        </a:rPr>
                        <a:t>округ</a:t>
                      </a:r>
                    </a:p>
                    <a:p>
                      <a:pPr algn="ctr"/>
                      <a:endParaRPr lang="uk-UA" sz="1400" dirty="0">
                        <a:solidFill>
                          <a:schemeClr val="accent1">
                            <a:lumMod val="50000"/>
                          </a:schemeClr>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uk-UA" sz="1400" b="0" dirty="0">
                          <a:solidFill>
                            <a:schemeClr val="accent1">
                              <a:lumMod val="50000"/>
                            </a:schemeClr>
                          </a:solidFill>
                          <a:latin typeface="Times New Roman" panose="02020603050405020304" pitchFamily="18" charset="0"/>
                          <a:cs typeface="Times New Roman" panose="02020603050405020304" pitchFamily="18" charset="0"/>
                        </a:rPr>
                        <a:t>населення </a:t>
                      </a:r>
                    </a:p>
                    <a:p>
                      <a:pPr marL="0" marR="0" lvl="0" indent="0" algn="ctr" defTabSz="914400" rtl="0" eaLnBrk="1" fontAlgn="auto" latinLnBrk="0" hangingPunct="1">
                        <a:lnSpc>
                          <a:spcPct val="100000"/>
                        </a:lnSpc>
                        <a:spcBef>
                          <a:spcPts val="0"/>
                        </a:spcBef>
                        <a:spcAft>
                          <a:spcPts val="0"/>
                        </a:spcAft>
                        <a:buClrTx/>
                        <a:buSzTx/>
                        <a:buFontTx/>
                        <a:buNone/>
                        <a:tabLst/>
                        <a:defRPr/>
                      </a:pPr>
                      <a:r>
                        <a:rPr lang="uk-UA" sz="1400" b="0" dirty="0">
                          <a:solidFill>
                            <a:schemeClr val="accent1">
                              <a:lumMod val="50000"/>
                            </a:schemeClr>
                          </a:solidFill>
                          <a:latin typeface="Times New Roman" panose="02020603050405020304" pitchFamily="18" charset="0"/>
                          <a:cs typeface="Times New Roman" panose="02020603050405020304" pitchFamily="18" charset="0"/>
                        </a:rPr>
                        <a:t>1862 чол.</a:t>
                      </a:r>
                    </a:p>
                  </a:txBody>
                  <a:tcPr marL="55025" marR="55025" marT="34290" marB="34290">
                    <a:solidFill>
                      <a:schemeClr val="accent1">
                        <a:lumMod val="40000"/>
                        <a:lumOff val="60000"/>
                      </a:schemeClr>
                    </a:solidFill>
                  </a:tcPr>
                </a:tc>
                <a:tc>
                  <a:txBody>
                    <a:bodyPr/>
                    <a:lstStyle/>
                    <a:p>
                      <a:pPr algn="ctr"/>
                      <a:r>
                        <a:rPr lang="uk-UA" sz="1400" dirty="0">
                          <a:solidFill>
                            <a:schemeClr val="accent1">
                              <a:lumMod val="50000"/>
                            </a:schemeClr>
                          </a:solidFill>
                          <a:latin typeface="Times New Roman" panose="02020603050405020304" pitchFamily="18" charset="0"/>
                          <a:cs typeface="Times New Roman" panose="02020603050405020304" pitchFamily="18" charset="0"/>
                        </a:rPr>
                        <a:t>Ксаверівсько-Пінчуківський старостинський округ</a:t>
                      </a:r>
                    </a:p>
                    <a:p>
                      <a:pPr marL="0" marR="0" lvl="0" indent="0" algn="ctr" defTabSz="914400" rtl="0" eaLnBrk="1" fontAlgn="auto" latinLnBrk="0" hangingPunct="1">
                        <a:lnSpc>
                          <a:spcPct val="100000"/>
                        </a:lnSpc>
                        <a:spcBef>
                          <a:spcPts val="0"/>
                        </a:spcBef>
                        <a:spcAft>
                          <a:spcPts val="0"/>
                        </a:spcAft>
                        <a:buClrTx/>
                        <a:buSzTx/>
                        <a:buFontTx/>
                        <a:buNone/>
                        <a:tabLst/>
                        <a:defRPr/>
                      </a:pPr>
                      <a:r>
                        <a:rPr lang="uk-UA" sz="1400" b="0" dirty="0">
                          <a:solidFill>
                            <a:schemeClr val="accent1">
                              <a:lumMod val="50000"/>
                            </a:schemeClr>
                          </a:solidFill>
                          <a:latin typeface="Times New Roman" panose="02020603050405020304" pitchFamily="18" charset="0"/>
                          <a:cs typeface="Times New Roman" panose="02020603050405020304" pitchFamily="18" charset="0"/>
                        </a:rPr>
                        <a:t>населення </a:t>
                      </a:r>
                    </a:p>
                    <a:p>
                      <a:pPr marL="0" marR="0" lvl="0" indent="0" algn="ctr" defTabSz="914400" rtl="0" eaLnBrk="1" fontAlgn="auto" latinLnBrk="0" hangingPunct="1">
                        <a:lnSpc>
                          <a:spcPct val="100000"/>
                        </a:lnSpc>
                        <a:spcBef>
                          <a:spcPts val="0"/>
                        </a:spcBef>
                        <a:spcAft>
                          <a:spcPts val="0"/>
                        </a:spcAft>
                        <a:buClrTx/>
                        <a:buSzTx/>
                        <a:buFontTx/>
                        <a:buNone/>
                        <a:tabLst/>
                        <a:defRPr/>
                      </a:pPr>
                      <a:r>
                        <a:rPr lang="uk-UA" sz="1400" b="0" dirty="0">
                          <a:solidFill>
                            <a:schemeClr val="accent1">
                              <a:lumMod val="50000"/>
                            </a:schemeClr>
                          </a:solidFill>
                          <a:latin typeface="Times New Roman" panose="02020603050405020304" pitchFamily="18" charset="0"/>
                          <a:cs typeface="Times New Roman" panose="02020603050405020304" pitchFamily="18" charset="0"/>
                        </a:rPr>
                        <a:t>1623 чол.</a:t>
                      </a:r>
                    </a:p>
                  </a:txBody>
                  <a:tcPr marL="55025" marR="55025" marT="34290" marB="34290">
                    <a:solidFill>
                      <a:schemeClr val="accent1">
                        <a:lumMod val="40000"/>
                        <a:lumOff val="60000"/>
                      </a:schemeClr>
                    </a:solidFill>
                  </a:tcPr>
                </a:tc>
                <a:tc>
                  <a:txBody>
                    <a:bodyPr/>
                    <a:lstStyle/>
                    <a:p>
                      <a:pPr algn="ctr"/>
                      <a:r>
                        <a:rPr lang="uk-UA" sz="1400" dirty="0">
                          <a:solidFill>
                            <a:schemeClr val="accent1">
                              <a:lumMod val="50000"/>
                            </a:schemeClr>
                          </a:solidFill>
                          <a:latin typeface="Times New Roman" panose="02020603050405020304" pitchFamily="18" charset="0"/>
                          <a:cs typeface="Times New Roman" panose="02020603050405020304" pitchFamily="18" charset="0"/>
                        </a:rPr>
                        <a:t>Саливонківсько-Новоселицький старостинський округ</a:t>
                      </a:r>
                    </a:p>
                    <a:p>
                      <a:pPr marL="0" marR="0" lvl="0" indent="0" algn="ctr" defTabSz="914400" rtl="0" eaLnBrk="1" fontAlgn="auto" latinLnBrk="0" hangingPunct="1">
                        <a:lnSpc>
                          <a:spcPct val="100000"/>
                        </a:lnSpc>
                        <a:spcBef>
                          <a:spcPts val="0"/>
                        </a:spcBef>
                        <a:spcAft>
                          <a:spcPts val="0"/>
                        </a:spcAft>
                        <a:buClrTx/>
                        <a:buSzTx/>
                        <a:buFontTx/>
                        <a:buNone/>
                        <a:tabLst/>
                        <a:defRPr/>
                      </a:pPr>
                      <a:r>
                        <a:rPr lang="uk-UA" sz="1400" b="0" dirty="0">
                          <a:solidFill>
                            <a:schemeClr val="accent1">
                              <a:lumMod val="50000"/>
                            </a:schemeClr>
                          </a:solidFill>
                          <a:latin typeface="Times New Roman" panose="02020603050405020304" pitchFamily="18" charset="0"/>
                          <a:cs typeface="Times New Roman" panose="02020603050405020304" pitchFamily="18" charset="0"/>
                        </a:rPr>
                        <a:t>населення </a:t>
                      </a:r>
                    </a:p>
                    <a:p>
                      <a:pPr marL="0" marR="0" lvl="0" indent="0" algn="ctr" defTabSz="914400" rtl="0" eaLnBrk="1" fontAlgn="auto" latinLnBrk="0" hangingPunct="1">
                        <a:lnSpc>
                          <a:spcPct val="100000"/>
                        </a:lnSpc>
                        <a:spcBef>
                          <a:spcPts val="0"/>
                        </a:spcBef>
                        <a:spcAft>
                          <a:spcPts val="0"/>
                        </a:spcAft>
                        <a:buClrTx/>
                        <a:buSzTx/>
                        <a:buFontTx/>
                        <a:buNone/>
                        <a:tabLst/>
                        <a:defRPr/>
                      </a:pPr>
                      <a:r>
                        <a:rPr lang="uk-UA" sz="1400" b="0" dirty="0">
                          <a:solidFill>
                            <a:schemeClr val="accent1">
                              <a:lumMod val="50000"/>
                            </a:schemeClr>
                          </a:solidFill>
                          <a:latin typeface="Times New Roman" panose="02020603050405020304" pitchFamily="18" charset="0"/>
                          <a:cs typeface="Times New Roman" panose="02020603050405020304" pitchFamily="18" charset="0"/>
                        </a:rPr>
                        <a:t>2643 чол.</a:t>
                      </a:r>
                      <a:endParaRPr lang="ru-RU" sz="1400" b="0" dirty="0">
                        <a:solidFill>
                          <a:schemeClr val="accent1">
                            <a:lumMod val="50000"/>
                          </a:schemeClr>
                        </a:solidFill>
                        <a:latin typeface="Times New Roman" panose="02020603050405020304" pitchFamily="18" charset="0"/>
                        <a:cs typeface="Times New Roman" panose="02020603050405020304" pitchFamily="18" charset="0"/>
                      </a:endParaRPr>
                    </a:p>
                  </a:txBody>
                  <a:tcPr marL="55025" marR="55025" marT="34290" marB="34290">
                    <a:solidFill>
                      <a:schemeClr val="accent1">
                        <a:lumMod val="40000"/>
                        <a:lumOff val="60000"/>
                      </a:schemeClr>
                    </a:solidFill>
                  </a:tcPr>
                </a:tc>
                <a:tc>
                  <a:txBody>
                    <a:bodyPr/>
                    <a:lstStyle/>
                    <a:p>
                      <a:pPr algn="ctr"/>
                      <a:r>
                        <a:rPr lang="uk-UA" sz="1400" dirty="0">
                          <a:solidFill>
                            <a:schemeClr val="accent1">
                              <a:lumMod val="50000"/>
                            </a:schemeClr>
                          </a:solidFill>
                          <a:latin typeface="Times New Roman" panose="02020603050405020304" pitchFamily="18" charset="0"/>
                          <a:cs typeface="Times New Roman" panose="02020603050405020304" pitchFamily="18" charset="0"/>
                        </a:rPr>
                        <a:t>Лосятинсько-Соколівський старостинський округ</a:t>
                      </a:r>
                    </a:p>
                    <a:p>
                      <a:pPr marL="0" marR="0" lvl="0" indent="0" algn="ctr" defTabSz="914400" rtl="0" eaLnBrk="1" fontAlgn="auto" latinLnBrk="0" hangingPunct="1">
                        <a:lnSpc>
                          <a:spcPct val="100000"/>
                        </a:lnSpc>
                        <a:spcBef>
                          <a:spcPts val="0"/>
                        </a:spcBef>
                        <a:spcAft>
                          <a:spcPts val="0"/>
                        </a:spcAft>
                        <a:buClrTx/>
                        <a:buSzTx/>
                        <a:buFontTx/>
                        <a:buNone/>
                        <a:tabLst/>
                        <a:defRPr/>
                      </a:pPr>
                      <a:r>
                        <a:rPr lang="uk-UA" sz="1400" b="0" dirty="0">
                          <a:solidFill>
                            <a:schemeClr val="accent1">
                              <a:lumMod val="50000"/>
                            </a:schemeClr>
                          </a:solidFill>
                          <a:latin typeface="Times New Roman" panose="02020603050405020304" pitchFamily="18" charset="0"/>
                          <a:cs typeface="Times New Roman" panose="02020603050405020304" pitchFamily="18" charset="0"/>
                        </a:rPr>
                        <a:t>населення </a:t>
                      </a:r>
                    </a:p>
                    <a:p>
                      <a:pPr marL="0" marR="0" lvl="0" indent="0" algn="ctr" defTabSz="914400" rtl="0" eaLnBrk="1" fontAlgn="auto" latinLnBrk="0" hangingPunct="1">
                        <a:lnSpc>
                          <a:spcPct val="100000"/>
                        </a:lnSpc>
                        <a:spcBef>
                          <a:spcPts val="0"/>
                        </a:spcBef>
                        <a:spcAft>
                          <a:spcPts val="0"/>
                        </a:spcAft>
                        <a:buClrTx/>
                        <a:buSzTx/>
                        <a:buFontTx/>
                        <a:buNone/>
                        <a:tabLst/>
                        <a:defRPr/>
                      </a:pPr>
                      <a:r>
                        <a:rPr lang="uk-UA" sz="1400" b="0" dirty="0">
                          <a:solidFill>
                            <a:schemeClr val="accent1">
                              <a:lumMod val="50000"/>
                            </a:schemeClr>
                          </a:solidFill>
                          <a:latin typeface="Times New Roman" panose="02020603050405020304" pitchFamily="18" charset="0"/>
                          <a:cs typeface="Times New Roman" panose="02020603050405020304" pitchFamily="18" charset="0"/>
                        </a:rPr>
                        <a:t>1724 чол.</a:t>
                      </a:r>
                      <a:endParaRPr lang="ru-RU" sz="1400" b="0" dirty="0">
                        <a:solidFill>
                          <a:schemeClr val="accent1">
                            <a:lumMod val="50000"/>
                          </a:schemeClr>
                        </a:solidFill>
                        <a:latin typeface="Times New Roman" panose="02020603050405020304" pitchFamily="18" charset="0"/>
                        <a:cs typeface="Times New Roman" panose="02020603050405020304" pitchFamily="18" charset="0"/>
                      </a:endParaRPr>
                    </a:p>
                  </a:txBody>
                  <a:tcPr marL="55025" marR="55025" marT="34290" marB="34290">
                    <a:solidFill>
                      <a:schemeClr val="accent1">
                        <a:lumMod val="40000"/>
                        <a:lumOff val="60000"/>
                      </a:schemeClr>
                    </a:solidFill>
                  </a:tcPr>
                </a:tc>
                <a:extLst>
                  <a:ext uri="{0D108BD9-81ED-4DB2-BD59-A6C34878D82A}">
                    <a16:rowId xmlns="" xmlns:a16="http://schemas.microsoft.com/office/drawing/2014/main" val="1075744736"/>
                  </a:ext>
                </a:extLst>
              </a:tr>
              <a:tr h="343894">
                <a:tc>
                  <a:txBody>
                    <a:bodyPr/>
                    <a:lstStyle/>
                    <a:p>
                      <a:pPr algn="ctr"/>
                      <a:r>
                        <a:rPr lang="ru-RU" sz="1600" b="1" dirty="0">
                          <a:latin typeface="Times New Roman" panose="02020603050405020304" pitchFamily="18" charset="0"/>
                          <a:cs typeface="Times New Roman" panose="02020603050405020304" pitchFamily="18" charset="0"/>
                        </a:rPr>
                        <a:t>19 729,0</a:t>
                      </a:r>
                    </a:p>
                  </a:txBody>
                  <a:tcPr marL="55025" marR="55025" marT="34290" marB="34290"/>
                </a:tc>
                <a:tc>
                  <a:txBody>
                    <a:bodyPr/>
                    <a:lstStyle/>
                    <a:p>
                      <a:pPr algn="ctr"/>
                      <a:r>
                        <a:rPr lang="ru-RU" sz="1600" b="1" dirty="0">
                          <a:latin typeface="Times New Roman" panose="02020603050405020304" pitchFamily="18" charset="0"/>
                          <a:cs typeface="Times New Roman" panose="02020603050405020304" pitchFamily="18" charset="0"/>
                        </a:rPr>
                        <a:t>2 579,5</a:t>
                      </a:r>
                    </a:p>
                  </a:txBody>
                  <a:tcPr marL="55025" marR="55025" marT="34290" marB="34290"/>
                </a:tc>
                <a:tc>
                  <a:txBody>
                    <a:bodyPr/>
                    <a:lstStyle/>
                    <a:p>
                      <a:pPr algn="ctr"/>
                      <a:r>
                        <a:rPr lang="ru-RU" sz="1600" b="1" dirty="0">
                          <a:latin typeface="Times New Roman" panose="02020603050405020304" pitchFamily="18" charset="0"/>
                          <a:cs typeface="Times New Roman" panose="02020603050405020304" pitchFamily="18" charset="0"/>
                        </a:rPr>
                        <a:t>1 488,4</a:t>
                      </a:r>
                    </a:p>
                  </a:txBody>
                  <a:tcPr marL="55025" marR="55025" marT="34290" marB="34290"/>
                </a:tc>
                <a:tc>
                  <a:txBody>
                    <a:bodyPr/>
                    <a:lstStyle/>
                    <a:p>
                      <a:pPr algn="ctr"/>
                      <a:r>
                        <a:rPr lang="ru-RU" sz="1600" b="1" dirty="0">
                          <a:latin typeface="Times New Roman" panose="02020603050405020304" pitchFamily="18" charset="0"/>
                          <a:cs typeface="Times New Roman" panose="02020603050405020304" pitchFamily="18" charset="0"/>
                        </a:rPr>
                        <a:t>2 128,9</a:t>
                      </a:r>
                    </a:p>
                  </a:txBody>
                  <a:tcPr marL="55025" marR="55025" marT="34290" marB="34290"/>
                </a:tc>
                <a:tc>
                  <a:txBody>
                    <a:bodyPr/>
                    <a:lstStyle/>
                    <a:p>
                      <a:pPr algn="ctr"/>
                      <a:r>
                        <a:rPr lang="ru-RU" sz="1600" b="1" dirty="0">
                          <a:latin typeface="Times New Roman" panose="02020603050405020304" pitchFamily="18" charset="0"/>
                          <a:cs typeface="Times New Roman" panose="02020603050405020304" pitchFamily="18" charset="0"/>
                        </a:rPr>
                        <a:t>2 069,9</a:t>
                      </a:r>
                    </a:p>
                  </a:txBody>
                  <a:tcPr marL="55025" marR="55025" marT="34290" marB="34290"/>
                </a:tc>
                <a:extLst>
                  <a:ext uri="{0D108BD9-81ED-4DB2-BD59-A6C34878D82A}">
                    <a16:rowId xmlns="" xmlns:a16="http://schemas.microsoft.com/office/drawing/2014/main" val="711108520"/>
                  </a:ext>
                </a:extLst>
              </a:tr>
            </a:tbl>
          </a:graphicData>
        </a:graphic>
      </p:graphicFrame>
      <p:sp>
        <p:nvSpPr>
          <p:cNvPr id="3" name="Скругленный прямоугольник 2">
            <a:extLst>
              <a:ext uri="{FF2B5EF4-FFF2-40B4-BE49-F238E27FC236}">
                <a16:creationId xmlns="" xmlns:a16="http://schemas.microsoft.com/office/drawing/2014/main" id="{9F6C7A2D-8E2D-ADBE-3DA2-846994AD75F8}"/>
              </a:ext>
            </a:extLst>
          </p:cNvPr>
          <p:cNvSpPr/>
          <p:nvPr/>
        </p:nvSpPr>
        <p:spPr>
          <a:xfrm>
            <a:off x="320187" y="561703"/>
            <a:ext cx="8582392" cy="679268"/>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68070" tIns="34035" rIns="68070" bIns="34035" rtlCol="0" anchor="ctr"/>
          <a:lstStyle/>
          <a:p>
            <a:pPr algn="ctr"/>
            <a:r>
              <a:rPr lang="uk-UA" sz="1875" b="1" dirty="0">
                <a:solidFill>
                  <a:schemeClr val="tx1"/>
                </a:solidFill>
                <a:latin typeface="Times New Roman" panose="02020603050405020304" pitchFamily="18" charset="0"/>
                <a:cs typeface="Times New Roman" panose="02020603050405020304" pitchFamily="18" charset="0"/>
              </a:rPr>
              <a:t>Податкові надходження до бюджету </a:t>
            </a:r>
            <a:r>
              <a:rPr lang="uk-UA" sz="1875" b="1" dirty="0" smtClean="0">
                <a:solidFill>
                  <a:schemeClr val="tx1"/>
                </a:solidFill>
                <a:latin typeface="Times New Roman" panose="02020603050405020304" pitchFamily="18" charset="0"/>
                <a:cs typeface="Times New Roman" panose="02020603050405020304" pitchFamily="18" charset="0"/>
              </a:rPr>
              <a:t>Гребінківської селищної територіальної громади, </a:t>
            </a:r>
            <a:r>
              <a:rPr lang="uk-UA" sz="1875" b="1" dirty="0">
                <a:solidFill>
                  <a:schemeClr val="tx1"/>
                </a:solidFill>
                <a:latin typeface="Times New Roman" panose="02020603050405020304" pitchFamily="18" charset="0"/>
                <a:cs typeface="Times New Roman" panose="02020603050405020304" pitchFamily="18" charset="0"/>
              </a:rPr>
              <a:t>тис. грн</a:t>
            </a:r>
            <a:endParaRPr lang="x-none" sz="1875" dirty="0">
              <a:solidFill>
                <a:schemeClr val="tx1"/>
              </a:solidFill>
            </a:endParaRPr>
          </a:p>
        </p:txBody>
      </p:sp>
      <p:sp>
        <p:nvSpPr>
          <p:cNvPr id="4" name="Скругленный прямоугольник 3">
            <a:extLst>
              <a:ext uri="{FF2B5EF4-FFF2-40B4-BE49-F238E27FC236}">
                <a16:creationId xmlns="" xmlns:a16="http://schemas.microsoft.com/office/drawing/2014/main" id="{AF42EA75-49C8-12B3-DB87-7DD1B2C1F565}"/>
              </a:ext>
            </a:extLst>
          </p:cNvPr>
          <p:cNvSpPr/>
          <p:nvPr/>
        </p:nvSpPr>
        <p:spPr>
          <a:xfrm>
            <a:off x="306631" y="3086862"/>
            <a:ext cx="8589718" cy="520677"/>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68070" tIns="34035" rIns="68070" bIns="34035" rtlCol="0" anchor="ctr"/>
          <a:lstStyle/>
          <a:p>
            <a:pPr algn="ctr"/>
            <a:r>
              <a:rPr lang="x-none" sz="1875" b="1" dirty="0">
                <a:solidFill>
                  <a:schemeClr val="tx1"/>
                </a:solidFill>
                <a:latin typeface="Times New Roman" panose="02020603050405020304" pitchFamily="18" charset="0"/>
                <a:cs typeface="Times New Roman" panose="02020603050405020304" pitchFamily="18" charset="0"/>
              </a:rPr>
              <a:t>Найбільші платники </a:t>
            </a:r>
            <a:r>
              <a:rPr lang="x-none" sz="1875" b="1">
                <a:solidFill>
                  <a:schemeClr val="tx1"/>
                </a:solidFill>
                <a:latin typeface="Times New Roman" panose="02020603050405020304" pitchFamily="18" charset="0"/>
                <a:cs typeface="Times New Roman" panose="02020603050405020304" pitchFamily="18" charset="0"/>
              </a:rPr>
              <a:t>податків </a:t>
            </a:r>
            <a:endParaRPr lang="uk-UA" sz="1875" b="1" dirty="0" smtClean="0">
              <a:solidFill>
                <a:schemeClr val="tx1"/>
              </a:solidFill>
              <a:latin typeface="Times New Roman" panose="02020603050405020304" pitchFamily="18" charset="0"/>
              <a:cs typeface="Times New Roman" panose="02020603050405020304" pitchFamily="18" charset="0"/>
            </a:endParaRPr>
          </a:p>
          <a:p>
            <a:pPr algn="ctr"/>
            <a:r>
              <a:rPr lang="x-none" sz="1875" b="1" smtClean="0">
                <a:solidFill>
                  <a:schemeClr val="tx1"/>
                </a:solidFill>
                <a:latin typeface="Times New Roman" panose="02020603050405020304" pitchFamily="18" charset="0"/>
                <a:cs typeface="Times New Roman" panose="02020603050405020304" pitchFamily="18" charset="0"/>
              </a:rPr>
              <a:t>Гребінківської </a:t>
            </a:r>
            <a:r>
              <a:rPr lang="x-none" sz="1875" b="1">
                <a:solidFill>
                  <a:schemeClr val="tx1"/>
                </a:solidFill>
                <a:latin typeface="Times New Roman" panose="02020603050405020304" pitchFamily="18" charset="0"/>
                <a:cs typeface="Times New Roman" panose="02020603050405020304" pitchFamily="18" charset="0"/>
              </a:rPr>
              <a:t>селищної </a:t>
            </a:r>
            <a:r>
              <a:rPr lang="uk-UA" sz="1875" b="1" dirty="0" smtClean="0">
                <a:solidFill>
                  <a:schemeClr val="tx1"/>
                </a:solidFill>
                <a:latin typeface="Times New Roman" panose="02020603050405020304" pitchFamily="18" charset="0"/>
                <a:cs typeface="Times New Roman" panose="02020603050405020304" pitchFamily="18" charset="0"/>
              </a:rPr>
              <a:t>територіальної громади</a:t>
            </a:r>
            <a:endParaRPr lang="x-none" sz="1875" b="1" dirty="0">
              <a:solidFill>
                <a:schemeClr val="tx1"/>
              </a:solidFill>
              <a:latin typeface="Times New Roman" panose="02020603050405020304" pitchFamily="18" charset="0"/>
              <a:cs typeface="Times New Roman" panose="02020603050405020304" pitchFamily="18" charset="0"/>
            </a:endParaRPr>
          </a:p>
        </p:txBody>
      </p:sp>
      <p:graphicFrame>
        <p:nvGraphicFramePr>
          <p:cNvPr id="6" name="Таблица 5">
            <a:extLst>
              <a:ext uri="{FF2B5EF4-FFF2-40B4-BE49-F238E27FC236}">
                <a16:creationId xmlns="" xmlns:a16="http://schemas.microsoft.com/office/drawing/2014/main" id="{1F963FB2-CC82-54F4-5FA5-E9088954C99E}"/>
              </a:ext>
            </a:extLst>
          </p:cNvPr>
          <p:cNvGraphicFramePr>
            <a:graphicFrameLocks noGrp="1"/>
          </p:cNvGraphicFramePr>
          <p:nvPr/>
        </p:nvGraphicFramePr>
        <p:xfrm>
          <a:off x="352791" y="3798263"/>
          <a:ext cx="8559312" cy="2766719"/>
        </p:xfrm>
        <a:graphic>
          <a:graphicData uri="http://schemas.openxmlformats.org/drawingml/2006/table">
            <a:tbl>
              <a:tblPr firstRow="1" bandRow="1">
                <a:tableStyleId>{5C22544A-7EE6-4342-B048-85BDC9FD1C3A}</a:tableStyleId>
              </a:tblPr>
              <a:tblGrid>
                <a:gridCol w="296995">
                  <a:extLst>
                    <a:ext uri="{9D8B030D-6E8A-4147-A177-3AD203B41FA5}">
                      <a16:colId xmlns="" xmlns:a16="http://schemas.microsoft.com/office/drawing/2014/main" val="3987472802"/>
                    </a:ext>
                  </a:extLst>
                </a:gridCol>
                <a:gridCol w="3982661">
                  <a:extLst>
                    <a:ext uri="{9D8B030D-6E8A-4147-A177-3AD203B41FA5}">
                      <a16:colId xmlns="" xmlns:a16="http://schemas.microsoft.com/office/drawing/2014/main" val="548960616"/>
                    </a:ext>
                  </a:extLst>
                </a:gridCol>
                <a:gridCol w="397487">
                  <a:extLst>
                    <a:ext uri="{9D8B030D-6E8A-4147-A177-3AD203B41FA5}">
                      <a16:colId xmlns="" xmlns:a16="http://schemas.microsoft.com/office/drawing/2014/main" val="3705436762"/>
                    </a:ext>
                  </a:extLst>
                </a:gridCol>
                <a:gridCol w="3882169">
                  <a:extLst>
                    <a:ext uri="{9D8B030D-6E8A-4147-A177-3AD203B41FA5}">
                      <a16:colId xmlns="" xmlns:a16="http://schemas.microsoft.com/office/drawing/2014/main" val="3120224573"/>
                    </a:ext>
                  </a:extLst>
                </a:gridCol>
              </a:tblGrid>
              <a:tr h="421378">
                <a:tc>
                  <a:txBody>
                    <a:bodyPr/>
                    <a:lstStyle/>
                    <a:p>
                      <a:pPr algn="ctr"/>
                      <a:r>
                        <a:rPr lang="ru-RU" sz="1700" b="1" dirty="0">
                          <a:solidFill>
                            <a:schemeClr val="tx1"/>
                          </a:solidFill>
                          <a:latin typeface="Times New Roman" panose="02020603050405020304" pitchFamily="18" charset="0"/>
                          <a:cs typeface="Times New Roman" panose="02020603050405020304" pitchFamily="18" charset="0"/>
                        </a:rPr>
                        <a:t>1.</a:t>
                      </a:r>
                    </a:p>
                  </a:txBody>
                  <a:tcPr marL="55025" marR="55025" marT="34290" marB="34290">
                    <a:solidFill>
                      <a:schemeClr val="bg2"/>
                    </a:solidFill>
                  </a:tcPr>
                </a:tc>
                <a:tc>
                  <a:txBody>
                    <a:bodyPr/>
                    <a:lstStyle/>
                    <a:p>
                      <a:pPr algn="ctr"/>
                      <a:r>
                        <a:rPr lang="ru-RU" sz="1600" b="1" dirty="0">
                          <a:solidFill>
                            <a:schemeClr val="tx1"/>
                          </a:solidFill>
                          <a:latin typeface="Times New Roman" panose="02020603050405020304" pitchFamily="18" charset="0"/>
                          <a:cs typeface="Times New Roman" panose="02020603050405020304" pitchFamily="18" charset="0"/>
                        </a:rPr>
                        <a:t>Відділ освіти Гребінківської </a:t>
                      </a:r>
                      <a:r>
                        <a:rPr lang="ru-RU" sz="1600" b="1" dirty="0" smtClean="0">
                          <a:solidFill>
                            <a:schemeClr val="tx1"/>
                          </a:solidFill>
                          <a:latin typeface="Times New Roman" panose="02020603050405020304" pitchFamily="18" charset="0"/>
                          <a:cs typeface="Times New Roman" panose="02020603050405020304" pitchFamily="18" charset="0"/>
                        </a:rPr>
                        <a:t>селищної</a:t>
                      </a:r>
                      <a:r>
                        <a:rPr lang="ru-RU" sz="1600" b="1" baseline="0" dirty="0" smtClean="0">
                          <a:solidFill>
                            <a:schemeClr val="tx1"/>
                          </a:solidFill>
                          <a:latin typeface="Times New Roman" panose="02020603050405020304" pitchFamily="18" charset="0"/>
                          <a:cs typeface="Times New Roman" panose="02020603050405020304" pitchFamily="18" charset="0"/>
                        </a:rPr>
                        <a:t> ради</a:t>
                      </a:r>
                      <a:endParaRPr lang="ru-RU" sz="1600" b="1" dirty="0">
                        <a:solidFill>
                          <a:schemeClr val="tx1"/>
                        </a:solidFill>
                        <a:latin typeface="Times New Roman" panose="02020603050405020304" pitchFamily="18" charset="0"/>
                        <a:cs typeface="Times New Roman" panose="02020603050405020304" pitchFamily="18" charset="0"/>
                      </a:endParaRPr>
                    </a:p>
                  </a:txBody>
                  <a:tcPr marL="55025" marR="55025" marT="34290" marB="34290">
                    <a:solidFill>
                      <a:schemeClr val="bg2"/>
                    </a:solidFill>
                  </a:tcPr>
                </a:tc>
                <a:tc>
                  <a:txBody>
                    <a:bodyPr/>
                    <a:lstStyle/>
                    <a:p>
                      <a:pPr algn="ctr"/>
                      <a:r>
                        <a:rPr lang="ru-RU" sz="1600" b="1" dirty="0">
                          <a:solidFill>
                            <a:schemeClr val="tx1"/>
                          </a:solidFill>
                          <a:latin typeface="Times New Roman" panose="02020603050405020304" pitchFamily="18" charset="0"/>
                          <a:cs typeface="Times New Roman" panose="02020603050405020304" pitchFamily="18" charset="0"/>
                        </a:rPr>
                        <a:t>6.</a:t>
                      </a:r>
                    </a:p>
                  </a:txBody>
                  <a:tcPr marL="55025" marR="55025" marT="34290" marB="34290">
                    <a:solidFill>
                      <a:schemeClr val="bg2"/>
                    </a:solidFill>
                  </a:tcPr>
                </a:tc>
                <a:tc>
                  <a:txBody>
                    <a:bodyPr/>
                    <a:lstStyle/>
                    <a:p>
                      <a:pPr algn="ctr"/>
                      <a:r>
                        <a:rPr lang="ru-RU" sz="1600" b="1" dirty="0">
                          <a:solidFill>
                            <a:schemeClr val="tx1"/>
                          </a:solidFill>
                          <a:latin typeface="Times New Roman" panose="02020603050405020304" pitchFamily="18" charset="0"/>
                          <a:cs typeface="Times New Roman" panose="02020603050405020304" pitchFamily="18" charset="0"/>
                        </a:rPr>
                        <a:t>ПСП «Агрофірма Світанок»</a:t>
                      </a:r>
                    </a:p>
                  </a:txBody>
                  <a:tcPr marL="55025" marR="55025" marT="34290" marB="34290">
                    <a:solidFill>
                      <a:schemeClr val="bg2"/>
                    </a:solidFill>
                  </a:tcPr>
                </a:tc>
                <a:extLst>
                  <a:ext uri="{0D108BD9-81ED-4DB2-BD59-A6C34878D82A}">
                    <a16:rowId xmlns="" xmlns:a16="http://schemas.microsoft.com/office/drawing/2014/main" val="1560969899"/>
                  </a:ext>
                </a:extLst>
              </a:tr>
              <a:tr h="570971">
                <a:tc>
                  <a:txBody>
                    <a:bodyPr/>
                    <a:lstStyle/>
                    <a:p>
                      <a:pPr algn="ctr"/>
                      <a:r>
                        <a:rPr lang="ru-RU" sz="1700" b="1" dirty="0">
                          <a:latin typeface="Times New Roman" panose="02020603050405020304" pitchFamily="18" charset="0"/>
                          <a:cs typeface="Times New Roman" panose="02020603050405020304" pitchFamily="18" charset="0"/>
                        </a:rPr>
                        <a:t>2.</a:t>
                      </a:r>
                    </a:p>
                  </a:txBody>
                  <a:tcPr marL="55025" marR="55025" marT="34290" marB="34290"/>
                </a:tc>
                <a:tc>
                  <a:txBody>
                    <a:bodyPr/>
                    <a:lstStyle/>
                    <a:p>
                      <a:pPr algn="ctr"/>
                      <a:r>
                        <a:rPr lang="ru-RU" sz="1600" b="1" dirty="0">
                          <a:solidFill>
                            <a:schemeClr val="tx1"/>
                          </a:solidFill>
                          <a:latin typeface="Times New Roman" panose="02020603050405020304" pitchFamily="18" charset="0"/>
                          <a:cs typeface="Times New Roman" panose="02020603050405020304" pitchFamily="18" charset="0"/>
                        </a:rPr>
                        <a:t>ПРАТ «Саливонківський цукровий завод»</a:t>
                      </a:r>
                    </a:p>
                  </a:txBody>
                  <a:tcPr marL="55025" marR="55025" marT="34290" marB="34290"/>
                </a:tc>
                <a:tc>
                  <a:txBody>
                    <a:bodyPr/>
                    <a:lstStyle/>
                    <a:p>
                      <a:pPr algn="ctr"/>
                      <a:r>
                        <a:rPr lang="ru-RU" sz="1600" b="1" dirty="0">
                          <a:solidFill>
                            <a:schemeClr val="tx1"/>
                          </a:solidFill>
                          <a:latin typeface="Times New Roman" panose="02020603050405020304" pitchFamily="18" charset="0"/>
                          <a:cs typeface="Times New Roman" panose="02020603050405020304" pitchFamily="18" charset="0"/>
                        </a:rPr>
                        <a:t>7.</a:t>
                      </a:r>
                    </a:p>
                  </a:txBody>
                  <a:tcPr marL="55025" marR="55025" marT="34290" marB="34290"/>
                </a:tc>
                <a:tc>
                  <a:txBody>
                    <a:bodyPr/>
                    <a:lstStyle/>
                    <a:p>
                      <a:pPr algn="ctr"/>
                      <a:r>
                        <a:rPr lang="ru-RU" sz="1600" b="1" dirty="0">
                          <a:solidFill>
                            <a:schemeClr val="tx1"/>
                          </a:solidFill>
                          <a:latin typeface="Times New Roman" panose="02020603050405020304" pitchFamily="18" charset="0"/>
                          <a:cs typeface="Times New Roman" panose="02020603050405020304" pitchFamily="18" charset="0"/>
                        </a:rPr>
                        <a:t>ТОВ «А.С.Т.»</a:t>
                      </a:r>
                    </a:p>
                  </a:txBody>
                  <a:tcPr marL="55025" marR="55025" marT="34290" marB="34290"/>
                </a:tc>
                <a:extLst>
                  <a:ext uri="{0D108BD9-81ED-4DB2-BD59-A6C34878D82A}">
                    <a16:rowId xmlns="" xmlns:a16="http://schemas.microsoft.com/office/drawing/2014/main" val="2567154013"/>
                  </a:ext>
                </a:extLst>
              </a:tr>
              <a:tr h="570971">
                <a:tc>
                  <a:txBody>
                    <a:bodyPr/>
                    <a:lstStyle/>
                    <a:p>
                      <a:pPr algn="ctr"/>
                      <a:r>
                        <a:rPr lang="ru-RU" sz="1700" b="1" dirty="0">
                          <a:latin typeface="Times New Roman" panose="02020603050405020304" pitchFamily="18" charset="0"/>
                          <a:cs typeface="Times New Roman" panose="02020603050405020304" pitchFamily="18" charset="0"/>
                        </a:rPr>
                        <a:t>3.</a:t>
                      </a:r>
                    </a:p>
                  </a:txBody>
                  <a:tcPr marL="55025" marR="55025" marT="34290" marB="34290"/>
                </a:tc>
                <a:tc>
                  <a:txBody>
                    <a:bodyPr/>
                    <a:lstStyle/>
                    <a:p>
                      <a:pPr algn="ctr"/>
                      <a:r>
                        <a:rPr lang="ru-RU" sz="1600" b="1" dirty="0">
                          <a:solidFill>
                            <a:schemeClr val="tx1"/>
                          </a:solidFill>
                          <a:latin typeface="Times New Roman" panose="02020603050405020304" pitchFamily="18" charset="0"/>
                          <a:cs typeface="Times New Roman" panose="02020603050405020304" pitchFamily="18" charset="0"/>
                        </a:rPr>
                        <a:t>ПНД КК фірма «Конкорд-ГЕЙ»</a:t>
                      </a:r>
                    </a:p>
                  </a:txBody>
                  <a:tcPr marL="55025" marR="55025" marT="34290" marB="34290"/>
                </a:tc>
                <a:tc>
                  <a:txBody>
                    <a:bodyPr/>
                    <a:lstStyle/>
                    <a:p>
                      <a:pPr algn="ctr"/>
                      <a:r>
                        <a:rPr lang="ru-RU" sz="1600" b="1" dirty="0">
                          <a:solidFill>
                            <a:schemeClr val="tx1"/>
                          </a:solidFill>
                          <a:latin typeface="Times New Roman" panose="02020603050405020304" pitchFamily="18" charset="0"/>
                          <a:cs typeface="Times New Roman" panose="02020603050405020304" pitchFamily="18" charset="0"/>
                        </a:rPr>
                        <a:t>8.</a:t>
                      </a:r>
                    </a:p>
                  </a:txBody>
                  <a:tcPr marL="55025" marR="55025" marT="34290" marB="34290"/>
                </a:tc>
                <a:tc>
                  <a:txBody>
                    <a:bodyPr/>
                    <a:lstStyle/>
                    <a:p>
                      <a:pPr algn="ctr"/>
                      <a:r>
                        <a:rPr lang="ru-RU" sz="1600" b="1" dirty="0">
                          <a:solidFill>
                            <a:schemeClr val="tx1"/>
                          </a:solidFill>
                          <a:latin typeface="Times New Roman" panose="02020603050405020304" pitchFamily="18" charset="0"/>
                          <a:cs typeface="Times New Roman" panose="02020603050405020304" pitchFamily="18" charset="0"/>
                        </a:rPr>
                        <a:t>ПРАТ «Гребінківський машинобудівний завод»</a:t>
                      </a:r>
                    </a:p>
                  </a:txBody>
                  <a:tcPr marL="55025" marR="55025" marT="34290" marB="34290"/>
                </a:tc>
                <a:extLst>
                  <a:ext uri="{0D108BD9-81ED-4DB2-BD59-A6C34878D82A}">
                    <a16:rowId xmlns="" xmlns:a16="http://schemas.microsoft.com/office/drawing/2014/main" val="3826540572"/>
                  </a:ext>
                </a:extLst>
              </a:tr>
              <a:tr h="552297">
                <a:tc>
                  <a:txBody>
                    <a:bodyPr/>
                    <a:lstStyle/>
                    <a:p>
                      <a:pPr algn="ctr"/>
                      <a:r>
                        <a:rPr lang="ru-RU" sz="1700" b="1" dirty="0">
                          <a:latin typeface="Times New Roman" panose="02020603050405020304" pitchFamily="18" charset="0"/>
                          <a:cs typeface="Times New Roman" panose="02020603050405020304" pitchFamily="18" charset="0"/>
                        </a:rPr>
                        <a:t>4.</a:t>
                      </a:r>
                    </a:p>
                  </a:txBody>
                  <a:tcPr marL="55025" marR="55025" marT="34290" marB="34290"/>
                </a:tc>
                <a:tc>
                  <a:txBody>
                    <a:bodyPr/>
                    <a:lstStyle/>
                    <a:p>
                      <a:pPr algn="ctr"/>
                      <a:r>
                        <a:rPr lang="ru-RU" sz="1600" b="1" dirty="0">
                          <a:solidFill>
                            <a:schemeClr val="tx1"/>
                          </a:solidFill>
                          <a:latin typeface="Times New Roman" panose="02020603050405020304" pitchFamily="18" charset="0"/>
                          <a:cs typeface="Times New Roman" panose="02020603050405020304" pitchFamily="18" charset="0"/>
                        </a:rPr>
                        <a:t>ДП ДГ «Саливонківське» ІБКІЦБ НААН</a:t>
                      </a:r>
                    </a:p>
                  </a:txBody>
                  <a:tcPr marL="55025" marR="55025" marT="34290" marB="34290"/>
                </a:tc>
                <a:tc>
                  <a:txBody>
                    <a:bodyPr/>
                    <a:lstStyle/>
                    <a:p>
                      <a:pPr algn="ctr"/>
                      <a:r>
                        <a:rPr lang="ru-RU" sz="1600" b="1" dirty="0">
                          <a:solidFill>
                            <a:schemeClr val="tx1"/>
                          </a:solidFill>
                          <a:latin typeface="Times New Roman" panose="02020603050405020304" pitchFamily="18" charset="0"/>
                          <a:cs typeface="Times New Roman" panose="02020603050405020304" pitchFamily="18" charset="0"/>
                        </a:rPr>
                        <a:t>9.</a:t>
                      </a:r>
                    </a:p>
                  </a:txBody>
                  <a:tcPr marL="55025" marR="55025" marT="34290" marB="34290"/>
                </a:tc>
                <a:tc>
                  <a:txBody>
                    <a:bodyPr/>
                    <a:lstStyle/>
                    <a:p>
                      <a:pPr algn="ctr"/>
                      <a:r>
                        <a:rPr lang="ru-RU" sz="1600" b="1" dirty="0">
                          <a:solidFill>
                            <a:schemeClr val="tx1"/>
                          </a:solidFill>
                          <a:latin typeface="Times New Roman" panose="02020603050405020304" pitchFamily="18" charset="0"/>
                          <a:cs typeface="Times New Roman" panose="02020603050405020304" pitchFamily="18" charset="0"/>
                        </a:rPr>
                        <a:t>ТОВ «ФОРА»</a:t>
                      </a:r>
                    </a:p>
                  </a:txBody>
                  <a:tcPr marL="55025" marR="55025" marT="34290" marB="34290"/>
                </a:tc>
                <a:extLst>
                  <a:ext uri="{0D108BD9-81ED-4DB2-BD59-A6C34878D82A}">
                    <a16:rowId xmlns="" xmlns:a16="http://schemas.microsoft.com/office/drawing/2014/main" val="2484099989"/>
                  </a:ext>
                </a:extLst>
              </a:tr>
              <a:tr h="516220">
                <a:tc>
                  <a:txBody>
                    <a:bodyPr/>
                    <a:lstStyle/>
                    <a:p>
                      <a:pPr algn="ctr"/>
                      <a:r>
                        <a:rPr lang="ru-RU" sz="1700" b="1" dirty="0">
                          <a:latin typeface="Times New Roman" panose="02020603050405020304" pitchFamily="18" charset="0"/>
                          <a:cs typeface="Times New Roman" panose="02020603050405020304" pitchFamily="18" charset="0"/>
                        </a:rPr>
                        <a:t>5.</a:t>
                      </a:r>
                    </a:p>
                  </a:txBody>
                  <a:tcPr marL="55025" marR="55025" marT="34290" marB="34290"/>
                </a:tc>
                <a:tc>
                  <a:txBody>
                    <a:bodyPr/>
                    <a:lstStyle/>
                    <a:p>
                      <a:pPr algn="ctr"/>
                      <a:r>
                        <a:rPr lang="ru-RU" sz="1600" b="1" dirty="0">
                          <a:solidFill>
                            <a:schemeClr val="tx1"/>
                          </a:solidFill>
                          <a:latin typeface="Times New Roman" panose="02020603050405020304" pitchFamily="18" charset="0"/>
                          <a:cs typeface="Times New Roman" panose="02020603050405020304" pitchFamily="18" charset="0"/>
                        </a:rPr>
                        <a:t>СТОВ «Гребінківське»</a:t>
                      </a:r>
                    </a:p>
                  </a:txBody>
                  <a:tcPr marL="55025" marR="55025" marT="34290" marB="34290"/>
                </a:tc>
                <a:tc>
                  <a:txBody>
                    <a:bodyPr/>
                    <a:lstStyle/>
                    <a:p>
                      <a:pPr algn="ctr"/>
                      <a:r>
                        <a:rPr lang="ru-RU" sz="1600" b="1" dirty="0">
                          <a:solidFill>
                            <a:schemeClr val="tx1"/>
                          </a:solidFill>
                          <a:latin typeface="Times New Roman" panose="02020603050405020304" pitchFamily="18" charset="0"/>
                          <a:cs typeface="Times New Roman" panose="02020603050405020304" pitchFamily="18" charset="0"/>
                        </a:rPr>
                        <a:t>10.</a:t>
                      </a:r>
                    </a:p>
                  </a:txBody>
                  <a:tcPr marL="55025" marR="55025" marT="34290" marB="34290"/>
                </a:tc>
                <a:tc>
                  <a:txBody>
                    <a:bodyPr/>
                    <a:lstStyle/>
                    <a:p>
                      <a:pPr algn="ctr"/>
                      <a:r>
                        <a:rPr lang="ru-RU" sz="1600" b="1" dirty="0">
                          <a:solidFill>
                            <a:schemeClr val="tx1"/>
                          </a:solidFill>
                          <a:latin typeface="Times New Roman" panose="02020603050405020304" pitchFamily="18" charset="0"/>
                          <a:cs typeface="Times New Roman" panose="02020603050405020304" pitchFamily="18" charset="0"/>
                        </a:rPr>
                        <a:t>УкрНДІПВТ ім. Погорілого</a:t>
                      </a:r>
                    </a:p>
                  </a:txBody>
                  <a:tcPr marL="55025" marR="55025" marT="34290" marB="34290"/>
                </a:tc>
                <a:extLst>
                  <a:ext uri="{0D108BD9-81ED-4DB2-BD59-A6C34878D82A}">
                    <a16:rowId xmlns="" xmlns:a16="http://schemas.microsoft.com/office/drawing/2014/main" val="2768863650"/>
                  </a:ext>
                </a:extLst>
              </a:tr>
            </a:tbl>
          </a:graphicData>
        </a:graphic>
      </p:graphicFrame>
    </p:spTree>
    <p:extLst>
      <p:ext uri="{BB962C8B-B14F-4D97-AF65-F5344CB8AC3E}">
        <p14:creationId xmlns="" xmlns:p14="http://schemas.microsoft.com/office/powerpoint/2010/main" val="306780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 xmlns:a16="http://schemas.microsoft.com/office/drawing/2014/main" id="{BF4DA55E-EE7E-402A-AC94-A64ABF4D40E7}"/>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695779" y="98769"/>
            <a:ext cx="265731" cy="387006"/>
          </a:xfrm>
          <a:prstGeom prst="rect">
            <a:avLst/>
          </a:prstGeom>
        </p:spPr>
      </p:pic>
      <p:sp>
        <p:nvSpPr>
          <p:cNvPr id="5" name="Прямоугольник 4">
            <a:extLst>
              <a:ext uri="{FF2B5EF4-FFF2-40B4-BE49-F238E27FC236}">
                <a16:creationId xmlns="" xmlns:a16="http://schemas.microsoft.com/office/drawing/2014/main" id="{74712C64-7746-4D51-8864-6448080064DE}"/>
              </a:ext>
            </a:extLst>
          </p:cNvPr>
          <p:cNvSpPr/>
          <p:nvPr/>
        </p:nvSpPr>
        <p:spPr>
          <a:xfrm>
            <a:off x="4438650" y="0"/>
            <a:ext cx="4400551" cy="488534"/>
          </a:xfrm>
          <a:prstGeom prst="rect">
            <a:avLst/>
          </a:prstGeom>
        </p:spPr>
        <p:txBody>
          <a:bodyPr wrap="square" lIns="84838" tIns="42419" rIns="84838" bIns="42419">
            <a:spAutoFit/>
          </a:bodyPr>
          <a:lstStyle/>
          <a:p>
            <a:pPr algn="ctr"/>
            <a:r>
              <a:rPr lang="uk-UA" sz="2400" b="1" dirty="0">
                <a:solidFill>
                  <a:srgbClr val="FF0000"/>
                </a:solidFill>
                <a:latin typeface="Times New Roman" panose="02020603050405020304" pitchFamily="18" charset="0"/>
                <a:cs typeface="Times New Roman" panose="02020603050405020304" pitchFamily="18" charset="0"/>
              </a:rPr>
              <a:t>ФІНАНСОВІ ПОКАЗНИКИ</a:t>
            </a:r>
            <a:r>
              <a:rPr lang="uk-UA" sz="2618" b="1" dirty="0">
                <a:solidFill>
                  <a:srgbClr val="FF0000"/>
                </a:solidFill>
                <a:latin typeface="Times New Roman" panose="02020603050405020304" pitchFamily="18" charset="0"/>
                <a:cs typeface="Times New Roman" panose="02020603050405020304" pitchFamily="18" charset="0"/>
              </a:rPr>
              <a:t> </a:t>
            </a:r>
            <a:r>
              <a:rPr lang="uk-UA" sz="2618" b="1" i="1" dirty="0">
                <a:solidFill>
                  <a:srgbClr val="FF0000"/>
                </a:solidFill>
                <a:latin typeface="Times New Roman" panose="02020603050405020304" pitchFamily="18" charset="0"/>
                <a:cs typeface="Times New Roman" panose="02020603050405020304" pitchFamily="18" charset="0"/>
              </a:rPr>
              <a:t>                       </a:t>
            </a:r>
            <a:endParaRPr lang="ru-RU" sz="2618" b="1" i="1" dirty="0">
              <a:solidFill>
                <a:srgbClr val="FF0000"/>
              </a:solidFill>
              <a:latin typeface="Times New Roman" panose="02020603050405020304" pitchFamily="18" charset="0"/>
              <a:cs typeface="Times New Roman" panose="02020603050405020304" pitchFamily="18" charset="0"/>
            </a:endParaRPr>
          </a:p>
        </p:txBody>
      </p:sp>
      <p:sp>
        <p:nvSpPr>
          <p:cNvPr id="4" name="Скругленный прямоугольник 3">
            <a:extLst>
              <a:ext uri="{FF2B5EF4-FFF2-40B4-BE49-F238E27FC236}">
                <a16:creationId xmlns="" xmlns:a16="http://schemas.microsoft.com/office/drawing/2014/main" id="{AF42EA75-49C8-12B3-DB87-7DD1B2C1F565}"/>
              </a:ext>
            </a:extLst>
          </p:cNvPr>
          <p:cNvSpPr/>
          <p:nvPr/>
        </p:nvSpPr>
        <p:spPr>
          <a:xfrm>
            <a:off x="182879" y="3721209"/>
            <a:ext cx="8873657" cy="707667"/>
          </a:xfrm>
          <a:prstGeom prst="roundRect">
            <a:avLst/>
          </a:prstGeom>
          <a:solidFill>
            <a:schemeClr val="accent6">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84838" tIns="42419" rIns="84838" bIns="42419" rtlCol="0" anchor="ctr"/>
          <a:lstStyle/>
          <a:p>
            <a:pPr algn="ctr"/>
            <a:r>
              <a:rPr lang="uk-UA" sz="1833" b="1" dirty="0">
                <a:solidFill>
                  <a:schemeClr val="tx1"/>
                </a:solidFill>
                <a:latin typeface="Times New Roman" panose="02020603050405020304" pitchFamily="18" charset="0"/>
                <a:cs typeface="Times New Roman" panose="02020603050405020304" pitchFamily="18" charset="0"/>
              </a:rPr>
              <a:t>Розмір податків сплачених ФОП до бюджету </a:t>
            </a:r>
          </a:p>
          <a:p>
            <a:pPr algn="ctr"/>
            <a:r>
              <a:rPr lang="x-none" sz="1833" b="1" dirty="0">
                <a:solidFill>
                  <a:schemeClr val="tx1"/>
                </a:solidFill>
                <a:latin typeface="Times New Roman" panose="02020603050405020304" pitchFamily="18" charset="0"/>
                <a:cs typeface="Times New Roman" panose="02020603050405020304" pitchFamily="18" charset="0"/>
              </a:rPr>
              <a:t>Гребінківської </a:t>
            </a:r>
            <a:r>
              <a:rPr lang="x-none" sz="1833" b="1">
                <a:solidFill>
                  <a:schemeClr val="tx1"/>
                </a:solidFill>
                <a:latin typeface="Times New Roman" panose="02020603050405020304" pitchFamily="18" charset="0"/>
                <a:cs typeface="Times New Roman" panose="02020603050405020304" pitchFamily="18" charset="0"/>
              </a:rPr>
              <a:t>селищної </a:t>
            </a:r>
            <a:r>
              <a:rPr lang="uk-UA" sz="1833" b="1" dirty="0" smtClean="0">
                <a:solidFill>
                  <a:schemeClr val="tx1"/>
                </a:solidFill>
                <a:latin typeface="Times New Roman" panose="02020603050405020304" pitchFamily="18" charset="0"/>
                <a:cs typeface="Times New Roman" panose="02020603050405020304" pitchFamily="18" charset="0"/>
              </a:rPr>
              <a:t>територіальної </a:t>
            </a:r>
            <a:r>
              <a:rPr lang="x-none" sz="1833" b="1" smtClean="0">
                <a:solidFill>
                  <a:schemeClr val="tx1"/>
                </a:solidFill>
                <a:latin typeface="Times New Roman" panose="02020603050405020304" pitchFamily="18" charset="0"/>
                <a:cs typeface="Times New Roman" panose="02020603050405020304" pitchFamily="18" charset="0"/>
              </a:rPr>
              <a:t>громади</a:t>
            </a:r>
            <a:r>
              <a:rPr lang="uk-UA" sz="1833" b="1" dirty="0" smtClean="0">
                <a:solidFill>
                  <a:schemeClr val="tx1"/>
                </a:solidFill>
                <a:latin typeface="Times New Roman" panose="02020603050405020304" pitchFamily="18" charset="0"/>
                <a:cs typeface="Times New Roman" panose="02020603050405020304" pitchFamily="18" charset="0"/>
              </a:rPr>
              <a:t> </a:t>
            </a:r>
            <a:r>
              <a:rPr lang="uk-UA" sz="1833" b="1" dirty="0">
                <a:solidFill>
                  <a:schemeClr val="tx1"/>
                </a:solidFill>
                <a:latin typeface="Times New Roman" panose="02020603050405020304" pitchFamily="18" charset="0"/>
                <a:cs typeface="Times New Roman" panose="02020603050405020304" pitchFamily="18" charset="0"/>
              </a:rPr>
              <a:t>в 2022 році</a:t>
            </a:r>
            <a:endParaRPr lang="x-none" sz="1833" b="1" dirty="0">
              <a:solidFill>
                <a:schemeClr val="tx1"/>
              </a:solidFill>
              <a:latin typeface="Times New Roman" panose="02020603050405020304" pitchFamily="18" charset="0"/>
              <a:cs typeface="Times New Roman" panose="02020603050405020304" pitchFamily="18" charset="0"/>
            </a:endParaRPr>
          </a:p>
        </p:txBody>
      </p:sp>
      <p:sp>
        <p:nvSpPr>
          <p:cNvPr id="7" name="Объект 6">
            <a:extLst>
              <a:ext uri="{FF2B5EF4-FFF2-40B4-BE49-F238E27FC236}">
                <a16:creationId xmlns="" xmlns:a16="http://schemas.microsoft.com/office/drawing/2014/main" id="{E7D190A0-6141-E858-6813-7E2E219E00F0}"/>
              </a:ext>
            </a:extLst>
          </p:cNvPr>
          <p:cNvSpPr>
            <a:spLocks noGrp="1"/>
          </p:cNvSpPr>
          <p:nvPr>
            <p:ph idx="1"/>
          </p:nvPr>
        </p:nvSpPr>
        <p:spPr>
          <a:xfrm>
            <a:off x="628651" y="1384509"/>
            <a:ext cx="7886700" cy="2109552"/>
          </a:xfrm>
        </p:spPr>
        <p:txBody>
          <a:bodyPr>
            <a:normAutofit/>
          </a:bodyPr>
          <a:lstStyle/>
          <a:p>
            <a:pPr marL="0" indent="0" algn="just" fontAlgn="base">
              <a:buNone/>
            </a:pPr>
            <a:endParaRPr lang="ru-RU" b="0" i="0" u="none" strike="noStrike" dirty="0">
              <a:solidFill>
                <a:srgbClr val="000000"/>
              </a:solidFill>
              <a:effectLst/>
              <a:latin typeface="ProbaPro-Regular"/>
            </a:endParaRPr>
          </a:p>
          <a:p>
            <a:pPr marL="0" indent="0">
              <a:buNone/>
            </a:pPr>
            <a:endParaRPr lang="x-none" dirty="0"/>
          </a:p>
        </p:txBody>
      </p:sp>
      <p:graphicFrame>
        <p:nvGraphicFramePr>
          <p:cNvPr id="10" name="Таблица 9">
            <a:extLst>
              <a:ext uri="{FF2B5EF4-FFF2-40B4-BE49-F238E27FC236}">
                <a16:creationId xmlns="" xmlns:a16="http://schemas.microsoft.com/office/drawing/2014/main" id="{E3D92EDF-C6D5-8D76-85C4-0907D406B86B}"/>
              </a:ext>
            </a:extLst>
          </p:cNvPr>
          <p:cNvGraphicFramePr>
            <a:graphicFrameLocks noGrp="1"/>
          </p:cNvGraphicFramePr>
          <p:nvPr/>
        </p:nvGraphicFramePr>
        <p:xfrm>
          <a:off x="182879" y="4484536"/>
          <a:ext cx="8873657" cy="2051436"/>
        </p:xfrm>
        <a:graphic>
          <a:graphicData uri="http://schemas.openxmlformats.org/drawingml/2006/table">
            <a:tbl>
              <a:tblPr>
                <a:tableStyleId>{5C22544A-7EE6-4342-B048-85BDC9FD1C3A}</a:tableStyleId>
              </a:tblPr>
              <a:tblGrid>
                <a:gridCol w="720102">
                  <a:extLst>
                    <a:ext uri="{9D8B030D-6E8A-4147-A177-3AD203B41FA5}">
                      <a16:colId xmlns="" xmlns:a16="http://schemas.microsoft.com/office/drawing/2014/main" val="3644735155"/>
                    </a:ext>
                  </a:extLst>
                </a:gridCol>
                <a:gridCol w="873568">
                  <a:extLst>
                    <a:ext uri="{9D8B030D-6E8A-4147-A177-3AD203B41FA5}">
                      <a16:colId xmlns="" xmlns:a16="http://schemas.microsoft.com/office/drawing/2014/main" val="759091123"/>
                    </a:ext>
                  </a:extLst>
                </a:gridCol>
                <a:gridCol w="953588">
                  <a:extLst>
                    <a:ext uri="{9D8B030D-6E8A-4147-A177-3AD203B41FA5}">
                      <a16:colId xmlns="" xmlns:a16="http://schemas.microsoft.com/office/drawing/2014/main" val="2723541730"/>
                    </a:ext>
                  </a:extLst>
                </a:gridCol>
                <a:gridCol w="1084217">
                  <a:extLst>
                    <a:ext uri="{9D8B030D-6E8A-4147-A177-3AD203B41FA5}">
                      <a16:colId xmlns="" xmlns:a16="http://schemas.microsoft.com/office/drawing/2014/main" val="2908184993"/>
                    </a:ext>
                  </a:extLst>
                </a:gridCol>
                <a:gridCol w="862149">
                  <a:extLst>
                    <a:ext uri="{9D8B030D-6E8A-4147-A177-3AD203B41FA5}">
                      <a16:colId xmlns="" xmlns:a16="http://schemas.microsoft.com/office/drawing/2014/main" val="1057353336"/>
                    </a:ext>
                  </a:extLst>
                </a:gridCol>
                <a:gridCol w="849086">
                  <a:extLst>
                    <a:ext uri="{9D8B030D-6E8A-4147-A177-3AD203B41FA5}">
                      <a16:colId xmlns="" xmlns:a16="http://schemas.microsoft.com/office/drawing/2014/main" val="1131991920"/>
                    </a:ext>
                  </a:extLst>
                </a:gridCol>
                <a:gridCol w="875211">
                  <a:extLst>
                    <a:ext uri="{9D8B030D-6E8A-4147-A177-3AD203B41FA5}">
                      <a16:colId xmlns="" xmlns:a16="http://schemas.microsoft.com/office/drawing/2014/main" val="1479875414"/>
                    </a:ext>
                  </a:extLst>
                </a:gridCol>
                <a:gridCol w="896499">
                  <a:extLst>
                    <a:ext uri="{9D8B030D-6E8A-4147-A177-3AD203B41FA5}">
                      <a16:colId xmlns="" xmlns:a16="http://schemas.microsoft.com/office/drawing/2014/main" val="2390917225"/>
                    </a:ext>
                  </a:extLst>
                </a:gridCol>
                <a:gridCol w="875061">
                  <a:extLst>
                    <a:ext uri="{9D8B030D-6E8A-4147-A177-3AD203B41FA5}">
                      <a16:colId xmlns="" xmlns:a16="http://schemas.microsoft.com/office/drawing/2014/main" val="3924504292"/>
                    </a:ext>
                  </a:extLst>
                </a:gridCol>
                <a:gridCol w="884176">
                  <a:extLst>
                    <a:ext uri="{9D8B030D-6E8A-4147-A177-3AD203B41FA5}">
                      <a16:colId xmlns="" xmlns:a16="http://schemas.microsoft.com/office/drawing/2014/main" val="2852760406"/>
                    </a:ext>
                  </a:extLst>
                </a:gridCol>
              </a:tblGrid>
              <a:tr h="1058385">
                <a:tc>
                  <a:txBody>
                    <a:bodyPr/>
                    <a:lstStyle/>
                    <a:p>
                      <a:pPr algn="ctr" fontAlgn="ctr"/>
                      <a:r>
                        <a:rPr lang="ru-RU" sz="1000" b="1" u="none" strike="noStrike" dirty="0">
                          <a:solidFill>
                            <a:schemeClr val="accent1">
                              <a:lumMod val="50000"/>
                            </a:schemeClr>
                          </a:solidFill>
                          <a:effectLst/>
                          <a:latin typeface="Times New Roman" panose="02020603050405020304" pitchFamily="18" charset="0"/>
                          <a:cs typeface="Times New Roman" panose="02020603050405020304" pitchFamily="18" charset="0"/>
                        </a:rPr>
                        <a:t>Населений пункт</a:t>
                      </a:r>
                      <a:endParaRPr lang="ru-RU" sz="1000" b="1" i="0" u="none" strike="noStrike" dirty="0">
                        <a:solidFill>
                          <a:schemeClr val="accent1">
                            <a:lumMod val="50000"/>
                          </a:schemeClr>
                        </a:solidFill>
                        <a:effectLst/>
                        <a:latin typeface="Times New Roman" panose="02020603050405020304" pitchFamily="18" charset="0"/>
                        <a:cs typeface="Times New Roman" panose="02020603050405020304" pitchFamily="18" charset="0"/>
                      </a:endParaRPr>
                    </a:p>
                  </a:txBody>
                  <a:tcPr marL="6079" marR="6079" marT="6079" marB="0" anchor="ctr">
                    <a:solidFill>
                      <a:schemeClr val="accent1">
                        <a:lumMod val="40000"/>
                        <a:lumOff val="60000"/>
                      </a:schemeClr>
                    </a:solidFill>
                  </a:tcPr>
                </a:tc>
                <a:tc>
                  <a:txBody>
                    <a:bodyPr/>
                    <a:lstStyle/>
                    <a:p>
                      <a:pPr algn="ctr" fontAlgn="ctr"/>
                      <a:r>
                        <a:rPr lang="ru-RU" sz="1000" b="1" u="none" strike="noStrike" dirty="0">
                          <a:solidFill>
                            <a:schemeClr val="accent1">
                              <a:lumMod val="50000"/>
                            </a:schemeClr>
                          </a:solidFill>
                          <a:effectLst/>
                          <a:latin typeface="Times New Roman" panose="02020603050405020304" pitchFamily="18" charset="0"/>
                          <a:cs typeface="Times New Roman" panose="02020603050405020304" pitchFamily="18" charset="0"/>
                        </a:rPr>
                        <a:t>смт Гребінки</a:t>
                      </a:r>
                    </a:p>
                    <a:p>
                      <a:pPr algn="ctr" fontAlgn="ctr"/>
                      <a:r>
                        <a:rPr lang="ru-RU" sz="1000" b="1" u="none" strike="noStrike" dirty="0">
                          <a:solidFill>
                            <a:schemeClr val="accent1">
                              <a:lumMod val="50000"/>
                            </a:schemeClr>
                          </a:solidFill>
                          <a:effectLst/>
                          <a:latin typeface="Times New Roman" panose="02020603050405020304" pitchFamily="18" charset="0"/>
                          <a:cs typeface="Times New Roman" panose="02020603050405020304" pitchFamily="18" charset="0"/>
                        </a:rPr>
                        <a:t> </a:t>
                      </a:r>
                    </a:p>
                    <a:p>
                      <a:pPr algn="ctr" fontAlgn="ctr"/>
                      <a:endParaRPr lang="ru-RU" sz="1000" b="1" u="none" strike="noStrike" dirty="0">
                        <a:solidFill>
                          <a:schemeClr val="accent1">
                            <a:lumMod val="50000"/>
                          </a:schemeClr>
                        </a:solidFill>
                        <a:effectLst/>
                        <a:latin typeface="Times New Roman" panose="02020603050405020304" pitchFamily="18" charset="0"/>
                        <a:cs typeface="Times New Roman" panose="02020603050405020304" pitchFamily="18" charset="0"/>
                      </a:endParaRPr>
                    </a:p>
                    <a:p>
                      <a:pPr algn="ctr" fontAlgn="ctr"/>
                      <a:r>
                        <a:rPr lang="ru-RU" sz="1000" b="1" u="none" strike="noStrike" dirty="0">
                          <a:solidFill>
                            <a:schemeClr val="accent1">
                              <a:lumMod val="50000"/>
                            </a:schemeClr>
                          </a:solidFill>
                          <a:effectLst/>
                          <a:latin typeface="Times New Roman" panose="02020603050405020304" pitchFamily="18" charset="0"/>
                          <a:cs typeface="Times New Roman" panose="02020603050405020304" pitchFamily="18" charset="0"/>
                        </a:rPr>
                        <a:t>зареєстровано 327 ФОП</a:t>
                      </a:r>
                      <a:endParaRPr lang="ru-RU" sz="1000" b="1" i="0" u="none" strike="noStrike" dirty="0">
                        <a:solidFill>
                          <a:schemeClr val="accent1">
                            <a:lumMod val="50000"/>
                          </a:schemeClr>
                        </a:solidFill>
                        <a:effectLst/>
                        <a:latin typeface="Times New Roman" panose="02020603050405020304" pitchFamily="18" charset="0"/>
                        <a:cs typeface="Times New Roman" panose="02020603050405020304" pitchFamily="18" charset="0"/>
                      </a:endParaRPr>
                    </a:p>
                  </a:txBody>
                  <a:tcPr marL="6079" marR="6079" marT="6079" marB="0" anchor="ctr">
                    <a:solidFill>
                      <a:schemeClr val="accent1">
                        <a:lumMod val="40000"/>
                        <a:lumOff val="60000"/>
                      </a:schemeClr>
                    </a:solidFill>
                  </a:tcPr>
                </a:tc>
                <a:tc>
                  <a:txBody>
                    <a:bodyPr/>
                    <a:lstStyle/>
                    <a:p>
                      <a:pPr algn="ctr" fontAlgn="ctr"/>
                      <a:r>
                        <a:rPr lang="ru-RU" sz="1000" b="1" u="none" strike="noStrike" dirty="0">
                          <a:solidFill>
                            <a:schemeClr val="accent1">
                              <a:lumMod val="50000"/>
                            </a:schemeClr>
                          </a:solidFill>
                          <a:effectLst/>
                          <a:latin typeface="Times New Roman" panose="02020603050405020304" pitchFamily="18" charset="0"/>
                          <a:cs typeface="Times New Roman" panose="02020603050405020304" pitchFamily="18" charset="0"/>
                        </a:rPr>
                        <a:t>с. Вільшанська Новоселиця</a:t>
                      </a:r>
                    </a:p>
                    <a:p>
                      <a:pPr algn="ctr" fontAlgn="ctr"/>
                      <a:endParaRPr lang="ru-RU" sz="1000" b="1" u="none" strike="noStrike" dirty="0">
                        <a:solidFill>
                          <a:schemeClr val="accent1">
                            <a:lumMod val="50000"/>
                          </a:schemeClr>
                        </a:solidFill>
                        <a:effectLst/>
                        <a:latin typeface="Times New Roman" panose="02020603050405020304" pitchFamily="18" charset="0"/>
                        <a:cs typeface="Times New Roman" panose="02020603050405020304" pitchFamily="18" charset="0"/>
                      </a:endParaRPr>
                    </a:p>
                    <a:p>
                      <a:pPr algn="ctr" fontAlgn="ctr"/>
                      <a:r>
                        <a:rPr lang="ru-RU" sz="1000" b="1" u="none" strike="noStrike" dirty="0">
                          <a:solidFill>
                            <a:schemeClr val="accent1">
                              <a:lumMod val="50000"/>
                            </a:schemeClr>
                          </a:solidFill>
                          <a:effectLst/>
                          <a:latin typeface="Times New Roman" panose="02020603050405020304" pitchFamily="18" charset="0"/>
                          <a:cs typeface="Times New Roman" panose="02020603050405020304" pitchFamily="18" charset="0"/>
                        </a:rPr>
                        <a:t> зареєстровано </a:t>
                      </a:r>
                    </a:p>
                    <a:p>
                      <a:pPr algn="ctr" fontAlgn="ctr"/>
                      <a:r>
                        <a:rPr lang="ru-RU" sz="1000" b="1" u="none" strike="noStrike" dirty="0">
                          <a:solidFill>
                            <a:schemeClr val="accent1">
                              <a:lumMod val="50000"/>
                            </a:schemeClr>
                          </a:solidFill>
                          <a:effectLst/>
                          <a:latin typeface="Times New Roman" panose="02020603050405020304" pitchFamily="18" charset="0"/>
                          <a:cs typeface="Times New Roman" panose="02020603050405020304" pitchFamily="18" charset="0"/>
                        </a:rPr>
                        <a:t>10 ФОП</a:t>
                      </a:r>
                      <a:endParaRPr lang="ru-RU" sz="1000" b="1" i="0" u="none" strike="noStrike" dirty="0">
                        <a:solidFill>
                          <a:schemeClr val="accent1">
                            <a:lumMod val="50000"/>
                          </a:schemeClr>
                        </a:solidFill>
                        <a:effectLst/>
                        <a:latin typeface="Times New Roman" panose="02020603050405020304" pitchFamily="18" charset="0"/>
                        <a:cs typeface="Times New Roman" panose="02020603050405020304" pitchFamily="18" charset="0"/>
                      </a:endParaRPr>
                    </a:p>
                  </a:txBody>
                  <a:tcPr marL="6079" marR="6079" marT="6079" marB="0" anchor="ctr">
                    <a:solidFill>
                      <a:schemeClr val="accent1">
                        <a:lumMod val="40000"/>
                        <a:lumOff val="60000"/>
                      </a:schemeClr>
                    </a:solidFill>
                  </a:tcPr>
                </a:tc>
                <a:tc>
                  <a:txBody>
                    <a:bodyPr/>
                    <a:lstStyle/>
                    <a:p>
                      <a:pPr algn="ctr" fontAlgn="ctr"/>
                      <a:r>
                        <a:rPr lang="ru-RU" sz="1000" b="1" u="none" strike="noStrike" dirty="0">
                          <a:solidFill>
                            <a:schemeClr val="accent1">
                              <a:lumMod val="50000"/>
                            </a:schemeClr>
                          </a:solidFill>
                          <a:effectLst/>
                          <a:latin typeface="Times New Roman" panose="02020603050405020304" pitchFamily="18" charset="0"/>
                          <a:cs typeface="Times New Roman" panose="02020603050405020304" pitchFamily="18" charset="0"/>
                        </a:rPr>
                        <a:t>смт Дослідницьке </a:t>
                      </a:r>
                    </a:p>
                    <a:p>
                      <a:pPr algn="ctr" fontAlgn="ctr"/>
                      <a:endParaRPr lang="uk-UA" sz="1000" b="1" u="none" strike="noStrike" dirty="0">
                        <a:solidFill>
                          <a:schemeClr val="accent1">
                            <a:lumMod val="50000"/>
                          </a:schemeClr>
                        </a:solidFill>
                        <a:effectLst/>
                        <a:latin typeface="Times New Roman" panose="02020603050405020304" pitchFamily="18" charset="0"/>
                        <a:cs typeface="Times New Roman" panose="02020603050405020304" pitchFamily="18" charset="0"/>
                      </a:endParaRPr>
                    </a:p>
                    <a:p>
                      <a:pPr algn="ctr" fontAlgn="ctr"/>
                      <a:endParaRPr lang="ru-RU" sz="1000" b="1" u="none" strike="noStrike" dirty="0">
                        <a:solidFill>
                          <a:schemeClr val="accent1">
                            <a:lumMod val="50000"/>
                          </a:schemeClr>
                        </a:solidFill>
                        <a:effectLst/>
                        <a:latin typeface="Times New Roman" panose="02020603050405020304" pitchFamily="18" charset="0"/>
                        <a:cs typeface="Times New Roman" panose="02020603050405020304" pitchFamily="18" charset="0"/>
                      </a:endParaRPr>
                    </a:p>
                    <a:p>
                      <a:pPr algn="ctr" fontAlgn="ctr"/>
                      <a:r>
                        <a:rPr lang="ru-RU" sz="1000" b="1" u="none" strike="noStrike" dirty="0">
                          <a:solidFill>
                            <a:schemeClr val="accent1">
                              <a:lumMod val="50000"/>
                            </a:schemeClr>
                          </a:solidFill>
                          <a:effectLst/>
                          <a:latin typeface="Times New Roman" panose="02020603050405020304" pitchFamily="18" charset="0"/>
                          <a:cs typeface="Times New Roman" panose="02020603050405020304" pitchFamily="18" charset="0"/>
                        </a:rPr>
                        <a:t>зареєстровано </a:t>
                      </a:r>
                    </a:p>
                    <a:p>
                      <a:pPr algn="ctr" fontAlgn="ctr"/>
                      <a:r>
                        <a:rPr lang="ru-RU" sz="1000" b="1" u="none" strike="noStrike" dirty="0">
                          <a:solidFill>
                            <a:schemeClr val="accent1">
                              <a:lumMod val="50000"/>
                            </a:schemeClr>
                          </a:solidFill>
                          <a:effectLst/>
                          <a:latin typeface="Times New Roman" panose="02020603050405020304" pitchFamily="18" charset="0"/>
                          <a:cs typeface="Times New Roman" panose="02020603050405020304" pitchFamily="18" charset="0"/>
                        </a:rPr>
                        <a:t>118 ФОП</a:t>
                      </a:r>
                      <a:endParaRPr lang="ru-RU" sz="1000" b="1" i="0" u="none" strike="noStrike" dirty="0">
                        <a:solidFill>
                          <a:schemeClr val="accent1">
                            <a:lumMod val="50000"/>
                          </a:schemeClr>
                        </a:solidFill>
                        <a:effectLst/>
                        <a:latin typeface="Times New Roman" panose="02020603050405020304" pitchFamily="18" charset="0"/>
                        <a:cs typeface="Times New Roman" panose="02020603050405020304" pitchFamily="18" charset="0"/>
                      </a:endParaRPr>
                    </a:p>
                  </a:txBody>
                  <a:tcPr marL="6079" marR="6079" marT="6079" marB="0" anchor="ctr">
                    <a:solidFill>
                      <a:schemeClr val="accent1">
                        <a:lumMod val="40000"/>
                        <a:lumOff val="60000"/>
                      </a:schemeClr>
                    </a:solidFill>
                  </a:tcPr>
                </a:tc>
                <a:tc>
                  <a:txBody>
                    <a:bodyPr/>
                    <a:lstStyle/>
                    <a:p>
                      <a:pPr algn="ctr" fontAlgn="ctr"/>
                      <a:r>
                        <a:rPr lang="ru-RU" sz="1000" b="1" u="none" strike="noStrike" dirty="0">
                          <a:solidFill>
                            <a:schemeClr val="accent1">
                              <a:lumMod val="50000"/>
                            </a:schemeClr>
                          </a:solidFill>
                          <a:effectLst/>
                          <a:latin typeface="Times New Roman" panose="02020603050405020304" pitchFamily="18" charset="0"/>
                          <a:cs typeface="Times New Roman" panose="02020603050405020304" pitchFamily="18" charset="0"/>
                        </a:rPr>
                        <a:t>с. Ксаверівка </a:t>
                      </a:r>
                    </a:p>
                    <a:p>
                      <a:pPr algn="ctr" fontAlgn="ctr"/>
                      <a:endParaRPr lang="uk-UA" sz="1000" b="1" u="none" strike="noStrike" dirty="0">
                        <a:solidFill>
                          <a:schemeClr val="accent1">
                            <a:lumMod val="50000"/>
                          </a:schemeClr>
                        </a:solidFill>
                        <a:effectLst/>
                        <a:latin typeface="Times New Roman" panose="02020603050405020304" pitchFamily="18" charset="0"/>
                        <a:cs typeface="Times New Roman" panose="02020603050405020304" pitchFamily="18" charset="0"/>
                      </a:endParaRPr>
                    </a:p>
                    <a:p>
                      <a:pPr algn="ctr" fontAlgn="ctr"/>
                      <a:endParaRPr lang="ru-RU" sz="1000" b="1" u="none" strike="noStrike" dirty="0">
                        <a:solidFill>
                          <a:schemeClr val="accent1">
                            <a:lumMod val="50000"/>
                          </a:schemeClr>
                        </a:solidFill>
                        <a:effectLst/>
                        <a:latin typeface="Times New Roman" panose="02020603050405020304" pitchFamily="18" charset="0"/>
                        <a:cs typeface="Times New Roman" panose="02020603050405020304" pitchFamily="18" charset="0"/>
                      </a:endParaRPr>
                    </a:p>
                    <a:p>
                      <a:pPr algn="ctr" fontAlgn="ctr"/>
                      <a:r>
                        <a:rPr lang="ru-RU" sz="1000" b="1" u="none" strike="noStrike" dirty="0">
                          <a:solidFill>
                            <a:schemeClr val="accent1">
                              <a:lumMod val="50000"/>
                            </a:schemeClr>
                          </a:solidFill>
                          <a:effectLst/>
                          <a:latin typeface="Times New Roman" panose="02020603050405020304" pitchFamily="18" charset="0"/>
                          <a:cs typeface="Times New Roman" panose="02020603050405020304" pitchFamily="18" charset="0"/>
                        </a:rPr>
                        <a:t>зареєстровано  44 ФОП</a:t>
                      </a:r>
                      <a:endParaRPr lang="ru-RU" sz="1000" b="1" i="0" u="none" strike="noStrike" dirty="0">
                        <a:solidFill>
                          <a:schemeClr val="accent1">
                            <a:lumMod val="50000"/>
                          </a:schemeClr>
                        </a:solidFill>
                        <a:effectLst/>
                        <a:latin typeface="Times New Roman" panose="02020603050405020304" pitchFamily="18" charset="0"/>
                        <a:cs typeface="Times New Roman" panose="02020603050405020304" pitchFamily="18" charset="0"/>
                      </a:endParaRPr>
                    </a:p>
                  </a:txBody>
                  <a:tcPr marL="6079" marR="6079" marT="6079" marB="0" anchor="ctr">
                    <a:solidFill>
                      <a:schemeClr val="accent1">
                        <a:lumMod val="40000"/>
                        <a:lumOff val="60000"/>
                      </a:schemeClr>
                    </a:solidFill>
                  </a:tcPr>
                </a:tc>
                <a:tc>
                  <a:txBody>
                    <a:bodyPr/>
                    <a:lstStyle/>
                    <a:p>
                      <a:pPr algn="ctr" fontAlgn="ctr"/>
                      <a:r>
                        <a:rPr lang="ru-RU" sz="1000" b="1" u="none" strike="noStrike" dirty="0">
                          <a:solidFill>
                            <a:schemeClr val="accent1">
                              <a:lumMod val="50000"/>
                            </a:schemeClr>
                          </a:solidFill>
                          <a:effectLst/>
                          <a:latin typeface="Times New Roman" panose="02020603050405020304" pitchFamily="18" charset="0"/>
                          <a:cs typeface="Times New Roman" panose="02020603050405020304" pitchFamily="18" charset="0"/>
                        </a:rPr>
                        <a:t>с. Лосятин </a:t>
                      </a:r>
                    </a:p>
                    <a:p>
                      <a:pPr algn="ctr" fontAlgn="ctr"/>
                      <a:endParaRPr lang="uk-UA" sz="1000" b="1" u="none" strike="noStrike" dirty="0">
                        <a:solidFill>
                          <a:schemeClr val="accent1">
                            <a:lumMod val="50000"/>
                          </a:schemeClr>
                        </a:solidFill>
                        <a:effectLst/>
                        <a:latin typeface="Times New Roman" panose="02020603050405020304" pitchFamily="18" charset="0"/>
                        <a:cs typeface="Times New Roman" panose="02020603050405020304" pitchFamily="18" charset="0"/>
                      </a:endParaRPr>
                    </a:p>
                    <a:p>
                      <a:pPr algn="ctr" fontAlgn="ctr"/>
                      <a:endParaRPr lang="ru-RU" sz="1000" b="1" u="none" strike="noStrike" dirty="0">
                        <a:solidFill>
                          <a:schemeClr val="accent1">
                            <a:lumMod val="50000"/>
                          </a:schemeClr>
                        </a:solidFill>
                        <a:effectLst/>
                        <a:latin typeface="Times New Roman" panose="02020603050405020304" pitchFamily="18" charset="0"/>
                        <a:cs typeface="Times New Roman" panose="02020603050405020304" pitchFamily="18" charset="0"/>
                      </a:endParaRPr>
                    </a:p>
                    <a:p>
                      <a:pPr algn="ctr" fontAlgn="ctr"/>
                      <a:r>
                        <a:rPr lang="ru-RU" sz="1000" b="1" u="none" strike="noStrike" dirty="0">
                          <a:solidFill>
                            <a:schemeClr val="accent1">
                              <a:lumMod val="50000"/>
                            </a:schemeClr>
                          </a:solidFill>
                          <a:effectLst/>
                          <a:latin typeface="Times New Roman" panose="02020603050405020304" pitchFamily="18" charset="0"/>
                          <a:cs typeface="Times New Roman" panose="02020603050405020304" pitchFamily="18" charset="0"/>
                        </a:rPr>
                        <a:t>зареєстровано 29 ФОП</a:t>
                      </a:r>
                      <a:endParaRPr lang="ru-RU" sz="1000" b="1" i="0" u="none" strike="noStrike" dirty="0">
                        <a:solidFill>
                          <a:schemeClr val="accent1">
                            <a:lumMod val="50000"/>
                          </a:schemeClr>
                        </a:solidFill>
                        <a:effectLst/>
                        <a:latin typeface="Times New Roman" panose="02020603050405020304" pitchFamily="18" charset="0"/>
                        <a:cs typeface="Times New Roman" panose="02020603050405020304" pitchFamily="18" charset="0"/>
                      </a:endParaRPr>
                    </a:p>
                  </a:txBody>
                  <a:tcPr marL="6079" marR="6079" marT="6079" marB="0" anchor="ctr">
                    <a:solidFill>
                      <a:schemeClr val="accent1">
                        <a:lumMod val="40000"/>
                        <a:lumOff val="60000"/>
                      </a:schemeClr>
                    </a:solidFill>
                  </a:tcPr>
                </a:tc>
                <a:tc>
                  <a:txBody>
                    <a:bodyPr/>
                    <a:lstStyle/>
                    <a:p>
                      <a:pPr algn="ctr" fontAlgn="ctr"/>
                      <a:r>
                        <a:rPr lang="ru-RU" sz="1000" b="1" u="none" strike="noStrike" dirty="0">
                          <a:solidFill>
                            <a:schemeClr val="accent1">
                              <a:lumMod val="50000"/>
                            </a:schemeClr>
                          </a:solidFill>
                          <a:effectLst/>
                          <a:latin typeface="Times New Roman" panose="02020603050405020304" pitchFamily="18" charset="0"/>
                          <a:cs typeface="Times New Roman" panose="02020603050405020304" pitchFamily="18" charset="0"/>
                        </a:rPr>
                        <a:t>с. Пінчуки </a:t>
                      </a:r>
                    </a:p>
                    <a:p>
                      <a:pPr algn="ctr" fontAlgn="ctr"/>
                      <a:endParaRPr lang="uk-UA" sz="1000" b="1" u="none" strike="noStrike" dirty="0">
                        <a:solidFill>
                          <a:schemeClr val="accent1">
                            <a:lumMod val="50000"/>
                          </a:schemeClr>
                        </a:solidFill>
                        <a:effectLst/>
                        <a:latin typeface="Times New Roman" panose="02020603050405020304" pitchFamily="18" charset="0"/>
                        <a:cs typeface="Times New Roman" panose="02020603050405020304" pitchFamily="18" charset="0"/>
                      </a:endParaRPr>
                    </a:p>
                    <a:p>
                      <a:pPr algn="ctr" fontAlgn="ctr"/>
                      <a:endParaRPr lang="ru-RU" sz="1000" b="1" u="none" strike="noStrike" dirty="0">
                        <a:solidFill>
                          <a:schemeClr val="accent1">
                            <a:lumMod val="50000"/>
                          </a:schemeClr>
                        </a:solidFill>
                        <a:effectLst/>
                        <a:latin typeface="Times New Roman" panose="02020603050405020304" pitchFamily="18" charset="0"/>
                        <a:cs typeface="Times New Roman" panose="02020603050405020304" pitchFamily="18" charset="0"/>
                      </a:endParaRPr>
                    </a:p>
                    <a:p>
                      <a:pPr algn="ctr" fontAlgn="ctr"/>
                      <a:r>
                        <a:rPr lang="ru-RU" sz="1000" b="1" u="none" strike="noStrike" dirty="0">
                          <a:solidFill>
                            <a:schemeClr val="accent1">
                              <a:lumMod val="50000"/>
                            </a:schemeClr>
                          </a:solidFill>
                          <a:effectLst/>
                          <a:latin typeface="Times New Roman" panose="02020603050405020304" pitchFamily="18" charset="0"/>
                          <a:cs typeface="Times New Roman" panose="02020603050405020304" pitchFamily="18" charset="0"/>
                        </a:rPr>
                        <a:t>зареєстровано 11 ФОП</a:t>
                      </a:r>
                      <a:endParaRPr lang="ru-RU" sz="1000" b="1" i="0" u="none" strike="noStrike" dirty="0">
                        <a:solidFill>
                          <a:schemeClr val="accent1">
                            <a:lumMod val="50000"/>
                          </a:schemeClr>
                        </a:solidFill>
                        <a:effectLst/>
                        <a:latin typeface="Times New Roman" panose="02020603050405020304" pitchFamily="18" charset="0"/>
                        <a:cs typeface="Times New Roman" panose="02020603050405020304" pitchFamily="18" charset="0"/>
                      </a:endParaRPr>
                    </a:p>
                  </a:txBody>
                  <a:tcPr marL="6079" marR="6079" marT="6079" marB="0" anchor="ctr">
                    <a:solidFill>
                      <a:schemeClr val="accent1">
                        <a:lumMod val="40000"/>
                        <a:lumOff val="60000"/>
                      </a:schemeClr>
                    </a:solidFill>
                  </a:tcPr>
                </a:tc>
                <a:tc>
                  <a:txBody>
                    <a:bodyPr/>
                    <a:lstStyle/>
                    <a:p>
                      <a:pPr algn="ctr" fontAlgn="ctr"/>
                      <a:r>
                        <a:rPr lang="ru-RU" sz="1000" b="1" u="none" strike="noStrike" dirty="0">
                          <a:solidFill>
                            <a:schemeClr val="accent1">
                              <a:lumMod val="50000"/>
                            </a:schemeClr>
                          </a:solidFill>
                          <a:effectLst/>
                          <a:latin typeface="Times New Roman" panose="02020603050405020304" pitchFamily="18" charset="0"/>
                          <a:cs typeface="Times New Roman" panose="02020603050405020304" pitchFamily="18" charset="0"/>
                        </a:rPr>
                        <a:t>с. Саливонки </a:t>
                      </a:r>
                    </a:p>
                    <a:p>
                      <a:pPr algn="ctr" fontAlgn="ctr"/>
                      <a:endParaRPr lang="uk-UA" sz="1000" b="1" u="none" strike="noStrike" dirty="0">
                        <a:solidFill>
                          <a:schemeClr val="accent1">
                            <a:lumMod val="50000"/>
                          </a:schemeClr>
                        </a:solidFill>
                        <a:effectLst/>
                        <a:latin typeface="Times New Roman" panose="02020603050405020304" pitchFamily="18" charset="0"/>
                        <a:cs typeface="Times New Roman" panose="02020603050405020304" pitchFamily="18" charset="0"/>
                      </a:endParaRPr>
                    </a:p>
                    <a:p>
                      <a:pPr algn="ctr" fontAlgn="ctr"/>
                      <a:endParaRPr lang="ru-RU" sz="1000" b="1" u="none" strike="noStrike" dirty="0">
                        <a:solidFill>
                          <a:schemeClr val="accent1">
                            <a:lumMod val="50000"/>
                          </a:schemeClr>
                        </a:solidFill>
                        <a:effectLst/>
                        <a:latin typeface="Times New Roman" panose="02020603050405020304" pitchFamily="18" charset="0"/>
                        <a:cs typeface="Times New Roman" panose="02020603050405020304" pitchFamily="18" charset="0"/>
                      </a:endParaRPr>
                    </a:p>
                    <a:p>
                      <a:pPr algn="ctr" fontAlgn="ctr"/>
                      <a:r>
                        <a:rPr lang="ru-RU" sz="1000" b="1" u="none" strike="noStrike" dirty="0">
                          <a:solidFill>
                            <a:schemeClr val="accent1">
                              <a:lumMod val="50000"/>
                            </a:schemeClr>
                          </a:solidFill>
                          <a:effectLst/>
                          <a:latin typeface="Times New Roman" panose="02020603050405020304" pitchFamily="18" charset="0"/>
                          <a:cs typeface="Times New Roman" panose="02020603050405020304" pitchFamily="18" charset="0"/>
                        </a:rPr>
                        <a:t>зареєстровано 89 ФОП</a:t>
                      </a:r>
                      <a:endParaRPr lang="ru-RU" sz="1000" b="1" i="0" u="none" strike="noStrike" dirty="0">
                        <a:solidFill>
                          <a:schemeClr val="accent1">
                            <a:lumMod val="50000"/>
                          </a:schemeClr>
                        </a:solidFill>
                        <a:effectLst/>
                        <a:latin typeface="Times New Roman" panose="02020603050405020304" pitchFamily="18" charset="0"/>
                        <a:cs typeface="Times New Roman" panose="02020603050405020304" pitchFamily="18" charset="0"/>
                      </a:endParaRPr>
                    </a:p>
                  </a:txBody>
                  <a:tcPr marL="6079" marR="6079" marT="6079" marB="0" anchor="ctr">
                    <a:solidFill>
                      <a:schemeClr val="accent1">
                        <a:lumMod val="40000"/>
                        <a:lumOff val="60000"/>
                      </a:schemeClr>
                    </a:solidFill>
                  </a:tcPr>
                </a:tc>
                <a:tc>
                  <a:txBody>
                    <a:bodyPr/>
                    <a:lstStyle/>
                    <a:p>
                      <a:pPr algn="ctr" fontAlgn="ctr"/>
                      <a:r>
                        <a:rPr lang="ru-RU" sz="1000" b="1" u="none" strike="noStrike" dirty="0">
                          <a:solidFill>
                            <a:schemeClr val="accent1">
                              <a:lumMod val="50000"/>
                            </a:schemeClr>
                          </a:solidFill>
                          <a:effectLst/>
                          <a:latin typeface="Times New Roman" panose="02020603050405020304" pitchFamily="18" charset="0"/>
                          <a:cs typeface="Times New Roman" panose="02020603050405020304" pitchFamily="18" charset="0"/>
                        </a:rPr>
                        <a:t>с. Соколівка </a:t>
                      </a:r>
                    </a:p>
                    <a:p>
                      <a:pPr algn="ctr" fontAlgn="ctr"/>
                      <a:endParaRPr lang="uk-UA" sz="1000" b="1" u="none" strike="noStrike" dirty="0">
                        <a:solidFill>
                          <a:schemeClr val="accent1">
                            <a:lumMod val="50000"/>
                          </a:schemeClr>
                        </a:solidFill>
                        <a:effectLst/>
                        <a:latin typeface="Times New Roman" panose="02020603050405020304" pitchFamily="18" charset="0"/>
                        <a:cs typeface="Times New Roman" panose="02020603050405020304" pitchFamily="18" charset="0"/>
                      </a:endParaRPr>
                    </a:p>
                    <a:p>
                      <a:pPr algn="ctr" fontAlgn="ctr"/>
                      <a:endParaRPr lang="ru-RU" sz="1000" b="1" u="none" strike="noStrike" dirty="0">
                        <a:solidFill>
                          <a:schemeClr val="accent1">
                            <a:lumMod val="50000"/>
                          </a:schemeClr>
                        </a:solidFill>
                        <a:effectLst/>
                        <a:latin typeface="Times New Roman" panose="02020603050405020304" pitchFamily="18" charset="0"/>
                        <a:cs typeface="Times New Roman" panose="02020603050405020304" pitchFamily="18" charset="0"/>
                      </a:endParaRPr>
                    </a:p>
                    <a:p>
                      <a:pPr algn="ctr" fontAlgn="ctr"/>
                      <a:r>
                        <a:rPr lang="ru-RU" sz="1000" b="1" u="none" strike="noStrike" dirty="0">
                          <a:solidFill>
                            <a:schemeClr val="accent1">
                              <a:lumMod val="50000"/>
                            </a:schemeClr>
                          </a:solidFill>
                          <a:effectLst/>
                          <a:latin typeface="Times New Roman" panose="02020603050405020304" pitchFamily="18" charset="0"/>
                          <a:cs typeface="Times New Roman" panose="02020603050405020304" pitchFamily="18" charset="0"/>
                        </a:rPr>
                        <a:t>зареєстровано 7 ФОП</a:t>
                      </a:r>
                      <a:endParaRPr lang="ru-RU" sz="1000" b="1" i="0" u="none" strike="noStrike" dirty="0">
                        <a:solidFill>
                          <a:schemeClr val="accent1">
                            <a:lumMod val="50000"/>
                          </a:schemeClr>
                        </a:solidFill>
                        <a:effectLst/>
                        <a:latin typeface="Times New Roman" panose="02020603050405020304" pitchFamily="18" charset="0"/>
                        <a:cs typeface="Times New Roman" panose="02020603050405020304" pitchFamily="18" charset="0"/>
                      </a:endParaRPr>
                    </a:p>
                  </a:txBody>
                  <a:tcPr marL="6079" marR="6079" marT="6079" marB="0" anchor="ctr">
                    <a:solidFill>
                      <a:schemeClr val="accent1">
                        <a:lumMod val="40000"/>
                        <a:lumOff val="60000"/>
                      </a:schemeClr>
                    </a:solidFill>
                  </a:tcPr>
                </a:tc>
                <a:tc>
                  <a:txBody>
                    <a:bodyPr/>
                    <a:lstStyle/>
                    <a:p>
                      <a:pPr algn="ctr" fontAlgn="ctr"/>
                      <a:r>
                        <a:rPr lang="ru-RU" sz="1000" b="1" u="none" strike="noStrike" dirty="0">
                          <a:solidFill>
                            <a:schemeClr val="accent1">
                              <a:lumMod val="50000"/>
                            </a:schemeClr>
                          </a:solidFill>
                          <a:effectLst/>
                          <a:latin typeface="Times New Roman" panose="02020603050405020304" pitchFamily="18" charset="0"/>
                          <a:cs typeface="Times New Roman" panose="02020603050405020304" pitchFamily="18" charset="0"/>
                        </a:rPr>
                        <a:t>с. Тростинська Новоселиця </a:t>
                      </a:r>
                    </a:p>
                    <a:p>
                      <a:pPr algn="ctr" fontAlgn="ctr"/>
                      <a:endParaRPr lang="ru-RU" sz="1000" b="1" u="none" strike="noStrike" dirty="0">
                        <a:solidFill>
                          <a:schemeClr val="accent1">
                            <a:lumMod val="50000"/>
                          </a:schemeClr>
                        </a:solidFill>
                        <a:effectLst/>
                        <a:latin typeface="Times New Roman" panose="02020603050405020304" pitchFamily="18" charset="0"/>
                        <a:cs typeface="Times New Roman" panose="02020603050405020304" pitchFamily="18" charset="0"/>
                      </a:endParaRPr>
                    </a:p>
                    <a:p>
                      <a:pPr algn="ctr" fontAlgn="ctr"/>
                      <a:r>
                        <a:rPr lang="ru-RU" sz="1000" b="1" u="none" strike="noStrike" dirty="0">
                          <a:solidFill>
                            <a:schemeClr val="accent1">
                              <a:lumMod val="50000"/>
                            </a:schemeClr>
                          </a:solidFill>
                          <a:effectLst/>
                          <a:latin typeface="Times New Roman" panose="02020603050405020304" pitchFamily="18" charset="0"/>
                          <a:cs typeface="Times New Roman" panose="02020603050405020304" pitchFamily="18" charset="0"/>
                        </a:rPr>
                        <a:t>зареєстровано 2 ФОП</a:t>
                      </a:r>
                      <a:endParaRPr lang="ru-RU" sz="1000" b="1" i="0" u="none" strike="noStrike" dirty="0">
                        <a:solidFill>
                          <a:schemeClr val="accent1">
                            <a:lumMod val="50000"/>
                          </a:schemeClr>
                        </a:solidFill>
                        <a:effectLst/>
                        <a:latin typeface="Times New Roman" panose="02020603050405020304" pitchFamily="18" charset="0"/>
                        <a:cs typeface="Times New Roman" panose="02020603050405020304" pitchFamily="18" charset="0"/>
                      </a:endParaRPr>
                    </a:p>
                  </a:txBody>
                  <a:tcPr marL="6079" marR="6079" marT="6079" marB="0" anchor="ctr">
                    <a:solidFill>
                      <a:schemeClr val="accent1">
                        <a:lumMod val="40000"/>
                        <a:lumOff val="60000"/>
                      </a:schemeClr>
                    </a:solidFill>
                  </a:tcPr>
                </a:tc>
                <a:extLst>
                  <a:ext uri="{0D108BD9-81ED-4DB2-BD59-A6C34878D82A}">
                    <a16:rowId xmlns="" xmlns:a16="http://schemas.microsoft.com/office/drawing/2014/main" val="791688193"/>
                  </a:ext>
                </a:extLst>
              </a:tr>
              <a:tr h="993051">
                <a:tc>
                  <a:txBody>
                    <a:bodyPr/>
                    <a:lstStyle/>
                    <a:p>
                      <a:pPr algn="ctr" fontAlgn="ctr"/>
                      <a:r>
                        <a:rPr lang="ru-RU" sz="1100" b="1" u="none" strike="noStrike" dirty="0">
                          <a:solidFill>
                            <a:schemeClr val="accent1">
                              <a:lumMod val="50000"/>
                            </a:schemeClr>
                          </a:solidFill>
                          <a:effectLst/>
                          <a:latin typeface="Times New Roman" panose="02020603050405020304" pitchFamily="18" charset="0"/>
                          <a:cs typeface="Times New Roman" panose="02020603050405020304" pitchFamily="18" charset="0"/>
                        </a:rPr>
                        <a:t>Розмір сплачених ФОП податків</a:t>
                      </a:r>
                      <a:endParaRPr lang="ru-RU" sz="1100" b="1" i="0" u="none" strike="noStrike" dirty="0">
                        <a:solidFill>
                          <a:schemeClr val="accent1">
                            <a:lumMod val="50000"/>
                          </a:schemeClr>
                        </a:solidFill>
                        <a:effectLst/>
                        <a:latin typeface="Times New Roman" panose="02020603050405020304" pitchFamily="18" charset="0"/>
                        <a:cs typeface="Times New Roman" panose="02020603050405020304" pitchFamily="18" charset="0"/>
                      </a:endParaRPr>
                    </a:p>
                  </a:txBody>
                  <a:tcPr marL="6079" marR="6079" marT="6079" marB="0" anchor="ctr"/>
                </a:tc>
                <a:tc>
                  <a:txBody>
                    <a:bodyPr/>
                    <a:lstStyle/>
                    <a:p>
                      <a:pPr algn="ctr" fontAlgn="ctr"/>
                      <a:r>
                        <a:rPr lang="ru-RU" sz="1200" b="1" u="none" strike="noStrike" dirty="0">
                          <a:solidFill>
                            <a:schemeClr val="accent1">
                              <a:lumMod val="50000"/>
                            </a:schemeClr>
                          </a:solidFill>
                          <a:effectLst/>
                          <a:latin typeface="Times New Roman" panose="02020603050405020304" pitchFamily="18" charset="0"/>
                          <a:cs typeface="Times New Roman" panose="02020603050405020304" pitchFamily="18" charset="0"/>
                        </a:rPr>
                        <a:t>73 681,83 грн  </a:t>
                      </a:r>
                      <a:r>
                        <a:rPr lang="ru-RU" sz="1200" b="1" u="none" strike="noStrike" dirty="0" smtClean="0">
                          <a:solidFill>
                            <a:schemeClr val="accent1">
                              <a:lumMod val="50000"/>
                            </a:schemeClr>
                          </a:solidFill>
                          <a:effectLst/>
                          <a:latin typeface="Times New Roman" panose="02020603050405020304" pitchFamily="18" charset="0"/>
                          <a:cs typeface="Times New Roman" panose="02020603050405020304" pitchFamily="18" charset="0"/>
                        </a:rPr>
                        <a:t>сплачено</a:t>
                      </a:r>
                    </a:p>
                    <a:p>
                      <a:pPr algn="ctr" fontAlgn="ctr"/>
                      <a:r>
                        <a:rPr lang="ru-RU" sz="1200" b="1" u="none" strike="noStrike" dirty="0" smtClean="0">
                          <a:solidFill>
                            <a:schemeClr val="accent1">
                              <a:lumMod val="50000"/>
                            </a:schemeClr>
                          </a:solidFill>
                          <a:effectLst/>
                          <a:latin typeface="Times New Roman" panose="02020603050405020304" pitchFamily="18" charset="0"/>
                          <a:cs typeface="Times New Roman" panose="02020603050405020304" pitchFamily="18" charset="0"/>
                        </a:rPr>
                        <a:t> </a:t>
                      </a:r>
                      <a:r>
                        <a:rPr lang="ru-RU" sz="1200" b="1" u="none" strike="noStrike" dirty="0">
                          <a:solidFill>
                            <a:schemeClr val="accent1">
                              <a:lumMod val="50000"/>
                            </a:schemeClr>
                          </a:solidFill>
                          <a:effectLst/>
                          <a:latin typeface="Times New Roman" panose="02020603050405020304" pitchFamily="18" charset="0"/>
                          <a:cs typeface="Times New Roman" panose="02020603050405020304" pitchFamily="18" charset="0"/>
                        </a:rPr>
                        <a:t>1 </a:t>
                      </a:r>
                      <a:r>
                        <a:rPr lang="ru-RU" sz="1200" b="1" u="none" strike="noStrike" dirty="0" smtClean="0">
                          <a:solidFill>
                            <a:schemeClr val="accent1">
                              <a:lumMod val="50000"/>
                            </a:schemeClr>
                          </a:solidFill>
                          <a:effectLst/>
                          <a:latin typeface="Times New Roman" panose="02020603050405020304" pitchFamily="18" charset="0"/>
                          <a:cs typeface="Times New Roman" panose="02020603050405020304" pitchFamily="18" charset="0"/>
                        </a:rPr>
                        <a:t>ФОП </a:t>
                      </a:r>
                      <a:endParaRPr lang="ru-RU" sz="1200" b="1" i="0" u="none" strike="noStrike" dirty="0">
                        <a:solidFill>
                          <a:schemeClr val="accent1">
                            <a:lumMod val="50000"/>
                          </a:schemeClr>
                        </a:solidFill>
                        <a:effectLst/>
                        <a:latin typeface="Times New Roman" panose="02020603050405020304" pitchFamily="18" charset="0"/>
                        <a:cs typeface="Times New Roman" panose="02020603050405020304" pitchFamily="18" charset="0"/>
                      </a:endParaRPr>
                    </a:p>
                  </a:txBody>
                  <a:tcPr marL="6079" marR="6079" marT="6079" marB="0" anchor="ctr"/>
                </a:tc>
                <a:tc>
                  <a:txBody>
                    <a:bodyPr/>
                    <a:lstStyle/>
                    <a:p>
                      <a:pPr algn="ctr" fontAlgn="ctr"/>
                      <a:r>
                        <a:rPr lang="ru-RU" sz="1200" b="1" u="none" strike="noStrike" dirty="0">
                          <a:solidFill>
                            <a:schemeClr val="accent1">
                              <a:lumMod val="50000"/>
                            </a:schemeClr>
                          </a:solidFill>
                          <a:effectLst/>
                          <a:latin typeface="Times New Roman" panose="02020603050405020304" pitchFamily="18" charset="0"/>
                          <a:cs typeface="Times New Roman" panose="02020603050405020304" pitchFamily="18" charset="0"/>
                        </a:rPr>
                        <a:t>0,00 грн</a:t>
                      </a:r>
                      <a:endParaRPr lang="ru-RU" sz="1200" b="1" i="0" u="none" strike="noStrike" dirty="0">
                        <a:solidFill>
                          <a:schemeClr val="accent1">
                            <a:lumMod val="50000"/>
                          </a:schemeClr>
                        </a:solidFill>
                        <a:effectLst/>
                        <a:latin typeface="Times New Roman" panose="02020603050405020304" pitchFamily="18" charset="0"/>
                        <a:cs typeface="Times New Roman" panose="02020603050405020304" pitchFamily="18" charset="0"/>
                      </a:endParaRPr>
                    </a:p>
                  </a:txBody>
                  <a:tcPr marL="6079" marR="6079" marT="6079" marB="0" anchor="ctr"/>
                </a:tc>
                <a:tc>
                  <a:txBody>
                    <a:bodyPr/>
                    <a:lstStyle/>
                    <a:p>
                      <a:pPr algn="ctr" fontAlgn="ctr"/>
                      <a:r>
                        <a:rPr lang="ru-RU" sz="1200" b="1" u="none" strike="noStrike" dirty="0">
                          <a:solidFill>
                            <a:schemeClr val="accent1">
                              <a:lumMod val="50000"/>
                            </a:schemeClr>
                          </a:solidFill>
                          <a:effectLst/>
                          <a:latin typeface="Times New Roman" panose="02020603050405020304" pitchFamily="18" charset="0"/>
                          <a:cs typeface="Times New Roman" panose="02020603050405020304" pitchFamily="18" charset="0"/>
                        </a:rPr>
                        <a:t>0,00 грн</a:t>
                      </a:r>
                      <a:endParaRPr lang="ru-RU" sz="1200" b="1" i="0" u="none" strike="noStrike" dirty="0">
                        <a:solidFill>
                          <a:schemeClr val="accent1">
                            <a:lumMod val="50000"/>
                          </a:schemeClr>
                        </a:solidFill>
                        <a:effectLst/>
                        <a:latin typeface="Times New Roman" panose="02020603050405020304" pitchFamily="18" charset="0"/>
                        <a:cs typeface="Times New Roman" panose="02020603050405020304" pitchFamily="18" charset="0"/>
                      </a:endParaRPr>
                    </a:p>
                  </a:txBody>
                  <a:tcPr marL="6079" marR="6079" marT="6079" marB="0" anchor="ctr"/>
                </a:tc>
                <a:tc>
                  <a:txBody>
                    <a:bodyPr/>
                    <a:lstStyle/>
                    <a:p>
                      <a:pPr algn="ctr" fontAlgn="ctr"/>
                      <a:r>
                        <a:rPr lang="ru-RU" sz="1200" b="1" u="none" strike="noStrike" dirty="0">
                          <a:solidFill>
                            <a:schemeClr val="accent1">
                              <a:lumMod val="50000"/>
                            </a:schemeClr>
                          </a:solidFill>
                          <a:effectLst/>
                          <a:latin typeface="Times New Roman" panose="02020603050405020304" pitchFamily="18" charset="0"/>
                          <a:cs typeface="Times New Roman" panose="02020603050405020304" pitchFamily="18" charset="0"/>
                        </a:rPr>
                        <a:t>0,00 грн</a:t>
                      </a:r>
                      <a:endParaRPr lang="ru-RU" sz="1200" b="1" i="0" u="none" strike="noStrike" dirty="0">
                        <a:solidFill>
                          <a:schemeClr val="accent1">
                            <a:lumMod val="50000"/>
                          </a:schemeClr>
                        </a:solidFill>
                        <a:effectLst/>
                        <a:latin typeface="Times New Roman" panose="02020603050405020304" pitchFamily="18" charset="0"/>
                        <a:cs typeface="Times New Roman" panose="02020603050405020304" pitchFamily="18" charset="0"/>
                      </a:endParaRPr>
                    </a:p>
                  </a:txBody>
                  <a:tcPr marL="6079" marR="6079" marT="6079" marB="0" anchor="ctr"/>
                </a:tc>
                <a:tc>
                  <a:txBody>
                    <a:bodyPr/>
                    <a:lstStyle/>
                    <a:p>
                      <a:pPr algn="ctr" fontAlgn="ctr"/>
                      <a:r>
                        <a:rPr lang="ru-RU" sz="1200" b="1" u="none" strike="noStrike" dirty="0">
                          <a:solidFill>
                            <a:schemeClr val="accent1">
                              <a:lumMod val="50000"/>
                            </a:schemeClr>
                          </a:solidFill>
                          <a:effectLst/>
                          <a:latin typeface="Times New Roman" panose="02020603050405020304" pitchFamily="18" charset="0"/>
                          <a:cs typeface="Times New Roman" panose="02020603050405020304" pitchFamily="18" charset="0"/>
                        </a:rPr>
                        <a:t>0,00 грн</a:t>
                      </a:r>
                      <a:endParaRPr lang="ru-RU" sz="1200" b="1" i="0" u="none" strike="noStrike" dirty="0">
                        <a:solidFill>
                          <a:schemeClr val="accent1">
                            <a:lumMod val="50000"/>
                          </a:schemeClr>
                        </a:solidFill>
                        <a:effectLst/>
                        <a:latin typeface="Times New Roman" panose="02020603050405020304" pitchFamily="18" charset="0"/>
                        <a:cs typeface="Times New Roman" panose="02020603050405020304" pitchFamily="18" charset="0"/>
                      </a:endParaRPr>
                    </a:p>
                  </a:txBody>
                  <a:tcPr marL="6079" marR="6079" marT="6079" marB="0" anchor="ctr"/>
                </a:tc>
                <a:tc>
                  <a:txBody>
                    <a:bodyPr/>
                    <a:lstStyle/>
                    <a:p>
                      <a:pPr algn="ctr" fontAlgn="ctr"/>
                      <a:r>
                        <a:rPr lang="ru-RU" sz="1200" b="1" u="none" strike="noStrike" dirty="0">
                          <a:solidFill>
                            <a:schemeClr val="accent1">
                              <a:lumMod val="50000"/>
                            </a:schemeClr>
                          </a:solidFill>
                          <a:effectLst/>
                          <a:latin typeface="Times New Roman" panose="02020603050405020304" pitchFamily="18" charset="0"/>
                          <a:cs typeface="Times New Roman" panose="02020603050405020304" pitchFamily="18" charset="0"/>
                        </a:rPr>
                        <a:t>0,00 грн</a:t>
                      </a:r>
                      <a:endParaRPr lang="ru-RU" sz="1200" b="1" i="0" u="none" strike="noStrike" dirty="0">
                        <a:solidFill>
                          <a:schemeClr val="accent1">
                            <a:lumMod val="50000"/>
                          </a:schemeClr>
                        </a:solidFill>
                        <a:effectLst/>
                        <a:latin typeface="Times New Roman" panose="02020603050405020304" pitchFamily="18" charset="0"/>
                        <a:cs typeface="Times New Roman" panose="02020603050405020304" pitchFamily="18" charset="0"/>
                      </a:endParaRPr>
                    </a:p>
                  </a:txBody>
                  <a:tcPr marL="6079" marR="6079" marT="6079" marB="0" anchor="ctr"/>
                </a:tc>
                <a:tc>
                  <a:txBody>
                    <a:bodyPr/>
                    <a:lstStyle/>
                    <a:p>
                      <a:pPr algn="ctr" fontAlgn="ctr"/>
                      <a:r>
                        <a:rPr lang="ru-RU" sz="1200" b="1" u="none" strike="noStrike" dirty="0">
                          <a:solidFill>
                            <a:schemeClr val="accent1">
                              <a:lumMod val="50000"/>
                            </a:schemeClr>
                          </a:solidFill>
                          <a:effectLst/>
                          <a:latin typeface="Times New Roman" panose="02020603050405020304" pitchFamily="18" charset="0"/>
                          <a:cs typeface="Times New Roman" panose="02020603050405020304" pitchFamily="18" charset="0"/>
                        </a:rPr>
                        <a:t>0,00 грн</a:t>
                      </a:r>
                      <a:endParaRPr lang="ru-RU" sz="1200" b="1" i="0" u="none" strike="noStrike" dirty="0">
                        <a:solidFill>
                          <a:schemeClr val="accent1">
                            <a:lumMod val="50000"/>
                          </a:schemeClr>
                        </a:solidFill>
                        <a:effectLst/>
                        <a:latin typeface="Times New Roman" panose="02020603050405020304" pitchFamily="18" charset="0"/>
                        <a:cs typeface="Times New Roman" panose="02020603050405020304" pitchFamily="18" charset="0"/>
                      </a:endParaRPr>
                    </a:p>
                  </a:txBody>
                  <a:tcPr marL="6079" marR="6079" marT="6079" marB="0" anchor="ctr"/>
                </a:tc>
                <a:tc>
                  <a:txBody>
                    <a:bodyPr/>
                    <a:lstStyle/>
                    <a:p>
                      <a:pPr algn="ctr" fontAlgn="ctr"/>
                      <a:r>
                        <a:rPr lang="ru-RU" sz="1200" b="1" u="none" strike="noStrike" dirty="0">
                          <a:solidFill>
                            <a:schemeClr val="accent1">
                              <a:lumMod val="50000"/>
                            </a:schemeClr>
                          </a:solidFill>
                          <a:effectLst/>
                          <a:latin typeface="Times New Roman" panose="02020603050405020304" pitchFamily="18" charset="0"/>
                          <a:cs typeface="Times New Roman" panose="02020603050405020304" pitchFamily="18" charset="0"/>
                        </a:rPr>
                        <a:t>0,00 грн</a:t>
                      </a:r>
                      <a:endParaRPr lang="ru-RU" sz="1200" b="1" i="0" u="none" strike="noStrike" dirty="0">
                        <a:solidFill>
                          <a:schemeClr val="accent1">
                            <a:lumMod val="50000"/>
                          </a:schemeClr>
                        </a:solidFill>
                        <a:effectLst/>
                        <a:latin typeface="Times New Roman" panose="02020603050405020304" pitchFamily="18" charset="0"/>
                        <a:cs typeface="Times New Roman" panose="02020603050405020304" pitchFamily="18" charset="0"/>
                      </a:endParaRPr>
                    </a:p>
                  </a:txBody>
                  <a:tcPr marL="6079" marR="6079" marT="6079" marB="0" anchor="ctr"/>
                </a:tc>
                <a:tc>
                  <a:txBody>
                    <a:bodyPr/>
                    <a:lstStyle/>
                    <a:p>
                      <a:pPr algn="ctr" fontAlgn="ctr"/>
                      <a:r>
                        <a:rPr lang="ru-RU" sz="1200" b="1" u="none" strike="noStrike" dirty="0">
                          <a:solidFill>
                            <a:schemeClr val="accent1">
                              <a:lumMod val="50000"/>
                            </a:schemeClr>
                          </a:solidFill>
                          <a:effectLst/>
                          <a:latin typeface="Times New Roman" panose="02020603050405020304" pitchFamily="18" charset="0"/>
                          <a:cs typeface="Times New Roman" panose="02020603050405020304" pitchFamily="18" charset="0"/>
                        </a:rPr>
                        <a:t>0,00 грн</a:t>
                      </a:r>
                      <a:endParaRPr lang="ru-RU" sz="1200" b="1" i="0" u="none" strike="noStrike" dirty="0">
                        <a:solidFill>
                          <a:schemeClr val="accent1">
                            <a:lumMod val="50000"/>
                          </a:schemeClr>
                        </a:solidFill>
                        <a:effectLst/>
                        <a:latin typeface="Times New Roman" panose="02020603050405020304" pitchFamily="18" charset="0"/>
                        <a:cs typeface="Times New Roman" panose="02020603050405020304" pitchFamily="18" charset="0"/>
                      </a:endParaRPr>
                    </a:p>
                  </a:txBody>
                  <a:tcPr marL="6079" marR="6079" marT="6079" marB="0" anchor="ctr"/>
                </a:tc>
                <a:extLst>
                  <a:ext uri="{0D108BD9-81ED-4DB2-BD59-A6C34878D82A}">
                    <a16:rowId xmlns="" xmlns:a16="http://schemas.microsoft.com/office/drawing/2014/main" val="2325835062"/>
                  </a:ext>
                </a:extLst>
              </a:tr>
            </a:tbl>
          </a:graphicData>
        </a:graphic>
      </p:graphicFrame>
      <p:sp>
        <p:nvSpPr>
          <p:cNvPr id="2" name="TextBox 1">
            <a:extLst>
              <a:ext uri="{FF2B5EF4-FFF2-40B4-BE49-F238E27FC236}">
                <a16:creationId xmlns="" xmlns:a16="http://schemas.microsoft.com/office/drawing/2014/main" id="{A105363E-1AD7-8E4C-C321-C21263324D7B}"/>
              </a:ext>
            </a:extLst>
          </p:cNvPr>
          <p:cNvSpPr txBox="1"/>
          <p:nvPr/>
        </p:nvSpPr>
        <p:spPr>
          <a:xfrm>
            <a:off x="491248" y="711253"/>
            <a:ext cx="8337396" cy="2677656"/>
          </a:xfrm>
          <a:prstGeom prst="rect">
            <a:avLst/>
          </a:prstGeom>
          <a:noFill/>
        </p:spPr>
        <p:txBody>
          <a:bodyPr wrap="square" rtlCol="0">
            <a:spAutoFit/>
          </a:bodyPr>
          <a:lstStyle/>
          <a:p>
            <a:pPr algn="just" fontAlgn="base"/>
            <a:r>
              <a:rPr lang="ru-RU" sz="1400" b="1" dirty="0">
                <a:solidFill>
                  <a:schemeClr val="accent5">
                    <a:lumMod val="50000"/>
                  </a:schemeClr>
                </a:solidFill>
                <a:latin typeface="Times New Roman" panose="02020603050405020304" pitchFamily="18" charset="0"/>
                <a:cs typeface="Times New Roman" panose="02020603050405020304" pitchFamily="18" charset="0"/>
              </a:rPr>
              <a:t>Для фізичних осіб–</a:t>
            </a:r>
            <a:r>
              <a:rPr lang="ru-RU" sz="1400" b="1" dirty="0" err="1">
                <a:solidFill>
                  <a:schemeClr val="accent5">
                    <a:lumMod val="50000"/>
                  </a:schemeClr>
                </a:solidFill>
                <a:latin typeface="Times New Roman" panose="02020603050405020304" pitchFamily="18" charset="0"/>
                <a:cs typeface="Times New Roman" panose="02020603050405020304" pitchFamily="18" charset="0"/>
              </a:rPr>
              <a:t>підприємців</a:t>
            </a:r>
            <a:r>
              <a:rPr lang="ru-RU" sz="1400" b="1" dirty="0">
                <a:solidFill>
                  <a:schemeClr val="accent5">
                    <a:lumMod val="50000"/>
                  </a:schemeClr>
                </a:solidFill>
                <a:latin typeface="Times New Roman" panose="02020603050405020304" pitchFamily="18" charset="0"/>
                <a:cs typeface="Times New Roman" panose="02020603050405020304" pitchFamily="18" charset="0"/>
              </a:rPr>
              <a:t> (ФОП) І або ІІ групи тимчасово, з 1 квітня 2022 року до припинення або скасування </a:t>
            </a:r>
            <a:r>
              <a:rPr lang="ru-RU" sz="1400" b="1" dirty="0" smtClean="0">
                <a:solidFill>
                  <a:schemeClr val="accent5">
                    <a:lumMod val="50000"/>
                  </a:schemeClr>
                </a:solidFill>
                <a:latin typeface="Times New Roman" panose="02020603050405020304" pitchFamily="18" charset="0"/>
                <a:cs typeface="Times New Roman" panose="02020603050405020304" pitchFamily="18" charset="0"/>
              </a:rPr>
              <a:t>воєнного</a:t>
            </a:r>
            <a:r>
              <a:rPr lang="ru-RU" sz="1400" b="1" dirty="0">
                <a:solidFill>
                  <a:schemeClr val="accent5">
                    <a:lumMod val="50000"/>
                  </a:schemeClr>
                </a:solidFill>
                <a:latin typeface="Times New Roman" panose="02020603050405020304" pitchFamily="18" charset="0"/>
                <a:cs typeface="Times New Roman" panose="02020603050405020304" pitchFamily="18" charset="0"/>
              </a:rPr>
              <a:t>, надзвичайного стану на території України, встановлені спеціальні правила: </a:t>
            </a:r>
          </a:p>
          <a:p>
            <a:pPr marL="285750" indent="-285750" algn="just" fontAlgn="base">
              <a:buFont typeface="Arial" panose="020B0604020202020204" pitchFamily="34" charset="0"/>
              <a:buChar char="•"/>
            </a:pPr>
            <a:r>
              <a:rPr lang="ru-RU" sz="1400" b="1" dirty="0">
                <a:solidFill>
                  <a:schemeClr val="accent5">
                    <a:lumMod val="50000"/>
                  </a:schemeClr>
                </a:solidFill>
                <a:latin typeface="Times New Roman" panose="02020603050405020304" pitchFamily="18" charset="0"/>
                <a:cs typeface="Times New Roman" panose="02020603050405020304" pitchFamily="18" charset="0"/>
              </a:rPr>
              <a:t>такі платники мають право не сплачувати єдиний податок;</a:t>
            </a:r>
          </a:p>
          <a:p>
            <a:pPr marL="285750" indent="-285750" algn="just" fontAlgn="base">
              <a:buFont typeface="Arial" panose="020B0604020202020204" pitchFamily="34" charset="0"/>
              <a:buChar char="•"/>
            </a:pPr>
            <a:r>
              <a:rPr lang="ru-RU" sz="1400" b="1" dirty="0">
                <a:solidFill>
                  <a:schemeClr val="accent5">
                    <a:lumMod val="50000"/>
                  </a:schemeClr>
                </a:solidFill>
                <a:latin typeface="Times New Roman" panose="02020603050405020304" pitchFamily="18" charset="0"/>
                <a:cs typeface="Times New Roman" panose="02020603050405020304" pitchFamily="18" charset="0"/>
              </a:rPr>
              <a:t>декларація платника єдиного податку </a:t>
            </a:r>
            <a:r>
              <a:rPr lang="en-US" sz="1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ru-RU" sz="1400" b="1" dirty="0" smtClean="0">
                <a:solidFill>
                  <a:schemeClr val="accent5">
                    <a:lumMod val="50000"/>
                  </a:schemeClr>
                </a:solidFill>
                <a:latin typeface="Times New Roman" panose="02020603050405020304" pitchFamily="18" charset="0"/>
                <a:cs typeface="Times New Roman" panose="02020603050405020304" pitchFamily="18" charset="0"/>
              </a:rPr>
              <a:t>фізичної </a:t>
            </a:r>
            <a:r>
              <a:rPr lang="ru-RU" sz="1400" b="1" dirty="0">
                <a:solidFill>
                  <a:schemeClr val="accent5">
                    <a:lumMod val="50000"/>
                  </a:schemeClr>
                </a:solidFill>
                <a:latin typeface="Times New Roman" panose="02020603050405020304" pitchFamily="18" charset="0"/>
                <a:cs typeface="Times New Roman" panose="02020603050405020304" pitchFamily="18" charset="0"/>
              </a:rPr>
              <a:t>особи – підприємця не заповнюється за період, в якому єдиний податок не сплачувався. </a:t>
            </a:r>
          </a:p>
          <a:p>
            <a:pPr algn="just" fontAlgn="base"/>
            <a:r>
              <a:rPr lang="ru-RU" sz="1400" b="1" dirty="0">
                <a:solidFill>
                  <a:schemeClr val="accent5">
                    <a:lumMod val="50000"/>
                  </a:schemeClr>
                </a:solidFill>
                <a:latin typeface="Times New Roman" panose="02020603050405020304" pitchFamily="18" charset="0"/>
                <a:cs typeface="Times New Roman" panose="02020603050405020304" pitchFamily="18" charset="0"/>
              </a:rPr>
              <a:t>Це право не сплачувати єдиний податок, а не звільнення від оподаткування. Тому, якщо платник має можливість і бажання підтримати фінансову стабільність </a:t>
            </a:r>
            <a:r>
              <a:rPr lang="ru-RU" sz="1400" b="1" dirty="0" smtClean="0">
                <a:solidFill>
                  <a:schemeClr val="accent5">
                    <a:lumMod val="50000"/>
                  </a:schemeClr>
                </a:solidFill>
                <a:latin typeface="Times New Roman" panose="02020603050405020304" pitchFamily="18" charset="0"/>
                <a:cs typeface="Times New Roman" panose="02020603050405020304" pitchFamily="18" charset="0"/>
              </a:rPr>
              <a:t>громади </a:t>
            </a:r>
            <a:r>
              <a:rPr lang="ru-RU" sz="1400" b="1" dirty="0">
                <a:solidFill>
                  <a:schemeClr val="accent5">
                    <a:lumMod val="50000"/>
                  </a:schemeClr>
                </a:solidFill>
                <a:latin typeface="Times New Roman" panose="02020603050405020304" pitchFamily="18" charset="0"/>
                <a:cs typeface="Times New Roman" panose="02020603050405020304" pitchFamily="18" charset="0"/>
              </a:rPr>
              <a:t>та держави у період воєнного стану, він так само може </a:t>
            </a:r>
            <a:r>
              <a:rPr lang="ru-RU" sz="1400" b="1" dirty="0" smtClean="0">
                <a:solidFill>
                  <a:schemeClr val="accent5">
                    <a:lumMod val="50000"/>
                  </a:schemeClr>
                </a:solidFill>
                <a:latin typeface="Times New Roman" panose="02020603050405020304" pitchFamily="18" charset="0"/>
                <a:cs typeface="Times New Roman" panose="02020603050405020304" pitchFamily="18" charset="0"/>
              </a:rPr>
              <a:t>сплатити </a:t>
            </a:r>
            <a:r>
              <a:rPr lang="ru-RU" sz="1400" b="1" dirty="0">
                <a:solidFill>
                  <a:schemeClr val="accent5">
                    <a:lumMod val="50000"/>
                  </a:schemeClr>
                </a:solidFill>
                <a:latin typeface="Times New Roman" panose="02020603050405020304" pitchFamily="18" charset="0"/>
                <a:cs typeface="Times New Roman" panose="02020603050405020304" pitchFamily="18" charset="0"/>
              </a:rPr>
              <a:t>єдиний податок і відобразити таку сплату у декларації.</a:t>
            </a:r>
          </a:p>
          <a:p>
            <a:pPr algn="l" fontAlgn="base"/>
            <a:r>
              <a:rPr lang="ru-RU" sz="1400" b="1" i="1" dirty="0">
                <a:solidFill>
                  <a:schemeClr val="accent5">
                    <a:lumMod val="50000"/>
                  </a:schemeClr>
                </a:solidFill>
                <a:latin typeface="Times New Roman" panose="02020603050405020304" pitchFamily="18" charset="0"/>
                <a:cs typeface="Times New Roman" panose="02020603050405020304" pitchFamily="18" charset="0"/>
              </a:rPr>
              <a:t>        Ставки єдиного податку в 2022 році:</a:t>
            </a:r>
          </a:p>
          <a:p>
            <a:pPr algn="l" fontAlgn="base"/>
            <a:r>
              <a:rPr lang="uk-UA" sz="1400" b="1" i="1" dirty="0">
                <a:solidFill>
                  <a:schemeClr val="accent5">
                    <a:lumMod val="50000"/>
                  </a:schemeClr>
                </a:solidFill>
                <a:latin typeface="Times New Roman" panose="02020603050405020304" pitchFamily="18" charset="0"/>
                <a:cs typeface="Times New Roman" panose="02020603050405020304" pitchFamily="18" charset="0"/>
              </a:rPr>
              <a:t>        </a:t>
            </a:r>
            <a:r>
              <a:rPr lang="en-US" sz="1400" b="1" i="1" dirty="0">
                <a:solidFill>
                  <a:schemeClr val="accent5">
                    <a:lumMod val="50000"/>
                  </a:schemeClr>
                </a:solidFill>
                <a:latin typeface="Times New Roman" panose="02020603050405020304" pitchFamily="18" charset="0"/>
                <a:cs typeface="Times New Roman" panose="02020603050405020304" pitchFamily="18" charset="0"/>
              </a:rPr>
              <a:t>I </a:t>
            </a:r>
            <a:r>
              <a:rPr lang="ru-RU" sz="1400" b="1" i="1" dirty="0">
                <a:solidFill>
                  <a:schemeClr val="accent5">
                    <a:lumMod val="50000"/>
                  </a:schemeClr>
                </a:solidFill>
                <a:latin typeface="Times New Roman" panose="02020603050405020304" pitchFamily="18" charset="0"/>
                <a:cs typeface="Times New Roman" panose="02020603050405020304" pitchFamily="18" charset="0"/>
              </a:rPr>
              <a:t>група (до 10 % від прожиткового мінімуму) ­– 248,1 грн/</a:t>
            </a:r>
            <a:r>
              <a:rPr lang="ru-RU" sz="1400" b="1" i="1" dirty="0" err="1">
                <a:solidFill>
                  <a:schemeClr val="accent5">
                    <a:lumMod val="50000"/>
                  </a:schemeClr>
                </a:solidFill>
                <a:latin typeface="Times New Roman" panose="02020603050405020304" pitchFamily="18" charset="0"/>
                <a:cs typeface="Times New Roman" panose="02020603050405020304" pitchFamily="18" charset="0"/>
              </a:rPr>
              <a:t>міс</a:t>
            </a:r>
            <a:r>
              <a:rPr lang="ru-RU" sz="1400" b="1" i="1" dirty="0">
                <a:solidFill>
                  <a:schemeClr val="accent5">
                    <a:lumMod val="50000"/>
                  </a:schemeClr>
                </a:solidFill>
                <a:latin typeface="Times New Roman" panose="02020603050405020304" pitchFamily="18" charset="0"/>
                <a:cs typeface="Times New Roman" panose="02020603050405020304" pitchFamily="18" charset="0"/>
              </a:rPr>
              <a:t>.; </a:t>
            </a:r>
          </a:p>
          <a:p>
            <a:pPr algn="l" fontAlgn="base"/>
            <a:r>
              <a:rPr lang="uk-UA" sz="1400" b="1" i="1" dirty="0">
                <a:solidFill>
                  <a:schemeClr val="accent5">
                    <a:lumMod val="50000"/>
                  </a:schemeClr>
                </a:solidFill>
                <a:latin typeface="Times New Roman" panose="02020603050405020304" pitchFamily="18" charset="0"/>
                <a:cs typeface="Times New Roman" panose="02020603050405020304" pitchFamily="18" charset="0"/>
              </a:rPr>
              <a:t>       </a:t>
            </a:r>
            <a:r>
              <a:rPr lang="en-US" sz="1400" b="1" i="1" dirty="0">
                <a:solidFill>
                  <a:schemeClr val="accent5">
                    <a:lumMod val="50000"/>
                  </a:schemeClr>
                </a:solidFill>
                <a:latin typeface="Times New Roman" panose="02020603050405020304" pitchFamily="18" charset="0"/>
                <a:cs typeface="Times New Roman" panose="02020603050405020304" pitchFamily="18" charset="0"/>
              </a:rPr>
              <a:t>II </a:t>
            </a:r>
            <a:r>
              <a:rPr lang="ru-RU" sz="1400" b="1" i="1" dirty="0">
                <a:solidFill>
                  <a:schemeClr val="accent5">
                    <a:lumMod val="50000"/>
                  </a:schemeClr>
                </a:solidFill>
                <a:latin typeface="Times New Roman" panose="02020603050405020304" pitchFamily="18" charset="0"/>
                <a:cs typeface="Times New Roman" panose="02020603050405020304" pitchFamily="18" charset="0"/>
              </a:rPr>
              <a:t>група (до 20 % від мінімальної зарплати на 1 січня) ­– </a:t>
            </a:r>
            <a:r>
              <a:rPr lang="ru-RU" sz="1400" b="1" i="1" dirty="0" smtClean="0">
                <a:solidFill>
                  <a:schemeClr val="accent5">
                    <a:lumMod val="50000"/>
                  </a:schemeClr>
                </a:solidFill>
                <a:latin typeface="Times New Roman" panose="02020603050405020304" pitchFamily="18" charset="0"/>
                <a:cs typeface="Times New Roman" panose="02020603050405020304" pitchFamily="18" charset="0"/>
              </a:rPr>
              <a:t>1300,0 </a:t>
            </a:r>
            <a:r>
              <a:rPr lang="ru-RU" sz="1400" b="1" i="1" dirty="0">
                <a:solidFill>
                  <a:schemeClr val="accent5">
                    <a:lumMod val="50000"/>
                  </a:schemeClr>
                </a:solidFill>
                <a:latin typeface="Times New Roman" panose="02020603050405020304" pitchFamily="18" charset="0"/>
                <a:cs typeface="Times New Roman" panose="02020603050405020304" pitchFamily="18" charset="0"/>
              </a:rPr>
              <a:t>грн/</a:t>
            </a:r>
            <a:r>
              <a:rPr lang="ru-RU" sz="1400" b="1" i="1" dirty="0" err="1">
                <a:solidFill>
                  <a:schemeClr val="accent5">
                    <a:lumMod val="50000"/>
                  </a:schemeClr>
                </a:solidFill>
                <a:latin typeface="Times New Roman" panose="02020603050405020304" pitchFamily="18" charset="0"/>
                <a:cs typeface="Times New Roman" panose="02020603050405020304" pitchFamily="18" charset="0"/>
              </a:rPr>
              <a:t>міс</a:t>
            </a:r>
            <a:r>
              <a:rPr lang="ru-RU" sz="1400" b="1" i="1" dirty="0">
                <a:solidFill>
                  <a:schemeClr val="accent5">
                    <a:lumMod val="50000"/>
                  </a:schemeClr>
                </a:solidFill>
                <a:latin typeface="Times New Roman" panose="02020603050405020304" pitchFamily="18" charset="0"/>
                <a:cs typeface="Times New Roman" panose="02020603050405020304" pitchFamily="18" charset="0"/>
              </a:rPr>
              <a:t>.</a:t>
            </a:r>
            <a:endParaRPr lang="x-none" sz="1400" dirty="0"/>
          </a:p>
        </p:txBody>
      </p:sp>
    </p:spTree>
    <p:extLst>
      <p:ext uri="{BB962C8B-B14F-4D97-AF65-F5344CB8AC3E}">
        <p14:creationId xmlns="" xmlns:p14="http://schemas.microsoft.com/office/powerpoint/2010/main" val="3412314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 xmlns:a16="http://schemas.microsoft.com/office/drawing/2014/main" id="{BF4DA55E-EE7E-402A-AC94-A64ABF4D40E7}"/>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767340" y="119750"/>
            <a:ext cx="250193" cy="329289"/>
          </a:xfrm>
          <a:prstGeom prst="rect">
            <a:avLst/>
          </a:prstGeom>
        </p:spPr>
      </p:pic>
      <p:sp>
        <p:nvSpPr>
          <p:cNvPr id="5" name="Прямоугольник 4">
            <a:extLst>
              <a:ext uri="{FF2B5EF4-FFF2-40B4-BE49-F238E27FC236}">
                <a16:creationId xmlns="" xmlns:a16="http://schemas.microsoft.com/office/drawing/2014/main" id="{74712C64-7746-4D51-8864-6448080064DE}"/>
              </a:ext>
            </a:extLst>
          </p:cNvPr>
          <p:cNvSpPr/>
          <p:nvPr/>
        </p:nvSpPr>
        <p:spPr>
          <a:xfrm>
            <a:off x="1097280" y="113944"/>
            <a:ext cx="7380513" cy="659794"/>
          </a:xfrm>
          <a:prstGeom prst="rect">
            <a:avLst/>
          </a:prstGeom>
        </p:spPr>
        <p:txBody>
          <a:bodyPr wrap="square" lIns="68070" tIns="34035" rIns="68070" bIns="34035">
            <a:spAutoFit/>
          </a:bodyPr>
          <a:lstStyle/>
          <a:p>
            <a:pPr algn="ctr"/>
            <a:r>
              <a:rPr lang="uk-UA" sz="2241" b="1" dirty="0">
                <a:solidFill>
                  <a:srgbClr val="FF0000"/>
                </a:solidFill>
                <a:latin typeface="Times New Roman" panose="02020603050405020304" pitchFamily="18" charset="0"/>
                <a:cs typeface="Times New Roman" panose="02020603050405020304" pitchFamily="18" charset="0"/>
              </a:rPr>
              <a:t>ФІНАНСОВІ ПОКАЗНИКИ </a:t>
            </a:r>
          </a:p>
          <a:p>
            <a:pPr algn="ctr"/>
            <a:r>
              <a:rPr lang="uk-UA" sz="1600" b="1" dirty="0">
                <a:solidFill>
                  <a:srgbClr val="FF0000"/>
                </a:solidFill>
                <a:latin typeface="Times New Roman" panose="02020603050405020304" pitchFamily="18" charset="0"/>
                <a:cs typeface="Times New Roman" panose="02020603050405020304" pitchFamily="18" charset="0"/>
              </a:rPr>
              <a:t>видатки </a:t>
            </a:r>
            <a:r>
              <a:rPr lang="uk-UA" sz="1600" b="1" dirty="0" smtClean="0">
                <a:solidFill>
                  <a:srgbClr val="FF0000"/>
                </a:solidFill>
                <a:latin typeface="Times New Roman" panose="02020603050405020304" pitchFamily="18" charset="0"/>
                <a:cs typeface="Times New Roman" panose="02020603050405020304" pitchFamily="18" charset="0"/>
              </a:rPr>
              <a:t>бюджету Гребінківської селищної територіальної громади, </a:t>
            </a:r>
            <a:r>
              <a:rPr lang="uk-UA" sz="1600" b="1" dirty="0">
                <a:solidFill>
                  <a:srgbClr val="FF0000"/>
                </a:solidFill>
                <a:latin typeface="Times New Roman" panose="02020603050405020304" pitchFamily="18" charset="0"/>
                <a:cs typeface="Times New Roman" panose="02020603050405020304" pitchFamily="18" charset="0"/>
              </a:rPr>
              <a:t>тис. грн</a:t>
            </a:r>
            <a:r>
              <a:rPr lang="uk-UA" sz="1600" b="1" i="1" dirty="0">
                <a:solidFill>
                  <a:srgbClr val="FF0000"/>
                </a:solidFill>
                <a:latin typeface="Times New Roman" panose="02020603050405020304" pitchFamily="18" charset="0"/>
                <a:cs typeface="Times New Roman" panose="02020603050405020304" pitchFamily="18" charset="0"/>
              </a:rPr>
              <a:t>                         </a:t>
            </a:r>
            <a:endParaRPr lang="ru-RU" sz="1600" b="1" i="1" dirty="0">
              <a:solidFill>
                <a:srgbClr val="FF0000"/>
              </a:solidFill>
              <a:latin typeface="Times New Roman" panose="02020603050405020304" pitchFamily="18" charset="0"/>
              <a:cs typeface="Times New Roman" panose="02020603050405020304" pitchFamily="18" charset="0"/>
            </a:endParaRPr>
          </a:p>
        </p:txBody>
      </p:sp>
      <p:graphicFrame>
        <p:nvGraphicFramePr>
          <p:cNvPr id="8" name="Объект 7">
            <a:extLst>
              <a:ext uri="{FF2B5EF4-FFF2-40B4-BE49-F238E27FC236}">
                <a16:creationId xmlns="" xmlns:a16="http://schemas.microsoft.com/office/drawing/2014/main" id="{B43D3E95-EA5F-43E5-8FE8-10FB9A01BE6E}"/>
              </a:ext>
            </a:extLst>
          </p:cNvPr>
          <p:cNvGraphicFramePr>
            <a:graphicFrameLocks noGrp="1"/>
          </p:cNvGraphicFramePr>
          <p:nvPr>
            <p:ph idx="1"/>
          </p:nvPr>
        </p:nvGraphicFramePr>
        <p:xfrm>
          <a:off x="405517" y="842839"/>
          <a:ext cx="8484041" cy="5552268"/>
        </p:xfrm>
        <a:graphic>
          <a:graphicData uri="http://schemas.openxmlformats.org/drawingml/2006/table">
            <a:tbl>
              <a:tblPr firstRow="1" bandRow="1">
                <a:tableStyleId>{5C22544A-7EE6-4342-B048-85BDC9FD1C3A}</a:tableStyleId>
              </a:tblPr>
              <a:tblGrid>
                <a:gridCol w="1414002">
                  <a:extLst>
                    <a:ext uri="{9D8B030D-6E8A-4147-A177-3AD203B41FA5}">
                      <a16:colId xmlns="" xmlns:a16="http://schemas.microsoft.com/office/drawing/2014/main" val="2549069602"/>
                    </a:ext>
                  </a:extLst>
                </a:gridCol>
                <a:gridCol w="1163580">
                  <a:extLst>
                    <a:ext uri="{9D8B030D-6E8A-4147-A177-3AD203B41FA5}">
                      <a16:colId xmlns="" xmlns:a16="http://schemas.microsoft.com/office/drawing/2014/main" val="4115088429"/>
                    </a:ext>
                  </a:extLst>
                </a:gridCol>
                <a:gridCol w="1354686">
                  <a:extLst>
                    <a:ext uri="{9D8B030D-6E8A-4147-A177-3AD203B41FA5}">
                      <a16:colId xmlns="" xmlns:a16="http://schemas.microsoft.com/office/drawing/2014/main" val="1224881269"/>
                    </a:ext>
                  </a:extLst>
                </a:gridCol>
                <a:gridCol w="1669268">
                  <a:extLst>
                    <a:ext uri="{9D8B030D-6E8A-4147-A177-3AD203B41FA5}">
                      <a16:colId xmlns="" xmlns:a16="http://schemas.microsoft.com/office/drawing/2014/main" val="1504488203"/>
                    </a:ext>
                  </a:extLst>
                </a:gridCol>
                <a:gridCol w="1502154">
                  <a:extLst>
                    <a:ext uri="{9D8B030D-6E8A-4147-A177-3AD203B41FA5}">
                      <a16:colId xmlns="" xmlns:a16="http://schemas.microsoft.com/office/drawing/2014/main" val="2674053696"/>
                    </a:ext>
                  </a:extLst>
                </a:gridCol>
                <a:gridCol w="1380351">
                  <a:extLst>
                    <a:ext uri="{9D8B030D-6E8A-4147-A177-3AD203B41FA5}">
                      <a16:colId xmlns="" xmlns:a16="http://schemas.microsoft.com/office/drawing/2014/main" val="826234897"/>
                    </a:ext>
                  </a:extLst>
                </a:gridCol>
              </a:tblGrid>
              <a:tr h="1698404">
                <a:tc>
                  <a:txBody>
                    <a:bodyPr/>
                    <a:lstStyle/>
                    <a:p>
                      <a:pPr algn="ctr"/>
                      <a:endParaRPr lang="uk-UA" sz="1400" dirty="0">
                        <a:latin typeface="Times New Roman" panose="02020603050405020304" pitchFamily="18" charset="0"/>
                        <a:cs typeface="Times New Roman" panose="02020603050405020304" pitchFamily="18" charset="0"/>
                      </a:endParaRPr>
                    </a:p>
                  </a:txBody>
                  <a:tcPr marL="55025" marR="55025" marT="34290" marB="34290"/>
                </a:tc>
                <a:tc>
                  <a:txBody>
                    <a:bodyPr/>
                    <a:lstStyle/>
                    <a:p>
                      <a:pPr algn="ctr"/>
                      <a:r>
                        <a:rPr lang="uk-UA" sz="1300" dirty="0" smtClean="0">
                          <a:latin typeface="Times New Roman" panose="02020603050405020304" pitchFamily="18" charset="0"/>
                          <a:cs typeface="Times New Roman" panose="02020603050405020304" pitchFamily="18" charset="0"/>
                        </a:rPr>
                        <a:t>Адміністра-тивний</a:t>
                      </a:r>
                      <a:r>
                        <a:rPr lang="uk-UA" sz="1300" baseline="0" dirty="0" smtClean="0">
                          <a:latin typeface="Times New Roman" panose="02020603050405020304" pitchFamily="18" charset="0"/>
                          <a:cs typeface="Times New Roman" panose="02020603050405020304" pitchFamily="18" charset="0"/>
                        </a:rPr>
                        <a:t> </a:t>
                      </a:r>
                      <a:r>
                        <a:rPr lang="uk-UA" sz="1300" dirty="0" smtClean="0">
                          <a:latin typeface="Times New Roman" panose="02020603050405020304" pitchFamily="18" charset="0"/>
                          <a:cs typeface="Times New Roman" panose="02020603050405020304" pitchFamily="18" charset="0"/>
                        </a:rPr>
                        <a:t>центр </a:t>
                      </a:r>
                      <a:endParaRPr lang="uk-UA" sz="1300" dirty="0">
                        <a:latin typeface="Times New Roman" panose="02020603050405020304" pitchFamily="18" charset="0"/>
                        <a:cs typeface="Times New Roman" panose="02020603050405020304" pitchFamily="18" charset="0"/>
                      </a:endParaRPr>
                    </a:p>
                    <a:p>
                      <a:pPr algn="ctr"/>
                      <a:r>
                        <a:rPr lang="uk-UA" sz="1300" dirty="0">
                          <a:latin typeface="Times New Roman" panose="02020603050405020304" pitchFamily="18" charset="0"/>
                          <a:cs typeface="Times New Roman" panose="02020603050405020304" pitchFamily="18" charset="0"/>
                        </a:rPr>
                        <a:t>смт Гребінки</a:t>
                      </a:r>
                    </a:p>
                    <a:p>
                      <a:pPr algn="ctr"/>
                      <a:endParaRPr lang="uk-UA" sz="1300" dirty="0">
                        <a:latin typeface="Times New Roman" panose="02020603050405020304" pitchFamily="18" charset="0"/>
                        <a:cs typeface="Times New Roman" panose="02020603050405020304" pitchFamily="18" charset="0"/>
                      </a:endParaRPr>
                    </a:p>
                    <a:p>
                      <a:pPr algn="ctr"/>
                      <a:endParaRPr lang="uk-UA" sz="1300" dirty="0">
                        <a:latin typeface="Times New Roman" panose="02020603050405020304" pitchFamily="18" charset="0"/>
                        <a:cs typeface="Times New Roman" panose="02020603050405020304" pitchFamily="18" charset="0"/>
                      </a:endParaRPr>
                    </a:p>
                    <a:p>
                      <a:pPr algn="ctr"/>
                      <a:r>
                        <a:rPr lang="uk-UA" sz="1300" b="0" dirty="0">
                          <a:latin typeface="Times New Roman" panose="02020603050405020304" pitchFamily="18" charset="0"/>
                          <a:cs typeface="Times New Roman" panose="02020603050405020304" pitchFamily="18" charset="0"/>
                        </a:rPr>
                        <a:t>населення </a:t>
                      </a:r>
                    </a:p>
                    <a:p>
                      <a:pPr algn="ctr"/>
                      <a:r>
                        <a:rPr lang="uk-UA" sz="1300" b="0" dirty="0">
                          <a:latin typeface="Times New Roman" panose="02020603050405020304" pitchFamily="18" charset="0"/>
                          <a:cs typeface="Times New Roman" panose="02020603050405020304" pitchFamily="18" charset="0"/>
                        </a:rPr>
                        <a:t>5713 чол.</a:t>
                      </a:r>
                    </a:p>
                  </a:txBody>
                  <a:tcPr marL="55025" marR="55025" marT="34290" marB="34290"/>
                </a:tc>
                <a:tc>
                  <a:txBody>
                    <a:bodyPr/>
                    <a:lstStyle/>
                    <a:p>
                      <a:pPr algn="ctr"/>
                      <a:r>
                        <a:rPr lang="uk-UA" sz="1300" dirty="0">
                          <a:latin typeface="Times New Roman" panose="02020603050405020304" pitchFamily="18" charset="0"/>
                          <a:cs typeface="Times New Roman" panose="02020603050405020304" pitchFamily="18" charset="0"/>
                        </a:rPr>
                        <a:t>Дослідницький старостинський округ</a:t>
                      </a:r>
                    </a:p>
                    <a:p>
                      <a:endParaRPr lang="uk-UA" sz="1300" dirty="0">
                        <a:latin typeface="Times New Roman" panose="02020603050405020304" pitchFamily="18" charset="0"/>
                        <a:cs typeface="Times New Roman" panose="02020603050405020304" pitchFamily="18" charset="0"/>
                      </a:endParaRPr>
                    </a:p>
                    <a:p>
                      <a:endParaRPr lang="uk-UA" sz="1300" dirty="0">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uk-UA" sz="1300" b="0" dirty="0">
                          <a:latin typeface="Times New Roman" panose="02020603050405020304" pitchFamily="18" charset="0"/>
                          <a:cs typeface="Times New Roman" panose="02020603050405020304" pitchFamily="18" charset="0"/>
                        </a:rPr>
                        <a:t>населення </a:t>
                      </a:r>
                    </a:p>
                    <a:p>
                      <a:pPr marL="0" marR="0" lvl="0" indent="0" algn="ctr" defTabSz="914400" rtl="0" eaLnBrk="1" fontAlgn="auto" latinLnBrk="0" hangingPunct="1">
                        <a:lnSpc>
                          <a:spcPct val="100000"/>
                        </a:lnSpc>
                        <a:spcBef>
                          <a:spcPts val="0"/>
                        </a:spcBef>
                        <a:spcAft>
                          <a:spcPts val="0"/>
                        </a:spcAft>
                        <a:buClrTx/>
                        <a:buSzTx/>
                        <a:buFontTx/>
                        <a:buNone/>
                        <a:tabLst/>
                        <a:defRPr/>
                      </a:pPr>
                      <a:r>
                        <a:rPr lang="uk-UA" sz="1300" b="0" dirty="0">
                          <a:latin typeface="Times New Roman" panose="02020603050405020304" pitchFamily="18" charset="0"/>
                          <a:cs typeface="Times New Roman" panose="02020603050405020304" pitchFamily="18" charset="0"/>
                        </a:rPr>
                        <a:t>1862 чол.</a:t>
                      </a:r>
                    </a:p>
                  </a:txBody>
                  <a:tcPr marL="55025" marR="55025" marT="34290" marB="34290"/>
                </a:tc>
                <a:tc>
                  <a:txBody>
                    <a:bodyPr/>
                    <a:lstStyle/>
                    <a:p>
                      <a:pPr algn="ctr"/>
                      <a:r>
                        <a:rPr lang="uk-UA" sz="1300" dirty="0">
                          <a:latin typeface="Times New Roman" panose="02020603050405020304" pitchFamily="18" charset="0"/>
                          <a:cs typeface="Times New Roman" panose="02020603050405020304" pitchFamily="18" charset="0"/>
                        </a:rPr>
                        <a:t>Ксаверівсько-Пінчуківський старостинський округ</a:t>
                      </a:r>
                    </a:p>
                    <a:p>
                      <a:pPr algn="ctr"/>
                      <a:endParaRPr lang="uk-UA" sz="1300" dirty="0">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uk-UA" sz="1300" b="0" dirty="0">
                          <a:latin typeface="Times New Roman" panose="02020603050405020304" pitchFamily="18" charset="0"/>
                          <a:cs typeface="Times New Roman" panose="02020603050405020304" pitchFamily="18" charset="0"/>
                        </a:rPr>
                        <a:t>населення </a:t>
                      </a:r>
                    </a:p>
                    <a:p>
                      <a:pPr marL="0" marR="0" lvl="0" indent="0" algn="ctr" defTabSz="914400" rtl="0" eaLnBrk="1" fontAlgn="auto" latinLnBrk="0" hangingPunct="1">
                        <a:lnSpc>
                          <a:spcPct val="100000"/>
                        </a:lnSpc>
                        <a:spcBef>
                          <a:spcPts val="0"/>
                        </a:spcBef>
                        <a:spcAft>
                          <a:spcPts val="0"/>
                        </a:spcAft>
                        <a:buClrTx/>
                        <a:buSzTx/>
                        <a:buFontTx/>
                        <a:buNone/>
                        <a:tabLst/>
                        <a:defRPr/>
                      </a:pPr>
                      <a:r>
                        <a:rPr lang="uk-UA" sz="1300" b="0" dirty="0">
                          <a:latin typeface="Times New Roman" panose="02020603050405020304" pitchFamily="18" charset="0"/>
                          <a:cs typeface="Times New Roman" panose="02020603050405020304" pitchFamily="18" charset="0"/>
                        </a:rPr>
                        <a:t>1623 чол.</a:t>
                      </a:r>
                    </a:p>
                  </a:txBody>
                  <a:tcPr marL="55025" marR="55025" marT="34290" marB="34290"/>
                </a:tc>
                <a:tc>
                  <a:txBody>
                    <a:bodyPr/>
                    <a:lstStyle/>
                    <a:p>
                      <a:pPr algn="ctr"/>
                      <a:r>
                        <a:rPr lang="uk-UA" sz="1300" dirty="0">
                          <a:latin typeface="Times New Roman" panose="02020603050405020304" pitchFamily="18" charset="0"/>
                          <a:cs typeface="Times New Roman" panose="02020603050405020304" pitchFamily="18" charset="0"/>
                        </a:rPr>
                        <a:t>Саливонківсько-Новоселицький старостинський округ</a:t>
                      </a:r>
                    </a:p>
                    <a:p>
                      <a:pPr algn="ctr"/>
                      <a:endParaRPr lang="uk-UA" sz="1300" dirty="0">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uk-UA" sz="1300" b="0" dirty="0">
                          <a:latin typeface="Times New Roman" panose="02020603050405020304" pitchFamily="18" charset="0"/>
                          <a:cs typeface="Times New Roman" panose="02020603050405020304" pitchFamily="18" charset="0"/>
                        </a:rPr>
                        <a:t>населення </a:t>
                      </a:r>
                    </a:p>
                    <a:p>
                      <a:pPr marL="0" marR="0" lvl="0" indent="0" algn="ctr" defTabSz="914400" rtl="0" eaLnBrk="1" fontAlgn="auto" latinLnBrk="0" hangingPunct="1">
                        <a:lnSpc>
                          <a:spcPct val="100000"/>
                        </a:lnSpc>
                        <a:spcBef>
                          <a:spcPts val="0"/>
                        </a:spcBef>
                        <a:spcAft>
                          <a:spcPts val="0"/>
                        </a:spcAft>
                        <a:buClrTx/>
                        <a:buSzTx/>
                        <a:buFontTx/>
                        <a:buNone/>
                        <a:tabLst/>
                        <a:defRPr/>
                      </a:pPr>
                      <a:r>
                        <a:rPr lang="uk-UA" sz="1300" b="0" dirty="0">
                          <a:latin typeface="Times New Roman" panose="02020603050405020304" pitchFamily="18" charset="0"/>
                          <a:cs typeface="Times New Roman" panose="02020603050405020304" pitchFamily="18" charset="0"/>
                        </a:rPr>
                        <a:t>2643 чол.</a:t>
                      </a:r>
                      <a:endParaRPr lang="ru-RU" sz="1300" b="0" dirty="0">
                        <a:latin typeface="Times New Roman" panose="02020603050405020304" pitchFamily="18" charset="0"/>
                        <a:cs typeface="Times New Roman" panose="02020603050405020304" pitchFamily="18" charset="0"/>
                      </a:endParaRPr>
                    </a:p>
                  </a:txBody>
                  <a:tcPr marL="55025" marR="55025" marT="34290" marB="34290"/>
                </a:tc>
                <a:tc>
                  <a:txBody>
                    <a:bodyPr/>
                    <a:lstStyle/>
                    <a:p>
                      <a:pPr algn="ctr"/>
                      <a:r>
                        <a:rPr lang="uk-UA" sz="1300" dirty="0">
                          <a:latin typeface="Times New Roman" panose="02020603050405020304" pitchFamily="18" charset="0"/>
                          <a:cs typeface="Times New Roman" panose="02020603050405020304" pitchFamily="18" charset="0"/>
                        </a:rPr>
                        <a:t>Лосятинсько-Соколівський старостинський округ</a:t>
                      </a:r>
                    </a:p>
                    <a:p>
                      <a:pPr algn="ctr"/>
                      <a:endParaRPr lang="uk-UA" sz="1300" dirty="0">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uk-UA" sz="1300" b="0" dirty="0">
                          <a:latin typeface="Times New Roman" panose="02020603050405020304" pitchFamily="18" charset="0"/>
                          <a:cs typeface="Times New Roman" panose="02020603050405020304" pitchFamily="18" charset="0"/>
                        </a:rPr>
                        <a:t>населення </a:t>
                      </a:r>
                    </a:p>
                    <a:p>
                      <a:pPr marL="0" marR="0" lvl="0" indent="0" algn="ctr" defTabSz="914400" rtl="0" eaLnBrk="1" fontAlgn="auto" latinLnBrk="0" hangingPunct="1">
                        <a:lnSpc>
                          <a:spcPct val="100000"/>
                        </a:lnSpc>
                        <a:spcBef>
                          <a:spcPts val="0"/>
                        </a:spcBef>
                        <a:spcAft>
                          <a:spcPts val="0"/>
                        </a:spcAft>
                        <a:buClrTx/>
                        <a:buSzTx/>
                        <a:buFontTx/>
                        <a:buNone/>
                        <a:tabLst/>
                        <a:defRPr/>
                      </a:pPr>
                      <a:r>
                        <a:rPr lang="uk-UA" sz="1300" b="0" dirty="0">
                          <a:latin typeface="Times New Roman" panose="02020603050405020304" pitchFamily="18" charset="0"/>
                          <a:cs typeface="Times New Roman" panose="02020603050405020304" pitchFamily="18" charset="0"/>
                        </a:rPr>
                        <a:t>1724 чол.</a:t>
                      </a:r>
                      <a:endParaRPr lang="ru-RU" sz="1300" b="0" dirty="0">
                        <a:latin typeface="Times New Roman" panose="02020603050405020304" pitchFamily="18" charset="0"/>
                        <a:cs typeface="Times New Roman" panose="02020603050405020304" pitchFamily="18" charset="0"/>
                      </a:endParaRPr>
                    </a:p>
                  </a:txBody>
                  <a:tcPr marL="55025" marR="55025" marT="34290" marB="34290"/>
                </a:tc>
                <a:extLst>
                  <a:ext uri="{0D108BD9-81ED-4DB2-BD59-A6C34878D82A}">
                    <a16:rowId xmlns="" xmlns:a16="http://schemas.microsoft.com/office/drawing/2014/main" val="1075744736"/>
                  </a:ext>
                </a:extLst>
              </a:tr>
              <a:tr h="625179">
                <a:tc>
                  <a:txBody>
                    <a:bodyPr/>
                    <a:lstStyle/>
                    <a:p>
                      <a:r>
                        <a:rPr lang="uk-UA" sz="1600" dirty="0">
                          <a:latin typeface="Times New Roman" panose="02020603050405020304" pitchFamily="18" charset="0"/>
                          <a:cs typeface="Times New Roman" panose="02020603050405020304" pitchFamily="18" charset="0"/>
                        </a:rPr>
                        <a:t>Товари і послуги</a:t>
                      </a:r>
                      <a:endParaRPr lang="ru-RU" sz="1600" dirty="0">
                        <a:latin typeface="Times New Roman" panose="02020603050405020304" pitchFamily="18" charset="0"/>
                        <a:cs typeface="Times New Roman" panose="02020603050405020304" pitchFamily="18" charset="0"/>
                      </a:endParaRPr>
                    </a:p>
                  </a:txBody>
                  <a:tcPr marL="55025" marR="55025" marT="34290" marB="34290"/>
                </a:tc>
                <a:tc>
                  <a:txBody>
                    <a:bodyPr/>
                    <a:lstStyle/>
                    <a:p>
                      <a:pPr algn="ctr"/>
                      <a:r>
                        <a:rPr lang="uk-UA" sz="1700" dirty="0">
                          <a:latin typeface="Times New Roman" panose="02020603050405020304" pitchFamily="18" charset="0"/>
                          <a:cs typeface="Times New Roman" panose="02020603050405020304" pitchFamily="18" charset="0"/>
                        </a:rPr>
                        <a:t>5 265,6</a:t>
                      </a:r>
                      <a:endParaRPr lang="ru-RU" sz="1700" dirty="0">
                        <a:latin typeface="Times New Roman" panose="02020603050405020304" pitchFamily="18" charset="0"/>
                        <a:cs typeface="Times New Roman" panose="02020603050405020304" pitchFamily="18" charset="0"/>
                      </a:endParaRPr>
                    </a:p>
                  </a:txBody>
                  <a:tcPr marL="55025" marR="55025" marT="34290" marB="34290"/>
                </a:tc>
                <a:tc>
                  <a:txBody>
                    <a:bodyPr/>
                    <a:lstStyle/>
                    <a:p>
                      <a:pPr algn="ctr"/>
                      <a:r>
                        <a:rPr lang="uk-UA" sz="1700" dirty="0">
                          <a:latin typeface="Times New Roman" panose="02020603050405020304" pitchFamily="18" charset="0"/>
                          <a:cs typeface="Times New Roman" panose="02020603050405020304" pitchFamily="18" charset="0"/>
                        </a:rPr>
                        <a:t>2 683,4</a:t>
                      </a:r>
                      <a:endParaRPr lang="ru-RU" sz="1700" dirty="0">
                        <a:latin typeface="Times New Roman" panose="02020603050405020304" pitchFamily="18" charset="0"/>
                        <a:cs typeface="Times New Roman" panose="02020603050405020304" pitchFamily="18" charset="0"/>
                      </a:endParaRPr>
                    </a:p>
                  </a:txBody>
                  <a:tcPr marL="55025" marR="55025" marT="34290" marB="34290"/>
                </a:tc>
                <a:tc>
                  <a:txBody>
                    <a:bodyPr/>
                    <a:lstStyle/>
                    <a:p>
                      <a:pPr algn="ctr"/>
                      <a:r>
                        <a:rPr lang="uk-UA" sz="1700" dirty="0">
                          <a:latin typeface="Times New Roman" panose="02020603050405020304" pitchFamily="18" charset="0"/>
                          <a:cs typeface="Times New Roman" panose="02020603050405020304" pitchFamily="18" charset="0"/>
                        </a:rPr>
                        <a:t>2 140,5</a:t>
                      </a:r>
                      <a:endParaRPr lang="ru-RU" sz="1700" dirty="0">
                        <a:latin typeface="Times New Roman" panose="02020603050405020304" pitchFamily="18" charset="0"/>
                        <a:cs typeface="Times New Roman" panose="02020603050405020304" pitchFamily="18" charset="0"/>
                      </a:endParaRPr>
                    </a:p>
                  </a:txBody>
                  <a:tcPr marL="55025" marR="55025" marT="34290" marB="34290"/>
                </a:tc>
                <a:tc>
                  <a:txBody>
                    <a:bodyPr/>
                    <a:lstStyle/>
                    <a:p>
                      <a:pPr algn="ctr"/>
                      <a:r>
                        <a:rPr lang="uk-UA" sz="1700" dirty="0">
                          <a:latin typeface="Times New Roman" panose="02020603050405020304" pitchFamily="18" charset="0"/>
                          <a:cs typeface="Times New Roman" panose="02020603050405020304" pitchFamily="18" charset="0"/>
                        </a:rPr>
                        <a:t>596,7</a:t>
                      </a:r>
                      <a:endParaRPr lang="ru-RU" sz="1700" dirty="0">
                        <a:latin typeface="Times New Roman" panose="02020603050405020304" pitchFamily="18" charset="0"/>
                        <a:cs typeface="Times New Roman" panose="02020603050405020304" pitchFamily="18" charset="0"/>
                      </a:endParaRPr>
                    </a:p>
                  </a:txBody>
                  <a:tcPr marL="55025" marR="55025" marT="34290" marB="34290"/>
                </a:tc>
                <a:tc>
                  <a:txBody>
                    <a:bodyPr/>
                    <a:lstStyle/>
                    <a:p>
                      <a:pPr algn="ctr"/>
                      <a:r>
                        <a:rPr lang="uk-UA" sz="1700" dirty="0">
                          <a:latin typeface="Times New Roman" panose="02020603050405020304" pitchFamily="18" charset="0"/>
                          <a:cs typeface="Times New Roman" panose="02020603050405020304" pitchFamily="18" charset="0"/>
                        </a:rPr>
                        <a:t>538,8</a:t>
                      </a:r>
                      <a:endParaRPr lang="ru-RU" sz="1700" dirty="0">
                        <a:latin typeface="Times New Roman" panose="02020603050405020304" pitchFamily="18" charset="0"/>
                        <a:cs typeface="Times New Roman" panose="02020603050405020304" pitchFamily="18" charset="0"/>
                      </a:endParaRPr>
                    </a:p>
                  </a:txBody>
                  <a:tcPr marL="55025" marR="55025" marT="34290" marB="34290"/>
                </a:tc>
                <a:extLst>
                  <a:ext uri="{0D108BD9-81ED-4DB2-BD59-A6C34878D82A}">
                    <a16:rowId xmlns="" xmlns:a16="http://schemas.microsoft.com/office/drawing/2014/main" val="711108520"/>
                  </a:ext>
                </a:extLst>
              </a:tr>
              <a:tr h="497537">
                <a:tc>
                  <a:txBody>
                    <a:bodyPr/>
                    <a:lstStyle/>
                    <a:p>
                      <a:r>
                        <a:rPr lang="uk-UA" sz="1600" dirty="0">
                          <a:latin typeface="Times New Roman" panose="02020603050405020304" pitchFamily="18" charset="0"/>
                          <a:cs typeface="Times New Roman" panose="02020603050405020304" pitchFamily="18" charset="0"/>
                        </a:rPr>
                        <a:t>Освіта:</a:t>
                      </a:r>
                    </a:p>
                  </a:txBody>
                  <a:tcPr marL="55025" marR="55025" marT="34290" marB="34290"/>
                </a:tc>
                <a:tc>
                  <a:txBody>
                    <a:bodyPr/>
                    <a:lstStyle/>
                    <a:p>
                      <a:pPr algn="ctr"/>
                      <a:r>
                        <a:rPr lang="uk-UA" sz="1700" dirty="0">
                          <a:solidFill>
                            <a:schemeClr val="tx1">
                              <a:lumMod val="95000"/>
                              <a:lumOff val="5000"/>
                            </a:schemeClr>
                          </a:solidFill>
                          <a:latin typeface="Times New Roman" panose="02020603050405020304" pitchFamily="18" charset="0"/>
                          <a:cs typeface="Times New Roman" panose="02020603050405020304" pitchFamily="18" charset="0"/>
                        </a:rPr>
                        <a:t>33 662,6</a:t>
                      </a:r>
                    </a:p>
                  </a:txBody>
                  <a:tcPr marL="55025" marR="55025" marT="34290" marB="34290"/>
                </a:tc>
                <a:tc>
                  <a:txBody>
                    <a:bodyPr/>
                    <a:lstStyle/>
                    <a:p>
                      <a:pPr algn="ctr"/>
                      <a:r>
                        <a:rPr lang="uk-UA" sz="1700" dirty="0">
                          <a:solidFill>
                            <a:schemeClr val="tx1">
                              <a:lumMod val="95000"/>
                              <a:lumOff val="5000"/>
                            </a:schemeClr>
                          </a:solidFill>
                          <a:latin typeface="Times New Roman" panose="02020603050405020304" pitchFamily="18" charset="0"/>
                          <a:cs typeface="Times New Roman" panose="02020603050405020304" pitchFamily="18" charset="0"/>
                        </a:rPr>
                        <a:t>6 515,5</a:t>
                      </a:r>
                    </a:p>
                  </a:txBody>
                  <a:tcPr marL="55025" marR="55025" marT="34290" marB="34290"/>
                </a:tc>
                <a:tc>
                  <a:txBody>
                    <a:bodyPr/>
                    <a:lstStyle/>
                    <a:p>
                      <a:pPr algn="ctr"/>
                      <a:r>
                        <a:rPr lang="uk-UA" sz="1700" dirty="0">
                          <a:solidFill>
                            <a:schemeClr val="tx1">
                              <a:lumMod val="95000"/>
                              <a:lumOff val="5000"/>
                            </a:schemeClr>
                          </a:solidFill>
                          <a:latin typeface="Times New Roman" panose="02020603050405020304" pitchFamily="18" charset="0"/>
                          <a:cs typeface="Times New Roman" panose="02020603050405020304" pitchFamily="18" charset="0"/>
                        </a:rPr>
                        <a:t>9 107,6</a:t>
                      </a:r>
                    </a:p>
                  </a:txBody>
                  <a:tcPr marL="55025" marR="55025" marT="34290" marB="34290"/>
                </a:tc>
                <a:tc>
                  <a:txBody>
                    <a:bodyPr/>
                    <a:lstStyle/>
                    <a:p>
                      <a:pPr algn="ctr"/>
                      <a:r>
                        <a:rPr lang="uk-UA" sz="1700" dirty="0">
                          <a:solidFill>
                            <a:schemeClr val="tx1">
                              <a:lumMod val="95000"/>
                              <a:lumOff val="5000"/>
                            </a:schemeClr>
                          </a:solidFill>
                          <a:latin typeface="Times New Roman" panose="02020603050405020304" pitchFamily="18" charset="0"/>
                          <a:cs typeface="Times New Roman" panose="02020603050405020304" pitchFamily="18" charset="0"/>
                        </a:rPr>
                        <a:t>7 664,9</a:t>
                      </a:r>
                      <a:endParaRPr lang="ru-RU" sz="17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marL="55025" marR="55025" marT="34290" marB="34290"/>
                </a:tc>
                <a:tc>
                  <a:txBody>
                    <a:bodyPr/>
                    <a:lstStyle/>
                    <a:p>
                      <a:pPr algn="ctr"/>
                      <a:r>
                        <a:rPr lang="uk-UA" sz="1700" dirty="0">
                          <a:solidFill>
                            <a:schemeClr val="tx1">
                              <a:lumMod val="95000"/>
                              <a:lumOff val="5000"/>
                            </a:schemeClr>
                          </a:solidFill>
                          <a:latin typeface="Times New Roman" panose="02020603050405020304" pitchFamily="18" charset="0"/>
                          <a:cs typeface="Times New Roman" panose="02020603050405020304" pitchFamily="18" charset="0"/>
                        </a:rPr>
                        <a:t>4 115,8</a:t>
                      </a:r>
                      <a:endParaRPr lang="ru-RU" sz="17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marL="55025" marR="55025" marT="34290" marB="34290"/>
                </a:tc>
                <a:extLst>
                  <a:ext uri="{0D108BD9-81ED-4DB2-BD59-A6C34878D82A}">
                    <a16:rowId xmlns="" xmlns:a16="http://schemas.microsoft.com/office/drawing/2014/main" val="235344821"/>
                  </a:ext>
                </a:extLst>
              </a:tr>
              <a:tr h="434761">
                <a:tc>
                  <a:txBody>
                    <a:bodyPr/>
                    <a:lstStyle/>
                    <a:p>
                      <a:r>
                        <a:rPr lang="uk-UA" sz="1600" i="0" u="none" dirty="0">
                          <a:latin typeface="Times New Roman" panose="02020603050405020304" pitchFamily="18" charset="0"/>
                          <a:cs typeface="Times New Roman" panose="02020603050405020304" pitchFamily="18" charset="0"/>
                        </a:rPr>
                        <a:t>- дошкільна</a:t>
                      </a:r>
                    </a:p>
                  </a:txBody>
                  <a:tcPr marL="55025" marR="55025" marT="34290" marB="34290"/>
                </a:tc>
                <a:tc>
                  <a:txBody>
                    <a:bodyPr/>
                    <a:lstStyle/>
                    <a:p>
                      <a:pPr algn="ctr"/>
                      <a:r>
                        <a:rPr lang="uk-UA" sz="1700" i="0" dirty="0">
                          <a:solidFill>
                            <a:schemeClr val="tx1"/>
                          </a:solidFill>
                          <a:latin typeface="Times New Roman" panose="02020603050405020304" pitchFamily="18" charset="0"/>
                          <a:cs typeface="Times New Roman" panose="02020603050405020304" pitchFamily="18" charset="0"/>
                        </a:rPr>
                        <a:t>6 937,3</a:t>
                      </a:r>
                    </a:p>
                  </a:txBody>
                  <a:tcPr marL="55025" marR="55025" marT="34290" marB="34290"/>
                </a:tc>
                <a:tc>
                  <a:txBody>
                    <a:bodyPr/>
                    <a:lstStyle/>
                    <a:p>
                      <a:pPr algn="ctr"/>
                      <a:r>
                        <a:rPr lang="uk-UA" sz="1700" i="0" dirty="0">
                          <a:solidFill>
                            <a:schemeClr val="tx1"/>
                          </a:solidFill>
                          <a:latin typeface="Times New Roman" panose="02020603050405020304" pitchFamily="18" charset="0"/>
                          <a:cs typeface="Times New Roman" panose="02020603050405020304" pitchFamily="18" charset="0"/>
                        </a:rPr>
                        <a:t>1788,9</a:t>
                      </a:r>
                    </a:p>
                  </a:txBody>
                  <a:tcPr marL="55025" marR="55025" marT="34290" marB="34290"/>
                </a:tc>
                <a:tc>
                  <a:txBody>
                    <a:bodyPr/>
                    <a:lstStyle/>
                    <a:p>
                      <a:pPr algn="ctr"/>
                      <a:r>
                        <a:rPr lang="uk-UA" sz="1700" i="0" dirty="0">
                          <a:solidFill>
                            <a:schemeClr val="tx1"/>
                          </a:solidFill>
                          <a:latin typeface="Times New Roman" panose="02020603050405020304" pitchFamily="18" charset="0"/>
                          <a:cs typeface="Times New Roman" panose="02020603050405020304" pitchFamily="18" charset="0"/>
                        </a:rPr>
                        <a:t>1 022,0</a:t>
                      </a:r>
                    </a:p>
                  </a:txBody>
                  <a:tcPr marL="55025" marR="55025" marT="34290" marB="34290"/>
                </a:tc>
                <a:tc>
                  <a:txBody>
                    <a:bodyPr/>
                    <a:lstStyle/>
                    <a:p>
                      <a:pPr algn="ctr"/>
                      <a:r>
                        <a:rPr lang="uk-UA" sz="1700" i="0" dirty="0">
                          <a:solidFill>
                            <a:schemeClr val="tx1"/>
                          </a:solidFill>
                          <a:latin typeface="Times New Roman" panose="02020603050405020304" pitchFamily="18" charset="0"/>
                          <a:cs typeface="Times New Roman" panose="02020603050405020304" pitchFamily="18" charset="0"/>
                        </a:rPr>
                        <a:t>1 091,9</a:t>
                      </a:r>
                      <a:endParaRPr lang="ru-RU" sz="1700" i="0" dirty="0">
                        <a:solidFill>
                          <a:schemeClr val="tx1"/>
                        </a:solidFill>
                        <a:latin typeface="Times New Roman" panose="02020603050405020304" pitchFamily="18" charset="0"/>
                        <a:cs typeface="Times New Roman" panose="02020603050405020304" pitchFamily="18" charset="0"/>
                      </a:endParaRPr>
                    </a:p>
                  </a:txBody>
                  <a:tcPr marL="55025" marR="55025" marT="34290" marB="34290"/>
                </a:tc>
                <a:tc>
                  <a:txBody>
                    <a:bodyPr/>
                    <a:lstStyle/>
                    <a:p>
                      <a:pPr algn="ctr"/>
                      <a:r>
                        <a:rPr lang="uk-UA" sz="1700" i="1" dirty="0">
                          <a:solidFill>
                            <a:schemeClr val="tx1"/>
                          </a:solidFill>
                          <a:latin typeface="Times New Roman" panose="02020603050405020304" pitchFamily="18" charset="0"/>
                          <a:cs typeface="Times New Roman" panose="02020603050405020304" pitchFamily="18" charset="0"/>
                        </a:rPr>
                        <a:t>-</a:t>
                      </a:r>
                      <a:endParaRPr lang="ru-RU" sz="1700" i="1" dirty="0">
                        <a:solidFill>
                          <a:schemeClr val="tx1"/>
                        </a:solidFill>
                        <a:latin typeface="Times New Roman" panose="02020603050405020304" pitchFamily="18" charset="0"/>
                        <a:cs typeface="Times New Roman" panose="02020603050405020304" pitchFamily="18" charset="0"/>
                      </a:endParaRPr>
                    </a:p>
                  </a:txBody>
                  <a:tcPr marL="55025" marR="55025" marT="34290" marB="34290"/>
                </a:tc>
                <a:extLst>
                  <a:ext uri="{0D108BD9-81ED-4DB2-BD59-A6C34878D82A}">
                    <a16:rowId xmlns="" xmlns:a16="http://schemas.microsoft.com/office/drawing/2014/main" val="3350427714"/>
                  </a:ext>
                </a:extLst>
              </a:tr>
              <a:tr h="906510">
                <a:tc>
                  <a:txBody>
                    <a:bodyPr/>
                    <a:lstStyle/>
                    <a:p>
                      <a:pPr marL="285750" indent="-285750">
                        <a:buFontTx/>
                        <a:buChar char="-"/>
                      </a:pPr>
                      <a:r>
                        <a:rPr lang="uk-UA" sz="1600" i="0" u="none" dirty="0">
                          <a:latin typeface="Times New Roman" panose="02020603050405020304" pitchFamily="18" charset="0"/>
                          <a:cs typeface="Times New Roman" panose="02020603050405020304" pitchFamily="18" charset="0"/>
                        </a:rPr>
                        <a:t>заг. середня</a:t>
                      </a:r>
                    </a:p>
                    <a:p>
                      <a:pPr marL="0" indent="0">
                        <a:buFontTx/>
                        <a:buNone/>
                      </a:pPr>
                      <a:r>
                        <a:rPr lang="uk-UA" sz="1600" i="1" u="none" dirty="0">
                          <a:latin typeface="Times New Roman" panose="02020603050405020304" pitchFamily="18" charset="0"/>
                          <a:cs typeface="Times New Roman" panose="02020603050405020304" pitchFamily="18" charset="0"/>
                        </a:rPr>
                        <a:t>в т.ч. шкільний автобус</a:t>
                      </a:r>
                    </a:p>
                  </a:txBody>
                  <a:tcPr marL="55025" marR="55025" marT="34290" marB="34290"/>
                </a:tc>
                <a:tc>
                  <a:txBody>
                    <a:bodyPr/>
                    <a:lstStyle/>
                    <a:p>
                      <a:pPr algn="ctr"/>
                      <a:r>
                        <a:rPr lang="uk-UA" sz="1700" i="0" dirty="0">
                          <a:solidFill>
                            <a:schemeClr val="tx1"/>
                          </a:solidFill>
                          <a:latin typeface="Times New Roman" panose="02020603050405020304" pitchFamily="18" charset="0"/>
                          <a:cs typeface="Times New Roman" panose="02020603050405020304" pitchFamily="18" charset="0"/>
                        </a:rPr>
                        <a:t>19 454,6</a:t>
                      </a:r>
                    </a:p>
                  </a:txBody>
                  <a:tcPr marL="55025" marR="55025" marT="34290" marB="34290"/>
                </a:tc>
                <a:tc>
                  <a:txBody>
                    <a:bodyPr/>
                    <a:lstStyle/>
                    <a:p>
                      <a:pPr algn="ctr"/>
                      <a:r>
                        <a:rPr lang="ru-RU" sz="1700" b="0" i="0" u="none" strike="noStrike" kern="1200" baseline="0" dirty="0">
                          <a:solidFill>
                            <a:schemeClr val="dk1"/>
                          </a:solidFill>
                          <a:latin typeface="Times New Roman" panose="02020603050405020304" pitchFamily="18" charset="0"/>
                          <a:ea typeface="+mn-ea"/>
                          <a:cs typeface="Times New Roman" panose="02020603050405020304" pitchFamily="18" charset="0"/>
                        </a:rPr>
                        <a:t>4 726, 6</a:t>
                      </a:r>
                      <a:endParaRPr lang="uk-UA" sz="1700" i="0" dirty="0">
                        <a:solidFill>
                          <a:schemeClr val="tx1"/>
                        </a:solidFill>
                        <a:latin typeface="Times New Roman" panose="02020603050405020304" pitchFamily="18" charset="0"/>
                        <a:cs typeface="Times New Roman" panose="02020603050405020304" pitchFamily="18" charset="0"/>
                      </a:endParaRPr>
                    </a:p>
                  </a:txBody>
                  <a:tcPr marL="55025" marR="55025" marT="34290" marB="34290"/>
                </a:tc>
                <a:tc>
                  <a:txBody>
                    <a:bodyPr/>
                    <a:lstStyle/>
                    <a:p>
                      <a:pPr algn="ctr"/>
                      <a:r>
                        <a:rPr lang="uk-UA" sz="1700" i="0" dirty="0">
                          <a:solidFill>
                            <a:schemeClr val="tx1"/>
                          </a:solidFill>
                          <a:latin typeface="Times New Roman" panose="02020603050405020304" pitchFamily="18" charset="0"/>
                          <a:cs typeface="Times New Roman" panose="02020603050405020304" pitchFamily="18" charset="0"/>
                        </a:rPr>
                        <a:t>8 </a:t>
                      </a:r>
                      <a:r>
                        <a:rPr lang="uk-UA" sz="1700" i="0" dirty="0" smtClean="0">
                          <a:solidFill>
                            <a:schemeClr val="tx1"/>
                          </a:solidFill>
                          <a:latin typeface="Times New Roman" panose="02020603050405020304" pitchFamily="18" charset="0"/>
                          <a:cs typeface="Times New Roman" panose="02020603050405020304" pitchFamily="18" charset="0"/>
                        </a:rPr>
                        <a:t>085,6</a:t>
                      </a:r>
                    </a:p>
                    <a:p>
                      <a:pPr algn="ctr"/>
                      <a:endParaRPr lang="uk-UA" sz="1700" i="0" dirty="0">
                        <a:solidFill>
                          <a:schemeClr val="tx1"/>
                        </a:solidFill>
                        <a:latin typeface="Times New Roman" panose="02020603050405020304" pitchFamily="18" charset="0"/>
                        <a:cs typeface="Times New Roman" panose="02020603050405020304" pitchFamily="18" charset="0"/>
                      </a:endParaRPr>
                    </a:p>
                    <a:p>
                      <a:pPr algn="ctr"/>
                      <a:r>
                        <a:rPr lang="uk-UA" sz="1700" i="1" dirty="0">
                          <a:solidFill>
                            <a:schemeClr val="tx1"/>
                          </a:solidFill>
                          <a:latin typeface="Times New Roman" panose="02020603050405020304" pitchFamily="18" charset="0"/>
                          <a:cs typeface="Times New Roman" panose="02020603050405020304" pitchFamily="18" charset="0"/>
                        </a:rPr>
                        <a:t>2 418,00</a:t>
                      </a:r>
                    </a:p>
                  </a:txBody>
                  <a:tcPr marL="55025" marR="55025" marT="34290" marB="34290"/>
                </a:tc>
                <a:tc>
                  <a:txBody>
                    <a:bodyPr/>
                    <a:lstStyle/>
                    <a:p>
                      <a:pPr algn="ctr"/>
                      <a:r>
                        <a:rPr lang="uk-UA" sz="1700" i="0" dirty="0">
                          <a:solidFill>
                            <a:schemeClr val="tx1"/>
                          </a:solidFill>
                          <a:latin typeface="Times New Roman" panose="02020603050405020304" pitchFamily="18" charset="0"/>
                          <a:cs typeface="Times New Roman" panose="02020603050405020304" pitchFamily="18" charset="0"/>
                        </a:rPr>
                        <a:t>6 573,0</a:t>
                      </a:r>
                      <a:endParaRPr lang="ru-RU" sz="1700" i="0" dirty="0">
                        <a:solidFill>
                          <a:schemeClr val="tx1"/>
                        </a:solidFill>
                        <a:latin typeface="Times New Roman" panose="02020603050405020304" pitchFamily="18" charset="0"/>
                        <a:cs typeface="Times New Roman" panose="02020603050405020304" pitchFamily="18" charset="0"/>
                      </a:endParaRPr>
                    </a:p>
                  </a:txBody>
                  <a:tcPr marL="55025" marR="55025" marT="34290" marB="34290"/>
                </a:tc>
                <a:tc>
                  <a:txBody>
                    <a:bodyPr/>
                    <a:lstStyle/>
                    <a:p>
                      <a:pPr algn="ctr"/>
                      <a:r>
                        <a:rPr lang="uk-UA" sz="1700" i="0" dirty="0">
                          <a:solidFill>
                            <a:schemeClr val="tx1"/>
                          </a:solidFill>
                          <a:latin typeface="Times New Roman" panose="02020603050405020304" pitchFamily="18" charset="0"/>
                          <a:cs typeface="Times New Roman" panose="02020603050405020304" pitchFamily="18" charset="0"/>
                        </a:rPr>
                        <a:t>4 115,8</a:t>
                      </a:r>
                      <a:endParaRPr lang="ru-RU" sz="1700" i="0" dirty="0">
                        <a:solidFill>
                          <a:schemeClr val="tx1"/>
                        </a:solidFill>
                        <a:latin typeface="Times New Roman" panose="02020603050405020304" pitchFamily="18" charset="0"/>
                        <a:cs typeface="Times New Roman" panose="02020603050405020304" pitchFamily="18" charset="0"/>
                      </a:endParaRPr>
                    </a:p>
                  </a:txBody>
                  <a:tcPr marL="55025" marR="55025" marT="34290" marB="34290"/>
                </a:tc>
                <a:extLst>
                  <a:ext uri="{0D108BD9-81ED-4DB2-BD59-A6C34878D82A}">
                    <a16:rowId xmlns="" xmlns:a16="http://schemas.microsoft.com/office/drawing/2014/main" val="1980396611"/>
                  </a:ext>
                </a:extLst>
              </a:tr>
              <a:tr h="377455">
                <a:tc>
                  <a:txBody>
                    <a:bodyPr/>
                    <a:lstStyle/>
                    <a:p>
                      <a:r>
                        <a:rPr lang="uk-UA" sz="1600" i="0" u="none" dirty="0">
                          <a:latin typeface="Times New Roman" panose="02020603050405020304" pitchFamily="18" charset="0"/>
                          <a:cs typeface="Times New Roman" panose="02020603050405020304" pitchFamily="18" charset="0"/>
                        </a:rPr>
                        <a:t>- позашкільна</a:t>
                      </a:r>
                    </a:p>
                  </a:txBody>
                  <a:tcPr marL="55025" marR="55025" marT="34290" marB="34290"/>
                </a:tc>
                <a:tc>
                  <a:txBody>
                    <a:bodyPr/>
                    <a:lstStyle/>
                    <a:p>
                      <a:pPr algn="ctr"/>
                      <a:r>
                        <a:rPr lang="uk-UA" sz="1700" i="0" dirty="0">
                          <a:solidFill>
                            <a:schemeClr val="tx1">
                              <a:lumMod val="95000"/>
                              <a:lumOff val="5000"/>
                            </a:schemeClr>
                          </a:solidFill>
                          <a:latin typeface="Times New Roman" panose="02020603050405020304" pitchFamily="18" charset="0"/>
                          <a:cs typeface="Times New Roman" panose="02020603050405020304" pitchFamily="18" charset="0"/>
                        </a:rPr>
                        <a:t>7</a:t>
                      </a:r>
                      <a:r>
                        <a:rPr lang="uk-UA" sz="1700" i="0" baseline="0" dirty="0">
                          <a:solidFill>
                            <a:schemeClr val="tx1">
                              <a:lumMod val="95000"/>
                              <a:lumOff val="5000"/>
                            </a:schemeClr>
                          </a:solidFill>
                          <a:latin typeface="Times New Roman" panose="02020603050405020304" pitchFamily="18" charset="0"/>
                          <a:cs typeface="Times New Roman" panose="02020603050405020304" pitchFamily="18" charset="0"/>
                        </a:rPr>
                        <a:t> 270,7</a:t>
                      </a:r>
                      <a:endParaRPr lang="uk-UA" sz="1700" i="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marL="55025" marR="55025" marT="34290" marB="34290"/>
                </a:tc>
                <a:tc>
                  <a:txBody>
                    <a:bodyPr/>
                    <a:lstStyle/>
                    <a:p>
                      <a:endParaRPr lang="ru-RU" sz="1700" dirty="0"/>
                    </a:p>
                  </a:txBody>
                  <a:tcPr marL="55025" marR="55025" marT="34290" marB="34290"/>
                </a:tc>
                <a:tc>
                  <a:txBody>
                    <a:bodyPr/>
                    <a:lstStyle/>
                    <a:p>
                      <a:endParaRPr lang="ru-RU" sz="1700" dirty="0"/>
                    </a:p>
                  </a:txBody>
                  <a:tcPr marL="55025" marR="55025" marT="34290" marB="34290"/>
                </a:tc>
                <a:tc>
                  <a:txBody>
                    <a:bodyPr/>
                    <a:lstStyle/>
                    <a:p>
                      <a:endParaRPr lang="ru-RU" sz="1700" dirty="0"/>
                    </a:p>
                  </a:txBody>
                  <a:tcPr marL="55025" marR="55025" marT="34290" marB="34290"/>
                </a:tc>
                <a:tc>
                  <a:txBody>
                    <a:bodyPr/>
                    <a:lstStyle/>
                    <a:p>
                      <a:pPr algn="ctr"/>
                      <a:endParaRPr lang="uk-UA" sz="1700" i="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marL="55025" marR="55025" marT="34290" marB="34290"/>
                </a:tc>
                <a:extLst>
                  <a:ext uri="{0D108BD9-81ED-4DB2-BD59-A6C34878D82A}">
                    <a16:rowId xmlns="" xmlns:a16="http://schemas.microsoft.com/office/drawing/2014/main" val="2299167403"/>
                  </a:ext>
                </a:extLst>
              </a:tr>
              <a:tr h="3774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uk-UA" sz="1600" dirty="0">
                          <a:latin typeface="Times New Roman" panose="02020603050405020304" pitchFamily="18" charset="0"/>
                          <a:cs typeface="Times New Roman" panose="02020603050405020304" pitchFamily="18" charset="0"/>
                        </a:rPr>
                        <a:t>Культура</a:t>
                      </a:r>
                      <a:endParaRPr lang="ru-RU" sz="1600" dirty="0">
                        <a:latin typeface="Times New Roman" panose="02020603050405020304" pitchFamily="18" charset="0"/>
                        <a:cs typeface="Times New Roman" panose="02020603050405020304" pitchFamily="18" charset="0"/>
                      </a:endParaRPr>
                    </a:p>
                  </a:txBody>
                  <a:tcPr marL="55025" marR="55025" marT="34290" marB="34290"/>
                </a:tc>
                <a:tc>
                  <a:txBody>
                    <a:bodyPr/>
                    <a:lstStyle/>
                    <a:p>
                      <a:pPr algn="ctr"/>
                      <a:r>
                        <a:rPr lang="uk-UA" sz="1700" i="0" dirty="0">
                          <a:solidFill>
                            <a:schemeClr val="tx1">
                              <a:lumMod val="95000"/>
                              <a:lumOff val="5000"/>
                            </a:schemeClr>
                          </a:solidFill>
                          <a:latin typeface="Times New Roman" panose="02020603050405020304" pitchFamily="18" charset="0"/>
                          <a:cs typeface="Times New Roman" panose="02020603050405020304" pitchFamily="18" charset="0"/>
                        </a:rPr>
                        <a:t>286, 6</a:t>
                      </a:r>
                    </a:p>
                  </a:txBody>
                  <a:tcPr marL="55025" marR="55025" marT="34290" marB="34290"/>
                </a:tc>
                <a:tc>
                  <a:txBody>
                    <a:bodyPr/>
                    <a:lstStyle/>
                    <a:p>
                      <a:pPr algn="ctr"/>
                      <a:r>
                        <a:rPr lang="uk-UA" sz="1700" dirty="0">
                          <a:latin typeface="Times New Roman" pitchFamily="18" charset="0"/>
                          <a:cs typeface="Times New Roman" pitchFamily="18" charset="0"/>
                        </a:rPr>
                        <a:t>178,9</a:t>
                      </a:r>
                      <a:endParaRPr lang="ru-RU" sz="1700" dirty="0">
                        <a:latin typeface="Times New Roman" pitchFamily="18" charset="0"/>
                        <a:cs typeface="Times New Roman" pitchFamily="18" charset="0"/>
                      </a:endParaRPr>
                    </a:p>
                  </a:txBody>
                  <a:tcPr marL="55025" marR="55025" marT="34290" marB="34290"/>
                </a:tc>
                <a:tc>
                  <a:txBody>
                    <a:bodyPr/>
                    <a:lstStyle/>
                    <a:p>
                      <a:pPr algn="ctr"/>
                      <a:r>
                        <a:rPr lang="uk-UA" sz="1700" dirty="0">
                          <a:latin typeface="Times New Roman" pitchFamily="18" charset="0"/>
                          <a:cs typeface="Times New Roman" pitchFamily="18" charset="0"/>
                        </a:rPr>
                        <a:t>209,7</a:t>
                      </a:r>
                      <a:endParaRPr lang="ru-RU" sz="1700" dirty="0">
                        <a:latin typeface="Times New Roman" pitchFamily="18" charset="0"/>
                        <a:cs typeface="Times New Roman" pitchFamily="18" charset="0"/>
                      </a:endParaRPr>
                    </a:p>
                  </a:txBody>
                  <a:tcPr marL="55025" marR="55025" marT="34290" marB="34290"/>
                </a:tc>
                <a:tc>
                  <a:txBody>
                    <a:bodyPr/>
                    <a:lstStyle/>
                    <a:p>
                      <a:pPr algn="ctr"/>
                      <a:r>
                        <a:rPr lang="uk-UA" sz="1700" dirty="0">
                          <a:latin typeface="Times New Roman" pitchFamily="18" charset="0"/>
                          <a:cs typeface="Times New Roman" pitchFamily="18" charset="0"/>
                        </a:rPr>
                        <a:t>219,1</a:t>
                      </a:r>
                      <a:endParaRPr lang="ru-RU" sz="1700" dirty="0">
                        <a:latin typeface="Times New Roman" pitchFamily="18" charset="0"/>
                        <a:cs typeface="Times New Roman" pitchFamily="18" charset="0"/>
                      </a:endParaRPr>
                    </a:p>
                  </a:txBody>
                  <a:tcPr marL="55025" marR="55025" marT="34290" marB="34290"/>
                </a:tc>
                <a:tc>
                  <a:txBody>
                    <a:bodyPr/>
                    <a:lstStyle/>
                    <a:p>
                      <a:pPr algn="ctr"/>
                      <a:r>
                        <a:rPr lang="uk-UA" sz="1700" i="0" dirty="0">
                          <a:solidFill>
                            <a:schemeClr val="tx1">
                              <a:lumMod val="95000"/>
                              <a:lumOff val="5000"/>
                            </a:schemeClr>
                          </a:solidFill>
                          <a:latin typeface="Times New Roman" panose="02020603050405020304" pitchFamily="18" charset="0"/>
                          <a:cs typeface="Times New Roman" panose="02020603050405020304" pitchFamily="18" charset="0"/>
                        </a:rPr>
                        <a:t>500,2</a:t>
                      </a:r>
                    </a:p>
                  </a:txBody>
                  <a:tcPr marL="55025" marR="55025" marT="34290" marB="34290"/>
                </a:tc>
                <a:extLst>
                  <a:ext uri="{0D108BD9-81ED-4DB2-BD59-A6C34878D82A}">
                    <a16:rowId xmlns="" xmlns:a16="http://schemas.microsoft.com/office/drawing/2014/main" val="10006"/>
                  </a:ext>
                </a:extLst>
              </a:tr>
              <a:tr h="497537">
                <a:tc>
                  <a:txBody>
                    <a:bodyPr/>
                    <a:lstStyle/>
                    <a:p>
                      <a:r>
                        <a:rPr lang="uk-UA" sz="1600" b="1" dirty="0">
                          <a:latin typeface="Times New Roman" panose="02020603050405020304" pitchFamily="18" charset="0"/>
                          <a:cs typeface="Times New Roman" panose="02020603050405020304" pitchFamily="18" charset="0"/>
                        </a:rPr>
                        <a:t>Разом</a:t>
                      </a:r>
                      <a:endParaRPr lang="ru-RU" sz="1600" b="1" dirty="0">
                        <a:latin typeface="Times New Roman" panose="02020603050405020304" pitchFamily="18" charset="0"/>
                        <a:cs typeface="Times New Roman" panose="02020603050405020304" pitchFamily="18" charset="0"/>
                      </a:endParaRPr>
                    </a:p>
                  </a:txBody>
                  <a:tcPr marL="55025" marR="55025" marT="34290" marB="34290"/>
                </a:tc>
                <a:tc>
                  <a:txBody>
                    <a:bodyPr/>
                    <a:lstStyle/>
                    <a:p>
                      <a:pPr algn="ctr"/>
                      <a:r>
                        <a:rPr lang="uk-UA" sz="1700" b="1" i="0" dirty="0">
                          <a:solidFill>
                            <a:schemeClr val="tx1"/>
                          </a:solidFill>
                          <a:latin typeface="Times New Roman" panose="02020603050405020304" pitchFamily="18" charset="0"/>
                          <a:cs typeface="Times New Roman" panose="02020603050405020304" pitchFamily="18" charset="0"/>
                        </a:rPr>
                        <a:t>39 214,8</a:t>
                      </a:r>
                      <a:endParaRPr lang="ru-RU" sz="1700" b="1" i="0" dirty="0">
                        <a:solidFill>
                          <a:schemeClr val="tx1"/>
                        </a:solidFill>
                        <a:latin typeface="Times New Roman" panose="02020603050405020304" pitchFamily="18" charset="0"/>
                        <a:cs typeface="Times New Roman" panose="02020603050405020304" pitchFamily="18" charset="0"/>
                      </a:endParaRPr>
                    </a:p>
                  </a:txBody>
                  <a:tcPr marL="55025" marR="55025" marT="34290" marB="34290"/>
                </a:tc>
                <a:tc>
                  <a:txBody>
                    <a:bodyPr/>
                    <a:lstStyle/>
                    <a:p>
                      <a:pPr algn="ctr"/>
                      <a:r>
                        <a:rPr lang="uk-UA" sz="1700" b="1" i="0" dirty="0">
                          <a:solidFill>
                            <a:schemeClr val="tx1"/>
                          </a:solidFill>
                          <a:latin typeface="Times New Roman" panose="02020603050405020304" pitchFamily="18" charset="0"/>
                          <a:cs typeface="Times New Roman" panose="02020603050405020304" pitchFamily="18" charset="0"/>
                        </a:rPr>
                        <a:t>9</a:t>
                      </a:r>
                      <a:r>
                        <a:rPr lang="uk-UA" sz="1700" b="1" i="0" baseline="0" dirty="0">
                          <a:solidFill>
                            <a:schemeClr val="tx1"/>
                          </a:solidFill>
                          <a:latin typeface="Times New Roman" panose="02020603050405020304" pitchFamily="18" charset="0"/>
                          <a:cs typeface="Times New Roman" panose="02020603050405020304" pitchFamily="18" charset="0"/>
                        </a:rPr>
                        <a:t> 377,8</a:t>
                      </a:r>
                      <a:endParaRPr lang="ru-RU" sz="1700" b="1" i="0" dirty="0">
                        <a:solidFill>
                          <a:schemeClr val="tx1"/>
                        </a:solidFill>
                        <a:latin typeface="Times New Roman" panose="02020603050405020304" pitchFamily="18" charset="0"/>
                        <a:cs typeface="Times New Roman" panose="02020603050405020304" pitchFamily="18" charset="0"/>
                      </a:endParaRPr>
                    </a:p>
                  </a:txBody>
                  <a:tcPr marL="55025" marR="55025" marT="34290" marB="34290"/>
                </a:tc>
                <a:tc>
                  <a:txBody>
                    <a:bodyPr/>
                    <a:lstStyle/>
                    <a:p>
                      <a:pPr algn="ctr"/>
                      <a:r>
                        <a:rPr lang="uk-UA" sz="1700" b="1" i="0" dirty="0">
                          <a:solidFill>
                            <a:schemeClr val="tx1"/>
                          </a:solidFill>
                          <a:latin typeface="Times New Roman" panose="02020603050405020304" pitchFamily="18" charset="0"/>
                          <a:cs typeface="Times New Roman" panose="02020603050405020304" pitchFamily="18" charset="0"/>
                        </a:rPr>
                        <a:t>11 457,8</a:t>
                      </a:r>
                      <a:endParaRPr lang="ru-RU" sz="1700" b="1" i="0" dirty="0">
                        <a:solidFill>
                          <a:schemeClr val="tx1"/>
                        </a:solidFill>
                        <a:latin typeface="Times New Roman" panose="02020603050405020304" pitchFamily="18" charset="0"/>
                        <a:cs typeface="Times New Roman" panose="02020603050405020304" pitchFamily="18" charset="0"/>
                      </a:endParaRPr>
                    </a:p>
                  </a:txBody>
                  <a:tcPr marL="55025" marR="55025" marT="34290" marB="34290"/>
                </a:tc>
                <a:tc>
                  <a:txBody>
                    <a:bodyPr/>
                    <a:lstStyle/>
                    <a:p>
                      <a:pPr algn="ctr"/>
                      <a:r>
                        <a:rPr lang="uk-UA" sz="1700" b="1" i="0" dirty="0">
                          <a:solidFill>
                            <a:schemeClr val="tx1"/>
                          </a:solidFill>
                          <a:latin typeface="Times New Roman" panose="02020603050405020304" pitchFamily="18" charset="0"/>
                          <a:cs typeface="Times New Roman" panose="02020603050405020304" pitchFamily="18" charset="0"/>
                        </a:rPr>
                        <a:t>8 480,7</a:t>
                      </a:r>
                      <a:endParaRPr lang="ru-RU" sz="1700" b="1" i="0" dirty="0">
                        <a:solidFill>
                          <a:schemeClr val="tx1"/>
                        </a:solidFill>
                        <a:latin typeface="Times New Roman" panose="02020603050405020304" pitchFamily="18" charset="0"/>
                        <a:cs typeface="Times New Roman" panose="02020603050405020304" pitchFamily="18" charset="0"/>
                      </a:endParaRPr>
                    </a:p>
                  </a:txBody>
                  <a:tcPr marL="55025" marR="55025" marT="34290" marB="34290"/>
                </a:tc>
                <a:tc>
                  <a:txBody>
                    <a:bodyPr/>
                    <a:lstStyle/>
                    <a:p>
                      <a:pPr algn="ctr"/>
                      <a:r>
                        <a:rPr lang="uk-UA" sz="1700" b="1" i="0" dirty="0">
                          <a:solidFill>
                            <a:schemeClr val="tx1"/>
                          </a:solidFill>
                          <a:latin typeface="Times New Roman" panose="02020603050405020304" pitchFamily="18" charset="0"/>
                          <a:cs typeface="Times New Roman" panose="02020603050405020304" pitchFamily="18" charset="0"/>
                        </a:rPr>
                        <a:t>5 154,8</a:t>
                      </a:r>
                      <a:endParaRPr lang="ru-RU" sz="1700" b="1" i="0" dirty="0">
                        <a:solidFill>
                          <a:schemeClr val="tx1"/>
                        </a:solidFill>
                        <a:latin typeface="Times New Roman" panose="02020603050405020304" pitchFamily="18" charset="0"/>
                        <a:cs typeface="Times New Roman" panose="02020603050405020304" pitchFamily="18" charset="0"/>
                      </a:endParaRPr>
                    </a:p>
                  </a:txBody>
                  <a:tcPr marL="55025" marR="55025" marT="34290" marB="34290"/>
                </a:tc>
                <a:extLst>
                  <a:ext uri="{0D108BD9-81ED-4DB2-BD59-A6C34878D82A}">
                    <a16:rowId xmlns="" xmlns:a16="http://schemas.microsoft.com/office/drawing/2014/main" val="2585177040"/>
                  </a:ext>
                </a:extLst>
              </a:tr>
            </a:tbl>
          </a:graphicData>
        </a:graphic>
      </p:graphicFrame>
    </p:spTree>
    <p:extLst>
      <p:ext uri="{BB962C8B-B14F-4D97-AF65-F5344CB8AC3E}">
        <p14:creationId xmlns="" xmlns:p14="http://schemas.microsoft.com/office/powerpoint/2010/main" val="2742190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 xmlns:a16="http://schemas.microsoft.com/office/drawing/2014/main" id="{BF4DA55E-EE7E-402A-AC94-A64ABF4D40E7}"/>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748671" y="133217"/>
            <a:ext cx="241359" cy="346249"/>
          </a:xfrm>
          <a:prstGeom prst="rect">
            <a:avLst/>
          </a:prstGeom>
        </p:spPr>
      </p:pic>
      <p:sp>
        <p:nvSpPr>
          <p:cNvPr id="13" name="Объект 9">
            <a:extLst>
              <a:ext uri="{FF2B5EF4-FFF2-40B4-BE49-F238E27FC236}">
                <a16:creationId xmlns="" xmlns:a16="http://schemas.microsoft.com/office/drawing/2014/main" id="{8F8BFA51-86B9-4A2F-9138-41E1D0518CFA}"/>
              </a:ext>
            </a:extLst>
          </p:cNvPr>
          <p:cNvSpPr txBox="1">
            <a:spLocks/>
          </p:cNvSpPr>
          <p:nvPr/>
        </p:nvSpPr>
        <p:spPr>
          <a:xfrm>
            <a:off x="283103" y="2946041"/>
            <a:ext cx="2667915" cy="290230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5000"/>
              </a:lnSpc>
              <a:spcAft>
                <a:spcPts val="750"/>
              </a:spcAft>
              <a:buNone/>
            </a:pPr>
            <a:endParaRPr lang="ru-RU" sz="135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 xmlns:a16="http://schemas.microsoft.com/office/drawing/2014/main" id="{93B282B6-4D37-403A-9D79-9F83247EC3F1}"/>
              </a:ext>
            </a:extLst>
          </p:cNvPr>
          <p:cNvSpPr txBox="1"/>
          <p:nvPr/>
        </p:nvSpPr>
        <p:spPr>
          <a:xfrm>
            <a:off x="3781425" y="1157801"/>
            <a:ext cx="5362575" cy="3250826"/>
          </a:xfrm>
          <a:prstGeom prst="rect">
            <a:avLst/>
          </a:prstGeom>
          <a:noFill/>
        </p:spPr>
        <p:txBody>
          <a:bodyPr wrap="square">
            <a:spAutoFit/>
          </a:bodyPr>
          <a:lstStyle/>
          <a:p>
            <a:pPr algn="r">
              <a:lnSpc>
                <a:spcPct val="115000"/>
              </a:lnSpc>
              <a:spcAft>
                <a:spcPts val="750"/>
              </a:spcAft>
            </a:pPr>
            <a:r>
              <a:rPr lang="uk-UA" sz="1400" b="1" u="sng" dirty="0">
                <a:latin typeface="Times New Roman" panose="02020603050405020304" pitchFamily="18" charset="0"/>
                <a:ea typeface="Calibri" panose="020F0502020204030204" pitchFamily="34" charset="0"/>
                <a:cs typeface="Times New Roman" panose="02020603050405020304" pitchFamily="18" charset="0"/>
              </a:rPr>
              <a:t>В Центрі надання адміністративних послуг працюють спеціалісти Гребінківської селищної ради та її виконавчих органів:</a:t>
            </a:r>
            <a:endParaRPr lang="ru-RU" sz="1400" b="1" u="sng" dirty="0">
              <a:latin typeface="Times New Roman" panose="02020603050405020304" pitchFamily="18" charset="0"/>
              <a:ea typeface="Calibri" panose="020F0502020204030204" pitchFamily="34" charset="0"/>
              <a:cs typeface="Times New Roman" panose="02020603050405020304" pitchFamily="18" charset="0"/>
            </a:endParaRPr>
          </a:p>
          <a:p>
            <a:pPr lvl="0">
              <a:lnSpc>
                <a:spcPct val="115000"/>
              </a:lnSpc>
            </a:pPr>
            <a:r>
              <a:rPr lang="uk-UA" sz="1400" i="1" dirty="0">
                <a:latin typeface="Times New Roman" panose="02020603050405020304" pitchFamily="18" charset="0"/>
                <a:ea typeface="Calibri" panose="020F0502020204030204" pitchFamily="34" charset="0"/>
                <a:cs typeface="Times New Roman" panose="02020603050405020304" pitchFamily="18" charset="0"/>
              </a:rPr>
              <a:t>- </a:t>
            </a:r>
            <a:r>
              <a:rPr lang="uk-UA" sz="1400" b="1" dirty="0">
                <a:latin typeface="Times New Roman" panose="02020603050405020304" pitchFamily="18" charset="0"/>
                <a:ea typeface="Calibri" panose="020F0502020204030204" pitchFamily="34" charset="0"/>
                <a:cs typeface="Times New Roman" panose="02020603050405020304" pitchFamily="18" charset="0"/>
              </a:rPr>
              <a:t>працівники відділу надання адміністративних послуг – 6 чол.</a:t>
            </a:r>
            <a:endParaRPr lang="ru-RU" sz="1400" b="1" dirty="0">
              <a:latin typeface="Times New Roman" panose="02020603050405020304" pitchFamily="18" charset="0"/>
              <a:ea typeface="Calibri" panose="020F0502020204030204" pitchFamily="34" charset="0"/>
              <a:cs typeface="Times New Roman" panose="02020603050405020304" pitchFamily="18" charset="0"/>
            </a:endParaRPr>
          </a:p>
          <a:p>
            <a:pPr lvl="0">
              <a:lnSpc>
                <a:spcPct val="115000"/>
              </a:lnSpc>
            </a:pPr>
            <a:r>
              <a:rPr lang="uk-UA" sz="1400" b="1" dirty="0">
                <a:latin typeface="Times New Roman" panose="02020603050405020304" pitchFamily="18" charset="0"/>
                <a:ea typeface="Calibri" panose="020F0502020204030204" pitchFamily="34" charset="0"/>
                <a:cs typeface="Times New Roman" panose="02020603050405020304" pitchFamily="18" charset="0"/>
              </a:rPr>
              <a:t>- відділу соціального захисту населення – 5 чол;</a:t>
            </a:r>
            <a:endParaRPr lang="ru-RU" sz="14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pPr>
            <a:r>
              <a:rPr lang="uk-UA" sz="1400" b="1" dirty="0">
                <a:latin typeface="Times New Roman" panose="02020603050405020304" pitchFamily="18" charset="0"/>
                <a:ea typeface="Calibri" panose="020F0502020204030204" pitchFamily="34" charset="0"/>
                <a:cs typeface="Times New Roman" panose="02020603050405020304" pitchFamily="18" charset="0"/>
              </a:rPr>
              <a:t>- </a:t>
            </a:r>
            <a:r>
              <a:rPr lang="uk-UA" sz="1400" b="1" dirty="0" smtClean="0">
                <a:latin typeface="Times New Roman" panose="02020603050405020304" pitchFamily="18" charset="0"/>
                <a:ea typeface="Calibri" panose="020F0502020204030204" pitchFamily="34" charset="0"/>
                <a:cs typeface="Times New Roman" panose="02020603050405020304" pitchFamily="18" charset="0"/>
              </a:rPr>
              <a:t>Служби </a:t>
            </a:r>
            <a:r>
              <a:rPr lang="uk-UA" sz="1400" b="1" dirty="0">
                <a:latin typeface="Times New Roman" panose="02020603050405020304" pitchFamily="18" charset="0"/>
                <a:ea typeface="Calibri" panose="020F0502020204030204" pitchFamily="34" charset="0"/>
                <a:cs typeface="Times New Roman" panose="02020603050405020304" pitchFamily="18" charset="0"/>
              </a:rPr>
              <a:t>в справах дітей та сім’ї – 2 чол;</a:t>
            </a:r>
          </a:p>
          <a:p>
            <a:pPr>
              <a:lnSpc>
                <a:spcPct val="115000"/>
              </a:lnSpc>
            </a:pPr>
            <a:r>
              <a:rPr lang="uk-UA" sz="1400" b="1" dirty="0">
                <a:latin typeface="Times New Roman" panose="02020603050405020304" pitchFamily="18" charset="0"/>
                <a:ea typeface="Calibri" panose="020F0502020204030204" pitchFamily="34" charset="0"/>
                <a:cs typeface="Times New Roman" panose="02020603050405020304" pitchFamily="18" charset="0"/>
              </a:rPr>
              <a:t>- спеціаліст РАЦС – 1 чол;</a:t>
            </a:r>
          </a:p>
          <a:p>
            <a:pPr>
              <a:lnSpc>
                <a:spcPct val="115000"/>
              </a:lnSpc>
            </a:pPr>
            <a:r>
              <a:rPr lang="uk-UA" sz="1400" b="1" dirty="0">
                <a:latin typeface="Times New Roman" panose="02020603050405020304" pitchFamily="18" charset="0"/>
                <a:ea typeface="Calibri" panose="020F0502020204030204" pitchFamily="34" charset="0"/>
                <a:cs typeface="Times New Roman" panose="02020603050405020304" pitchFamily="18" charset="0"/>
              </a:rPr>
              <a:t>- спеціаліст з контролю та збору податків – 1 чол.</a:t>
            </a:r>
            <a:endParaRPr lang="ru-RU" sz="14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pPr>
            <a:r>
              <a:rPr lang="ru-RU" sz="1400" b="1" dirty="0">
                <a:latin typeface="Times New Roman" panose="02020603050405020304" pitchFamily="18" charset="0"/>
                <a:ea typeface="Calibri" panose="020F0502020204030204" pitchFamily="34" charset="0"/>
                <a:cs typeface="Times New Roman" panose="02020603050405020304" pitchFamily="18" charset="0"/>
              </a:rPr>
              <a:t>Окрім того, в приміщенні ЦНАПУ здійснюють прийом:</a:t>
            </a:r>
          </a:p>
          <a:p>
            <a:pPr lvl="0">
              <a:lnSpc>
                <a:spcPct val="115000"/>
              </a:lnSpc>
            </a:pPr>
            <a:r>
              <a:rPr lang="uk-UA" sz="1400" b="1" dirty="0">
                <a:latin typeface="Times New Roman" panose="02020603050405020304" pitchFamily="18" charset="0"/>
                <a:ea typeface="Calibri" panose="020F0502020204030204" pitchFamily="34" charset="0"/>
                <a:cs typeface="Times New Roman" panose="02020603050405020304" pitchFamily="18" charset="0"/>
              </a:rPr>
              <a:t>- пенсійний фонд – 7 чол;</a:t>
            </a:r>
            <a:endParaRPr lang="ru-RU" sz="1400" b="1" dirty="0">
              <a:latin typeface="Times New Roman" panose="02020603050405020304" pitchFamily="18" charset="0"/>
              <a:ea typeface="Calibri" panose="020F0502020204030204" pitchFamily="34" charset="0"/>
              <a:cs typeface="Times New Roman" panose="02020603050405020304" pitchFamily="18" charset="0"/>
            </a:endParaRPr>
          </a:p>
          <a:p>
            <a:pPr lvl="0">
              <a:lnSpc>
                <a:spcPct val="115000"/>
              </a:lnSpc>
            </a:pPr>
            <a:r>
              <a:rPr lang="uk-UA" sz="1400" b="1" dirty="0">
                <a:latin typeface="Times New Roman" panose="02020603050405020304" pitchFamily="18" charset="0"/>
                <a:ea typeface="Calibri" panose="020F0502020204030204" pitchFamily="34" charset="0"/>
                <a:cs typeface="Times New Roman" panose="02020603050405020304" pitchFamily="18" charset="0"/>
              </a:rPr>
              <a:t>- поліцейські офіцери громади -2 чол;</a:t>
            </a:r>
          </a:p>
          <a:p>
            <a:pPr lvl="0">
              <a:lnSpc>
                <a:spcPct val="115000"/>
              </a:lnSpc>
            </a:pPr>
            <a:r>
              <a:rPr lang="uk-UA" sz="1400" b="1" dirty="0">
                <a:latin typeface="Times New Roman" panose="02020603050405020304" pitchFamily="18" charset="0"/>
                <a:ea typeface="Calibri" panose="020F0502020204030204" pitchFamily="34" charset="0"/>
                <a:cs typeface="Times New Roman" panose="02020603050405020304" pitchFamily="18" charset="0"/>
              </a:rPr>
              <a:t>- спеціалісти Васильківської служби зайнятості згідно графіку.</a:t>
            </a:r>
            <a:endParaRPr lang="ru-RU" sz="1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Овал 15">
            <a:extLst>
              <a:ext uri="{FF2B5EF4-FFF2-40B4-BE49-F238E27FC236}">
                <a16:creationId xmlns="" xmlns:a16="http://schemas.microsoft.com/office/drawing/2014/main" id="{5B9FDEE0-8468-4ACE-B8F6-E42D1B5E6372}"/>
              </a:ext>
            </a:extLst>
          </p:cNvPr>
          <p:cNvSpPr/>
          <p:nvPr/>
        </p:nvSpPr>
        <p:spPr>
          <a:xfrm>
            <a:off x="962977" y="355342"/>
            <a:ext cx="4466426" cy="787658"/>
          </a:xfrm>
          <a:prstGeom prst="ellipse">
            <a:avLst/>
          </a:prstGeom>
          <a:solidFill>
            <a:schemeClr val="bg1">
              <a:lumMod val="8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200" dirty="0">
                <a:solidFill>
                  <a:schemeClr val="accent5">
                    <a:lumMod val="50000"/>
                  </a:schemeClr>
                </a:solidFill>
                <a:latin typeface="Times New Roman" panose="02020603050405020304" pitchFamily="18" charset="0"/>
                <a:cs typeface="Times New Roman" panose="02020603050405020304" pitchFamily="18" charset="0"/>
              </a:rPr>
              <a:t>Рішенням Гребінківської селищної ради №458-18-</a:t>
            </a:r>
            <a:r>
              <a:rPr lang="en-US" sz="1200" dirty="0">
                <a:solidFill>
                  <a:schemeClr val="accent5">
                    <a:lumMod val="50000"/>
                  </a:schemeClr>
                </a:solidFill>
                <a:latin typeface="Times New Roman" panose="02020603050405020304" pitchFamily="18" charset="0"/>
                <a:cs typeface="Times New Roman" panose="02020603050405020304" pitchFamily="18" charset="0"/>
              </a:rPr>
              <a:t>VIII</a:t>
            </a:r>
            <a:r>
              <a:rPr lang="uk-UA" sz="1200" dirty="0">
                <a:solidFill>
                  <a:schemeClr val="accent5">
                    <a:lumMod val="50000"/>
                  </a:schemeClr>
                </a:solidFill>
                <a:latin typeface="Times New Roman" panose="02020603050405020304" pitchFamily="18" charset="0"/>
                <a:cs typeface="Times New Roman" panose="02020603050405020304" pitchFamily="18" charset="0"/>
              </a:rPr>
              <a:t> від 06.10.2022 затверджено</a:t>
            </a:r>
          </a:p>
          <a:p>
            <a:pPr algn="ctr"/>
            <a:r>
              <a:rPr lang="uk-UA" sz="1350" b="1" i="1" dirty="0">
                <a:solidFill>
                  <a:schemeClr val="accent5">
                    <a:lumMod val="50000"/>
                  </a:schemeClr>
                </a:solidFill>
                <a:latin typeface="Times New Roman" panose="02020603050405020304" pitchFamily="18" charset="0"/>
                <a:cs typeface="Times New Roman" panose="02020603050405020304" pitchFamily="18" charset="0"/>
              </a:rPr>
              <a:t>268 адміністративних послуг </a:t>
            </a:r>
          </a:p>
          <a:p>
            <a:pPr algn="ctr"/>
            <a:r>
              <a:rPr lang="uk-UA" sz="1350" b="1" i="1" dirty="0">
                <a:solidFill>
                  <a:schemeClr val="accent5">
                    <a:lumMod val="50000"/>
                  </a:schemeClr>
                </a:solidFill>
                <a:latin typeface="Times New Roman" panose="02020603050405020304" pitchFamily="18" charset="0"/>
                <a:cs typeface="Times New Roman" panose="02020603050405020304" pitchFamily="18" charset="0"/>
              </a:rPr>
              <a:t>для населення</a:t>
            </a:r>
            <a:endParaRPr lang="ru-RU" sz="1350" b="1" i="1"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14" name="Picture 4" descr="Возможно, это изображение (текст «цнап»)">
            <a:extLst>
              <a:ext uri="{FF2B5EF4-FFF2-40B4-BE49-F238E27FC236}">
                <a16:creationId xmlns="" xmlns:a16="http://schemas.microsoft.com/office/drawing/2014/main" id="{0A2D4BAA-559E-4E00-A125-712D6E3DC806}"/>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35376" r="4934" b="33040"/>
          <a:stretch/>
        </p:blipFill>
        <p:spPr bwMode="auto">
          <a:xfrm>
            <a:off x="0" y="157016"/>
            <a:ext cx="1386191" cy="460014"/>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Рисунок 4">
            <a:extLst>
              <a:ext uri="{FF2B5EF4-FFF2-40B4-BE49-F238E27FC236}">
                <a16:creationId xmlns="" xmlns:a16="http://schemas.microsoft.com/office/drawing/2014/main" id="{44C585D4-EA81-4B1B-87F0-B68A0C85E7C2}"/>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972103" y="4409931"/>
            <a:ext cx="1878502" cy="1456428"/>
          </a:xfrm>
          <a:prstGeom prst="rect">
            <a:avLst/>
          </a:prstGeom>
        </p:spPr>
      </p:pic>
      <p:sp>
        <p:nvSpPr>
          <p:cNvPr id="21" name="Прямоугольник 20">
            <a:extLst>
              <a:ext uri="{FF2B5EF4-FFF2-40B4-BE49-F238E27FC236}">
                <a16:creationId xmlns="" xmlns:a16="http://schemas.microsoft.com/office/drawing/2014/main" id="{D38A6078-C39C-406F-8708-34030762B7BB}"/>
              </a:ext>
            </a:extLst>
          </p:cNvPr>
          <p:cNvSpPr/>
          <p:nvPr/>
        </p:nvSpPr>
        <p:spPr>
          <a:xfrm>
            <a:off x="0" y="1247775"/>
            <a:ext cx="3752850" cy="54292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1400" b="1" u="sng" dirty="0">
                <a:solidFill>
                  <a:srgbClr val="0070C0"/>
                </a:solidFill>
                <a:latin typeface="Times New Roman" panose="02020603050405020304" pitchFamily="18" charset="0"/>
                <a:cs typeface="Times New Roman" panose="02020603050405020304" pitchFamily="18" charset="0"/>
              </a:rPr>
              <a:t>Надано за звітний період </a:t>
            </a:r>
            <a:r>
              <a:rPr lang="en-US" sz="1400" b="1" u="sng" dirty="0">
                <a:solidFill>
                  <a:srgbClr val="0070C0"/>
                </a:solidFill>
                <a:latin typeface="Times New Roman" panose="02020603050405020304" pitchFamily="18" charset="0"/>
                <a:cs typeface="Times New Roman" panose="02020603050405020304" pitchFamily="18" charset="0"/>
              </a:rPr>
              <a:t>16862</a:t>
            </a:r>
            <a:r>
              <a:rPr lang="uk-UA" sz="1400" b="1" u="sng" dirty="0">
                <a:solidFill>
                  <a:srgbClr val="0070C0"/>
                </a:solidFill>
                <a:latin typeface="Times New Roman" panose="02020603050405020304" pitchFamily="18" charset="0"/>
                <a:cs typeface="Times New Roman" panose="02020603050405020304" pitchFamily="18" charset="0"/>
              </a:rPr>
              <a:t> послуги:</a:t>
            </a:r>
          </a:p>
          <a:p>
            <a:pPr marL="214313" indent="-214313">
              <a:buFont typeface="Arial" pitchFamily="34" charset="0"/>
              <a:buChar char="•"/>
            </a:pPr>
            <a:r>
              <a:rPr lang="ru-RU" sz="1400" dirty="0">
                <a:solidFill>
                  <a:schemeClr val="tx1"/>
                </a:solidFill>
                <a:latin typeface="Times New Roman" pitchFamily="18" charset="0"/>
                <a:cs typeface="Times New Roman" pitchFamily="18" charset="0"/>
              </a:rPr>
              <a:t>реєстрація (зняття) з реєстрації місця </a:t>
            </a:r>
            <a:r>
              <a:rPr lang="ru-RU" sz="1400" dirty="0" smtClean="0">
                <a:solidFill>
                  <a:schemeClr val="tx1"/>
                </a:solidFill>
                <a:latin typeface="Times New Roman" pitchFamily="18" charset="0"/>
                <a:cs typeface="Times New Roman" pitchFamily="18" charset="0"/>
              </a:rPr>
              <a:t>проживання-3 849 </a:t>
            </a:r>
            <a:r>
              <a:rPr lang="ru-RU" sz="1400" dirty="0">
                <a:solidFill>
                  <a:schemeClr val="tx1"/>
                </a:solidFill>
                <a:latin typeface="Times New Roman" pitchFamily="18" charset="0"/>
                <a:cs typeface="Times New Roman" pitchFamily="18" charset="0"/>
              </a:rPr>
              <a:t>послуг</a:t>
            </a:r>
          </a:p>
          <a:p>
            <a:pPr marL="214313" indent="-214313">
              <a:buFont typeface="Arial" pitchFamily="34" charset="0"/>
              <a:buChar char="•"/>
            </a:pPr>
            <a:r>
              <a:rPr lang="ru-RU" sz="1400" dirty="0">
                <a:solidFill>
                  <a:schemeClr val="tx1"/>
                </a:solidFill>
                <a:latin typeface="Times New Roman" pitchFamily="18" charset="0"/>
                <a:cs typeface="Times New Roman" pitchFamily="18" charset="0"/>
              </a:rPr>
              <a:t>реєстрація актів цивільного стану (народження, шлюб, смерть)-336 послуг</a:t>
            </a:r>
          </a:p>
          <a:p>
            <a:pPr marL="214313" indent="-214313">
              <a:buFont typeface="Arial" pitchFamily="34" charset="0"/>
              <a:buChar char="•"/>
            </a:pPr>
            <a:r>
              <a:rPr lang="ru-RU" sz="1400" dirty="0">
                <a:solidFill>
                  <a:schemeClr val="tx1"/>
                </a:solidFill>
                <a:latin typeface="Times New Roman" pitchFamily="18" charset="0"/>
                <a:cs typeface="Times New Roman" pitchFamily="18" charset="0"/>
              </a:rPr>
              <a:t>послуги з реєстрації нерухомого </a:t>
            </a:r>
            <a:r>
              <a:rPr lang="ru-RU" sz="1400" dirty="0" smtClean="0">
                <a:solidFill>
                  <a:schemeClr val="tx1"/>
                </a:solidFill>
                <a:latin typeface="Times New Roman" pitchFamily="18" charset="0"/>
                <a:cs typeface="Times New Roman" pitchFamily="18" charset="0"/>
              </a:rPr>
              <a:t>майна- </a:t>
            </a:r>
          </a:p>
          <a:p>
            <a:pPr marL="214313" indent="-214313">
              <a:buFont typeface="Arial" pitchFamily="34" charset="0"/>
              <a:buChar char="•"/>
            </a:pPr>
            <a:r>
              <a:rPr lang="ru-RU" sz="1400" dirty="0" smtClean="0">
                <a:solidFill>
                  <a:schemeClr val="tx1"/>
                </a:solidFill>
                <a:latin typeface="Times New Roman" pitchFamily="18" charset="0"/>
                <a:cs typeface="Times New Roman" pitchFamily="18" charset="0"/>
              </a:rPr>
              <a:t>1 232 </a:t>
            </a:r>
            <a:r>
              <a:rPr lang="ru-RU" sz="1400" dirty="0">
                <a:solidFill>
                  <a:schemeClr val="tx1"/>
                </a:solidFill>
                <a:latin typeface="Times New Roman" pitchFamily="18" charset="0"/>
                <a:cs typeface="Times New Roman" pitchFamily="18" charset="0"/>
              </a:rPr>
              <a:t>послуг</a:t>
            </a:r>
          </a:p>
          <a:p>
            <a:pPr marL="214313" indent="-214313">
              <a:buFont typeface="Arial" pitchFamily="34" charset="0"/>
              <a:buChar char="•"/>
            </a:pPr>
            <a:r>
              <a:rPr lang="ru-RU" sz="1400" dirty="0">
                <a:solidFill>
                  <a:schemeClr val="tx1"/>
                </a:solidFill>
                <a:latin typeface="Times New Roman" pitchFamily="18" charset="0"/>
                <a:cs typeface="Times New Roman" pitchFamily="18" charset="0"/>
              </a:rPr>
              <a:t>земельні питання (витяги з ДЗК про земельну ділянку, нормативно грошова оцінка, приватизація землі) - 836 послуг</a:t>
            </a:r>
          </a:p>
          <a:p>
            <a:pPr marL="214313" indent="-214313">
              <a:buFont typeface="Arial" pitchFamily="34" charset="0"/>
              <a:buChar char="•"/>
            </a:pPr>
            <a:r>
              <a:rPr lang="ru-RU" sz="1400" dirty="0">
                <a:solidFill>
                  <a:schemeClr val="tx1"/>
                </a:solidFill>
                <a:latin typeface="Times New Roman" pitchFamily="18" charset="0"/>
                <a:cs typeface="Times New Roman" pitchFamily="18" charset="0"/>
              </a:rPr>
              <a:t>послуги соціального характеру-1149</a:t>
            </a:r>
          </a:p>
          <a:p>
            <a:pPr marL="214313" indent="-214313">
              <a:buFont typeface="Arial" pitchFamily="34" charset="0"/>
              <a:buChar char="•"/>
            </a:pPr>
            <a:r>
              <a:rPr lang="ru-RU" sz="1400" dirty="0">
                <a:solidFill>
                  <a:schemeClr val="tx1"/>
                </a:solidFill>
                <a:latin typeface="Times New Roman" pitchFamily="18" charset="0"/>
                <a:cs typeface="Times New Roman" pitchFamily="18" charset="0"/>
              </a:rPr>
              <a:t>видано довідок внутрішньо переміщеним особам-2821 шт., заяв на виплату допомоги ВПО-1701особам</a:t>
            </a:r>
          </a:p>
          <a:p>
            <a:pPr marL="214313" indent="-214313">
              <a:buFont typeface="Arial" pitchFamily="34" charset="0"/>
              <a:buChar char="•"/>
            </a:pPr>
            <a:r>
              <a:rPr lang="ru-RU" sz="1400" dirty="0">
                <a:solidFill>
                  <a:schemeClr val="tx1"/>
                </a:solidFill>
                <a:latin typeface="Times New Roman" pitchFamily="18" charset="0"/>
                <a:cs typeface="Times New Roman" pitchFamily="18" charset="0"/>
              </a:rPr>
              <a:t>пенсійні послуги-3039 послуг</a:t>
            </a:r>
          </a:p>
          <a:p>
            <a:pPr marL="214313" indent="-214313">
              <a:buFont typeface="Arial" pitchFamily="34" charset="0"/>
              <a:buChar char="•"/>
            </a:pPr>
            <a:r>
              <a:rPr lang="ru-RU" sz="1400" dirty="0">
                <a:solidFill>
                  <a:schemeClr val="tx1"/>
                </a:solidFill>
                <a:latin typeface="Times New Roman" pitchFamily="18" charset="0"/>
                <a:cs typeface="Times New Roman" pitchFamily="18" charset="0"/>
              </a:rPr>
              <a:t>послуги з питань опіки та піклування-107 послуг</a:t>
            </a:r>
          </a:p>
          <a:p>
            <a:pPr marL="214313" indent="-214313">
              <a:buFont typeface="Arial" pitchFamily="34" charset="0"/>
              <a:buChar char="•"/>
            </a:pPr>
            <a:r>
              <a:rPr lang="ru-RU" sz="1400" dirty="0">
                <a:solidFill>
                  <a:schemeClr val="tx1"/>
                </a:solidFill>
                <a:latin typeface="Times New Roman" pitchFamily="18" charset="0"/>
                <a:cs typeface="Times New Roman" pitchFamily="18" charset="0"/>
              </a:rPr>
              <a:t>оформлення документів для отримання паспортів громадянина України для виїзду за кордон та у формі  </a:t>
            </a:r>
            <a:r>
              <a:rPr lang="en-US" sz="1400" dirty="0">
                <a:solidFill>
                  <a:schemeClr val="tx1"/>
                </a:solidFill>
                <a:latin typeface="Times New Roman" pitchFamily="18" charset="0"/>
                <a:cs typeface="Times New Roman" pitchFamily="18" charset="0"/>
              </a:rPr>
              <a:t>ID-</a:t>
            </a:r>
            <a:r>
              <a:rPr lang="ru-RU" sz="1400" dirty="0">
                <a:solidFill>
                  <a:schemeClr val="tx1"/>
                </a:solidFill>
                <a:latin typeface="Times New Roman" pitchFamily="18" charset="0"/>
                <a:cs typeface="Times New Roman" pitchFamily="18" charset="0"/>
              </a:rPr>
              <a:t>картки-1262 шт.</a:t>
            </a:r>
          </a:p>
          <a:p>
            <a:pPr marL="214313" indent="-214313">
              <a:buFont typeface="Arial" pitchFamily="34" charset="0"/>
              <a:buChar char="•"/>
            </a:pPr>
            <a:r>
              <a:rPr lang="ru-RU" sz="1400" dirty="0">
                <a:solidFill>
                  <a:schemeClr val="tx1"/>
                </a:solidFill>
                <a:latin typeface="Times New Roman" pitchFamily="18" charset="0"/>
                <a:cs typeface="Times New Roman" pitchFamily="18" charset="0"/>
              </a:rPr>
              <a:t>послуги </a:t>
            </a:r>
            <a:r>
              <a:rPr lang="ru-RU" sz="1400" dirty="0" smtClean="0">
                <a:solidFill>
                  <a:schemeClr val="tx1"/>
                </a:solidFill>
                <a:latin typeface="Times New Roman" pitchFamily="18" charset="0"/>
                <a:cs typeface="Times New Roman" pitchFamily="18" charset="0"/>
              </a:rPr>
              <a:t>у </a:t>
            </a:r>
            <a:r>
              <a:rPr lang="ru-RU" sz="1400" dirty="0" smtClean="0">
                <a:solidFill>
                  <a:schemeClr val="tx1"/>
                </a:solidFill>
                <a:latin typeface="Times New Roman" pitchFamily="18" charset="0"/>
                <a:cs typeface="Times New Roman" pitchFamily="18" charset="0"/>
              </a:rPr>
              <a:t>сфері </a:t>
            </a:r>
            <a:r>
              <a:rPr lang="ru-RU" sz="1400" dirty="0">
                <a:solidFill>
                  <a:schemeClr val="tx1"/>
                </a:solidFill>
                <a:latin typeface="Times New Roman" pitchFamily="18" charset="0"/>
                <a:cs typeface="Times New Roman" pitchFamily="18" charset="0"/>
              </a:rPr>
              <a:t>архітектури та містобудування </a:t>
            </a:r>
            <a:r>
              <a:rPr lang="ru-RU" sz="1400" dirty="0" smtClean="0">
                <a:solidFill>
                  <a:schemeClr val="tx1"/>
                </a:solidFill>
                <a:latin typeface="Times New Roman" pitchFamily="18" charset="0"/>
                <a:cs typeface="Times New Roman" pitchFamily="18" charset="0"/>
              </a:rPr>
              <a:t>України - 199 </a:t>
            </a:r>
            <a:r>
              <a:rPr lang="ru-RU" sz="1400" dirty="0">
                <a:solidFill>
                  <a:schemeClr val="tx1"/>
                </a:solidFill>
                <a:latin typeface="Times New Roman" pitchFamily="18" charset="0"/>
                <a:cs typeface="Times New Roman" pitchFamily="18" charset="0"/>
              </a:rPr>
              <a:t>послуг</a:t>
            </a:r>
          </a:p>
          <a:p>
            <a:pPr marL="214313" indent="-214313">
              <a:buFont typeface="Arial" pitchFamily="34" charset="0"/>
              <a:buChar char="•"/>
            </a:pPr>
            <a:r>
              <a:rPr lang="ru-RU" sz="1400" dirty="0">
                <a:solidFill>
                  <a:schemeClr val="tx1"/>
                </a:solidFill>
                <a:latin typeface="Times New Roman" pitchFamily="18" charset="0"/>
                <a:cs typeface="Times New Roman" pitchFamily="18" charset="0"/>
              </a:rPr>
              <a:t>питання місцевого значення-331 послуг</a:t>
            </a:r>
          </a:p>
          <a:p>
            <a:r>
              <a:rPr lang="ru-RU" sz="1400" dirty="0"/>
              <a:t> </a:t>
            </a:r>
          </a:p>
        </p:txBody>
      </p:sp>
      <p:sp>
        <p:nvSpPr>
          <p:cNvPr id="22" name="TextBox 21">
            <a:extLst>
              <a:ext uri="{FF2B5EF4-FFF2-40B4-BE49-F238E27FC236}">
                <a16:creationId xmlns="" xmlns:a16="http://schemas.microsoft.com/office/drawing/2014/main" id="{39ED7599-9003-4EA4-AA04-723524485DA8}"/>
              </a:ext>
            </a:extLst>
          </p:cNvPr>
          <p:cNvSpPr txBox="1"/>
          <p:nvPr/>
        </p:nvSpPr>
        <p:spPr>
          <a:xfrm>
            <a:off x="4868493" y="114300"/>
            <a:ext cx="3952373" cy="461665"/>
          </a:xfrm>
          <a:prstGeom prst="rect">
            <a:avLst/>
          </a:prstGeom>
          <a:noFill/>
        </p:spPr>
        <p:txBody>
          <a:bodyPr wrap="square">
            <a:spAutoFit/>
          </a:bodyPr>
          <a:lstStyle/>
          <a:p>
            <a:pPr algn="ctr"/>
            <a:r>
              <a:rPr lang="uk-UA" sz="2400" b="1" dirty="0">
                <a:solidFill>
                  <a:srgbClr val="FF0000"/>
                </a:solidFill>
                <a:latin typeface="Times New Roman" panose="02020603050405020304" pitchFamily="18" charset="0"/>
                <a:cs typeface="Times New Roman" panose="02020603050405020304" pitchFamily="18" charset="0"/>
              </a:rPr>
              <a:t>СОЦІАЛЬНА ПОЛІТИКА</a:t>
            </a:r>
            <a:endParaRPr lang="ru-RU" sz="2400" b="1" dirty="0">
              <a:solidFill>
                <a:srgbClr val="FF0000"/>
              </a:solidFill>
              <a:latin typeface="Times New Roman" panose="02020603050405020304" pitchFamily="18" charset="0"/>
              <a:cs typeface="Times New Roman" panose="02020603050405020304" pitchFamily="18" charset="0"/>
            </a:endParaRPr>
          </a:p>
        </p:txBody>
      </p:sp>
      <p:sp>
        <p:nvSpPr>
          <p:cNvPr id="25" name="Прямоугольник: скругленные углы 24">
            <a:extLst>
              <a:ext uri="{FF2B5EF4-FFF2-40B4-BE49-F238E27FC236}">
                <a16:creationId xmlns="" xmlns:a16="http://schemas.microsoft.com/office/drawing/2014/main" id="{F1265D79-3CB4-4310-B7DE-2B85823E7A10}"/>
              </a:ext>
            </a:extLst>
          </p:cNvPr>
          <p:cNvSpPr/>
          <p:nvPr/>
        </p:nvSpPr>
        <p:spPr>
          <a:xfrm>
            <a:off x="3804128" y="5960260"/>
            <a:ext cx="5190122" cy="897740"/>
          </a:xfrm>
          <a:prstGeom prst="roundRect">
            <a:avLst/>
          </a:prstGeom>
          <a:solidFill>
            <a:schemeClr val="bg1">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2100" b="1" dirty="0"/>
          </a:p>
          <a:p>
            <a:pPr algn="ctr"/>
            <a:r>
              <a:rPr lang="uk-UA" sz="1350" b="1" dirty="0">
                <a:solidFill>
                  <a:schemeClr val="accent1"/>
                </a:solidFill>
                <a:latin typeface="Times New Roman" panose="02020603050405020304" pitchFamily="18" charset="0"/>
                <a:cs typeface="Times New Roman" panose="02020603050405020304" pitchFamily="18" charset="0"/>
              </a:rPr>
              <a:t>Для забезпечення роботи в приміщенні ЦНАПу витрачено коштів з </a:t>
            </a:r>
            <a:r>
              <a:rPr lang="uk-UA" sz="1350" b="1" dirty="0" smtClean="0">
                <a:solidFill>
                  <a:schemeClr val="accent1"/>
                </a:solidFill>
                <a:latin typeface="Times New Roman" panose="02020603050405020304" pitchFamily="18" charset="0"/>
                <a:cs typeface="Times New Roman" panose="02020603050405020304" pitchFamily="18" charset="0"/>
              </a:rPr>
              <a:t> бюджету Гребінківської селищної територіальної громади  </a:t>
            </a:r>
            <a:r>
              <a:rPr lang="uk-UA" sz="1350" b="1" dirty="0">
                <a:solidFill>
                  <a:schemeClr val="accent1"/>
                </a:solidFill>
                <a:latin typeface="Times New Roman" panose="02020603050405020304" pitchFamily="18" charset="0"/>
                <a:cs typeface="Times New Roman" panose="02020603050405020304" pitchFamily="18" charset="0"/>
              </a:rPr>
              <a:t>за звітний період – 264 720 грн</a:t>
            </a:r>
          </a:p>
          <a:p>
            <a:endParaRPr lang="uk-UA" sz="1350" dirty="0"/>
          </a:p>
          <a:p>
            <a:endParaRPr lang="ru-RU" sz="1350" dirty="0"/>
          </a:p>
        </p:txBody>
      </p:sp>
      <p:pic>
        <p:nvPicPr>
          <p:cNvPr id="23" name="Рисунок 22">
            <a:extLst>
              <a:ext uri="{FF2B5EF4-FFF2-40B4-BE49-F238E27FC236}">
                <a16:creationId xmlns="" xmlns:a16="http://schemas.microsoft.com/office/drawing/2014/main" id="{81416174-3EEE-4547-9268-10E9449898C9}"/>
              </a:ext>
            </a:extLst>
          </p:cNvPr>
          <p:cNvPicPr>
            <a:picLocks noChangeAspect="1"/>
          </p:cNvPicPr>
          <p:nvPr/>
        </p:nvPicPr>
        <p:blipFill>
          <a:blip r:embed="rId5" cstate="print"/>
          <a:stretch>
            <a:fillRect/>
          </a:stretch>
        </p:blipFill>
        <p:spPr>
          <a:xfrm>
            <a:off x="3889853" y="4369594"/>
            <a:ext cx="1982988" cy="1487242"/>
          </a:xfrm>
          <a:prstGeom prst="rect">
            <a:avLst/>
          </a:prstGeom>
        </p:spPr>
      </p:pic>
      <p:pic>
        <p:nvPicPr>
          <p:cNvPr id="24" name="Рисунок 23">
            <a:extLst>
              <a:ext uri="{FF2B5EF4-FFF2-40B4-BE49-F238E27FC236}">
                <a16:creationId xmlns="" xmlns:a16="http://schemas.microsoft.com/office/drawing/2014/main" id="{96991998-DD19-4BA3-A013-5E2FCF5BEA3D}"/>
              </a:ext>
            </a:extLst>
          </p:cNvPr>
          <p:cNvPicPr>
            <a:picLocks noChangeAspect="1"/>
          </p:cNvPicPr>
          <p:nvPr/>
        </p:nvPicPr>
        <p:blipFill>
          <a:blip r:embed="rId6" cstate="print"/>
          <a:stretch>
            <a:fillRect/>
          </a:stretch>
        </p:blipFill>
        <p:spPr>
          <a:xfrm>
            <a:off x="7967459" y="4247889"/>
            <a:ext cx="1176541" cy="1608945"/>
          </a:xfrm>
          <a:prstGeom prst="rect">
            <a:avLst/>
          </a:prstGeom>
        </p:spPr>
      </p:pic>
    </p:spTree>
    <p:extLst>
      <p:ext uri="{BB962C8B-B14F-4D97-AF65-F5344CB8AC3E}">
        <p14:creationId xmlns="" xmlns:p14="http://schemas.microsoft.com/office/powerpoint/2010/main" val="2288031306"/>
      </p:ext>
    </p:extLst>
  </p:cSld>
  <p:clrMapOvr>
    <a:masterClrMapping/>
  </p:clrMapOvr>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11312</TotalTime>
  <Words>6993</Words>
  <Application>Microsoft Office PowerPoint</Application>
  <PresentationFormat>Экран (4:3)</PresentationFormat>
  <Paragraphs>1191</Paragraphs>
  <Slides>43</Slides>
  <Notes>17</Notes>
  <HiddenSlides>0</HiddenSlides>
  <MMClips>0</MMClips>
  <ScaleCrop>false</ScaleCrop>
  <HeadingPairs>
    <vt:vector size="4" baseType="variant">
      <vt:variant>
        <vt:lpstr>Тема</vt:lpstr>
      </vt:variant>
      <vt:variant>
        <vt:i4>1</vt:i4>
      </vt:variant>
      <vt:variant>
        <vt:lpstr>Заголовки слайдов</vt:lpstr>
      </vt:variant>
      <vt:variant>
        <vt:i4>43</vt:i4>
      </vt:variant>
    </vt:vector>
  </HeadingPairs>
  <TitlesOfParts>
    <vt:vector size="44" baseType="lpstr">
      <vt:lpstr>Тема Office</vt:lpstr>
      <vt:lpstr>ЗВІТ СЕЛИЩНОГО ГОЛОВИ   ЗАСУХИ РОМАНА ВАЛЕРІЙОВИЧА ПРО РОБОТУ  ГРЕБІНКІВСЬКОЇ СЕЛИЩНОЇ РАДИ ТА ВИКОНАВЧОГО КОМІТЕТУ  ЗА ДРУГИЙ РІК РОБОТИ     2022</vt:lpstr>
      <vt:lpstr>Виконавчий комітет</vt:lpstr>
      <vt:lpstr>Слайд 3</vt:lpstr>
      <vt:lpstr>Слайд 4</vt:lpstr>
      <vt:lpstr>ФІНАНСОВІ ПОКАЗНИКИ</vt:lpstr>
      <vt:lpstr>Слайд 6</vt:lpstr>
      <vt:lpstr>Слайд 7</vt:lpstr>
      <vt:lpstr>Слайд 8</vt:lpstr>
      <vt:lpstr>Слайд 9</vt:lpstr>
      <vt:lpstr>Слайд 10</vt:lpstr>
      <vt:lpstr> Відділ соціального захисту та соціального забезпечення населення </vt:lpstr>
      <vt:lpstr>Відділ соціального захисту та соціального забезпечення населення </vt:lpstr>
      <vt:lpstr>КЗ ГСР «Гребінківський центр надання соціальних послуг» </vt:lpstr>
      <vt:lpstr>Служба у справах дітей та сім'ї </vt:lpstr>
      <vt:lpstr>Гуманітарний штаб </vt:lpstr>
      <vt:lpstr>Слайд 16</vt:lpstr>
      <vt:lpstr>Слайд 17</vt:lpstr>
      <vt:lpstr>Слайд 18</vt:lpstr>
      <vt:lpstr>Слайд 19</vt:lpstr>
      <vt:lpstr>Слайд 20</vt:lpstr>
      <vt:lpstr>Слайд 21</vt:lpstr>
      <vt:lpstr> Дошкільна освіта </vt:lpstr>
      <vt:lpstr> Загальна середня освіта </vt:lpstr>
      <vt:lpstr> Позашкільна освіта </vt:lpstr>
      <vt:lpstr>  </vt:lpstr>
      <vt:lpstr>Слайд 26</vt:lpstr>
      <vt:lpstr>Слайд 27</vt:lpstr>
      <vt:lpstr>Слайд 28</vt:lpstr>
      <vt:lpstr>БЕЗПЕКА І ПОРЯДОК</vt:lpstr>
      <vt:lpstr>Слайд 30</vt:lpstr>
      <vt:lpstr>«Поліцейський офіцер громади»</vt:lpstr>
      <vt:lpstr>Слайд 32</vt:lpstr>
      <vt:lpstr>Слайд 33</vt:lpstr>
      <vt:lpstr>Слайд 34</vt:lpstr>
      <vt:lpstr>Слайд 35</vt:lpstr>
      <vt:lpstr>Слайд 36</vt:lpstr>
      <vt:lpstr>Слайд 37</vt:lpstr>
      <vt:lpstr>Слайд 38</vt:lpstr>
      <vt:lpstr>Слайд 39</vt:lpstr>
      <vt:lpstr>ГРОМАДСЬКИЙ КОНТРОЛЬ</vt:lpstr>
      <vt:lpstr>Слайд 41</vt:lpstr>
      <vt:lpstr>ПЛАНИ НА НАСТУПНИЙ РІК</vt:lpstr>
      <vt:lpstr>ПЛАНИ НА НАСТУПНИЙ РІК</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ARTLINE</dc:creator>
  <cp:lastModifiedBy>valera</cp:lastModifiedBy>
  <cp:revision>1676</cp:revision>
  <cp:lastPrinted>2021-11-10T11:43:47Z</cp:lastPrinted>
  <dcterms:created xsi:type="dcterms:W3CDTF">2021-09-27T08:38:38Z</dcterms:created>
  <dcterms:modified xsi:type="dcterms:W3CDTF">2022-11-07T18:59:12Z</dcterms:modified>
</cp:coreProperties>
</file>